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2"/>
  </p:notesMasterIdLst>
  <p:handoutMasterIdLst>
    <p:handoutMasterId r:id="rId53"/>
  </p:handoutMasterIdLst>
  <p:sldIdLst>
    <p:sldId id="259" r:id="rId2"/>
    <p:sldId id="260" r:id="rId3"/>
    <p:sldId id="460" r:id="rId4"/>
    <p:sldId id="628" r:id="rId5"/>
    <p:sldId id="443" r:id="rId6"/>
    <p:sldId id="560" r:id="rId7"/>
    <p:sldId id="444" r:id="rId8"/>
    <p:sldId id="629" r:id="rId9"/>
    <p:sldId id="630" r:id="rId10"/>
    <p:sldId id="631" r:id="rId11"/>
    <p:sldId id="633" r:id="rId12"/>
    <p:sldId id="634" r:id="rId13"/>
    <p:sldId id="635" r:id="rId14"/>
    <p:sldId id="598" r:id="rId15"/>
    <p:sldId id="637" r:id="rId16"/>
    <p:sldId id="636" r:id="rId17"/>
    <p:sldId id="638" r:id="rId18"/>
    <p:sldId id="639" r:id="rId19"/>
    <p:sldId id="599" r:id="rId20"/>
    <p:sldId id="600" r:id="rId21"/>
    <p:sldId id="604" r:id="rId22"/>
    <p:sldId id="640" r:id="rId23"/>
    <p:sldId id="641" r:id="rId24"/>
    <p:sldId id="602" r:id="rId25"/>
    <p:sldId id="642" r:id="rId26"/>
    <p:sldId id="643" r:id="rId27"/>
    <p:sldId id="644" r:id="rId28"/>
    <p:sldId id="645" r:id="rId29"/>
    <p:sldId id="646" r:id="rId30"/>
    <p:sldId id="647" r:id="rId31"/>
    <p:sldId id="648" r:id="rId32"/>
    <p:sldId id="649" r:id="rId33"/>
    <p:sldId id="651" r:id="rId34"/>
    <p:sldId id="650" r:id="rId35"/>
    <p:sldId id="652" r:id="rId36"/>
    <p:sldId id="653" r:id="rId37"/>
    <p:sldId id="654" r:id="rId38"/>
    <p:sldId id="655" r:id="rId39"/>
    <p:sldId id="656" r:id="rId40"/>
    <p:sldId id="658" r:id="rId41"/>
    <p:sldId id="603" r:id="rId42"/>
    <p:sldId id="659" r:id="rId43"/>
    <p:sldId id="660" r:id="rId44"/>
    <p:sldId id="664" r:id="rId45"/>
    <p:sldId id="665" r:id="rId46"/>
    <p:sldId id="666" r:id="rId47"/>
    <p:sldId id="667" r:id="rId48"/>
    <p:sldId id="668" r:id="rId49"/>
    <p:sldId id="561" r:id="rId50"/>
    <p:sldId id="279" r:id="rId5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33E3AB0-2AD7-41C3-9996-3FAD3F2A5BF4}">
          <p14:sldIdLst>
            <p14:sldId id="259"/>
            <p14:sldId id="260"/>
            <p14:sldId id="460"/>
            <p14:sldId id="628"/>
            <p14:sldId id="443"/>
            <p14:sldId id="560"/>
            <p14:sldId id="444"/>
            <p14:sldId id="629"/>
            <p14:sldId id="630"/>
            <p14:sldId id="631"/>
            <p14:sldId id="633"/>
            <p14:sldId id="634"/>
            <p14:sldId id="635"/>
            <p14:sldId id="598"/>
            <p14:sldId id="637"/>
            <p14:sldId id="636"/>
            <p14:sldId id="638"/>
            <p14:sldId id="639"/>
            <p14:sldId id="599"/>
            <p14:sldId id="600"/>
            <p14:sldId id="604"/>
            <p14:sldId id="640"/>
            <p14:sldId id="641"/>
            <p14:sldId id="602"/>
            <p14:sldId id="642"/>
            <p14:sldId id="643"/>
            <p14:sldId id="644"/>
            <p14:sldId id="645"/>
            <p14:sldId id="646"/>
            <p14:sldId id="647"/>
            <p14:sldId id="648"/>
            <p14:sldId id="649"/>
            <p14:sldId id="651"/>
            <p14:sldId id="650"/>
            <p14:sldId id="652"/>
            <p14:sldId id="653"/>
            <p14:sldId id="654"/>
            <p14:sldId id="655"/>
            <p14:sldId id="656"/>
            <p14:sldId id="658"/>
            <p14:sldId id="603"/>
            <p14:sldId id="659"/>
            <p14:sldId id="660"/>
            <p14:sldId id="664"/>
            <p14:sldId id="665"/>
            <p14:sldId id="666"/>
            <p14:sldId id="667"/>
            <p14:sldId id="668"/>
            <p14:sldId id="561"/>
            <p14:sldId id="27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AFFD9"/>
    <a:srgbClr val="D2BD88"/>
    <a:srgbClr val="FFFFCC"/>
    <a:srgbClr val="C3D7EB"/>
    <a:srgbClr val="7EA9D4"/>
    <a:srgbClr val="527FC2"/>
    <a:srgbClr val="CABCA2"/>
    <a:srgbClr val="A50021"/>
    <a:srgbClr val="FFFF99"/>
    <a:srgbClr val="FFC4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356" autoAdjust="0"/>
    <p:restoredTop sz="94673" autoAdjust="0"/>
  </p:normalViewPr>
  <p:slideViewPr>
    <p:cSldViewPr snapToGrid="0" snapToObjects="1">
      <p:cViewPr varScale="1">
        <p:scale>
          <a:sx n="108" d="100"/>
          <a:sy n="108" d="100"/>
        </p:scale>
        <p:origin x="-984" y="-78"/>
      </p:cViewPr>
      <p:guideLst>
        <p:guide orient="horz" pos="4020"/>
        <p:guide pos="530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0" d="100"/>
        <a:sy n="140" d="100"/>
      </p:scale>
      <p:origin x="0" y="16992"/>
    </p:cViewPr>
  </p:sorterViewPr>
  <p:notesViewPr>
    <p:cSldViewPr snapToGrid="0" snapToObjects="1">
      <p:cViewPr varScale="1">
        <p:scale>
          <a:sx n="101" d="100"/>
          <a:sy n="101" d="100"/>
        </p:scale>
        <p:origin x="-351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CC59276-451D-43C9-813E-64E3A18F4843}" type="datetimeFigureOut">
              <a:rPr lang="en-US" smtClean="0"/>
              <a:pPr/>
              <a:t>08/20/2012</a:t>
            </a:fld>
            <a:endParaRPr lang="en-US"/>
          </a:p>
        </p:txBody>
      </p:sp>
      <p:sp>
        <p:nvSpPr>
          <p:cNvPr id="4" name="Footer Placeholder 3"/>
          <p:cNvSpPr>
            <a:spLocks noGrp="1"/>
          </p:cNvSpPr>
          <p:nvPr>
            <p:ph type="ftr" sz="quarter" idx="2"/>
          </p:nvPr>
        </p:nvSpPr>
        <p:spPr>
          <a:xfrm>
            <a:off x="0" y="8685213"/>
            <a:ext cx="5420412" cy="457200"/>
          </a:xfrm>
          <a:prstGeom prst="rect">
            <a:avLst/>
          </a:prstGeom>
        </p:spPr>
        <p:txBody>
          <a:bodyPr vert="horz" lIns="91440" tIns="45720" rIns="91440" bIns="45720" rtlCol="0" anchor="b"/>
          <a:lstStyle>
            <a:lvl1pPr algn="l">
              <a:defRPr sz="1200"/>
            </a:lvl1pPr>
          </a:lstStyle>
          <a:p>
            <a:pPr>
              <a:defRPr/>
            </a:pPr>
            <a:r>
              <a:rPr lang="en-US" dirty="0" smtClean="0">
                <a:latin typeface="Times New Roman" pitchFamily="18" charset="0"/>
                <a:cs typeface="Times New Roman" pitchFamily="18" charset="0"/>
              </a:rPr>
              <a:t>Slides from “</a:t>
            </a:r>
            <a:r>
              <a:rPr lang="en-US" dirty="0">
                <a:latin typeface="Times New Roman" pitchFamily="18" charset="0"/>
                <a:cs typeface="Times New Roman" pitchFamily="18" charset="0"/>
              </a:rPr>
              <a:t>Private and Public Choice 14th ed.”</a:t>
            </a:r>
          </a:p>
          <a:p>
            <a:pPr>
              <a:defRPr/>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James </a:t>
            </a:r>
            <a:r>
              <a:rPr lang="en-US" dirty="0" err="1">
                <a:latin typeface="Times New Roman" pitchFamily="18" charset="0"/>
                <a:cs typeface="Times New Roman" pitchFamily="18" charset="0"/>
              </a:rPr>
              <a:t>Gwartney</a:t>
            </a:r>
            <a:r>
              <a:rPr lang="en-US" dirty="0">
                <a:latin typeface="Times New Roman" pitchFamily="18" charset="0"/>
                <a:cs typeface="Times New Roman" pitchFamily="18" charset="0"/>
              </a:rPr>
              <a:t>, Richard Stroup, Russell </a:t>
            </a:r>
            <a:r>
              <a:rPr lang="en-US" dirty="0" err="1">
                <a:latin typeface="Times New Roman" pitchFamily="18" charset="0"/>
                <a:cs typeface="Times New Roman" pitchFamily="18" charset="0"/>
              </a:rPr>
              <a:t>Sobel</a:t>
            </a:r>
            <a:r>
              <a:rPr lang="en-US" dirty="0">
                <a:latin typeface="Times New Roman" pitchFamily="18" charset="0"/>
                <a:cs typeface="Times New Roman" pitchFamily="18" charset="0"/>
              </a:rPr>
              <a:t>, &amp; David </a:t>
            </a:r>
            <a:r>
              <a:rPr lang="en-US" dirty="0" smtClean="0">
                <a:latin typeface="Times New Roman" pitchFamily="18" charset="0"/>
                <a:cs typeface="Times New Roman" pitchFamily="18" charset="0"/>
              </a:rPr>
              <a:t>Macpherson</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3"/>
          </p:nvPr>
        </p:nvSpPr>
        <p:spPr>
          <a:xfrm>
            <a:off x="5712643" y="8685213"/>
            <a:ext cx="1143770" cy="457200"/>
          </a:xfrm>
          <a:prstGeom prst="rect">
            <a:avLst/>
          </a:prstGeom>
        </p:spPr>
        <p:txBody>
          <a:bodyPr vert="horz" lIns="91440" tIns="45720" rIns="91440" bIns="45720" rtlCol="0" anchor="b"/>
          <a:lstStyle>
            <a:lvl1pPr algn="r">
              <a:defRPr sz="1200"/>
            </a:lvl1pPr>
          </a:lstStyle>
          <a:p>
            <a:fld id="{55368962-1D3C-40FF-9F8C-4139F6810C10}" type="slidenum">
              <a:rPr lang="en-US" smtClean="0"/>
              <a:pPr/>
              <a:t>‹#›</a:t>
            </a:fld>
            <a:endParaRPr lang="en-US"/>
          </a:p>
        </p:txBody>
      </p:sp>
      <p:sp>
        <p:nvSpPr>
          <p:cNvPr id="6" name="Rectangle 5"/>
          <p:cNvSpPr/>
          <p:nvPr/>
        </p:nvSpPr>
        <p:spPr>
          <a:xfrm>
            <a:off x="103695" y="8478431"/>
            <a:ext cx="6655324" cy="200055"/>
          </a:xfrm>
          <a:prstGeom prst="rect">
            <a:avLst/>
          </a:prstGeom>
        </p:spPr>
        <p:txBody>
          <a:bodyPr wrap="square">
            <a:spAutoFit/>
          </a:bodyPr>
          <a:lstStyle/>
          <a:p>
            <a:pPr algn="ctr">
              <a:defRPr/>
            </a:pPr>
            <a:r>
              <a:rPr kumimoji="0" lang="en-US" sz="700" b="1" i="1" dirty="0" smtClean="0">
                <a:solidFill>
                  <a:schemeClr val="tx1"/>
                </a:solidFill>
                <a:latin typeface="Times New Roman" pitchFamily="-110" charset="0"/>
              </a:rPr>
              <a:t>Copyright ©2012 </a:t>
            </a:r>
            <a:r>
              <a:rPr kumimoji="0" lang="en-US" sz="700" b="1" i="1" dirty="0" err="1" smtClean="0">
                <a:solidFill>
                  <a:schemeClr val="tx1"/>
                </a:solidFill>
                <a:latin typeface="Times New Roman" pitchFamily="-110" charset="0"/>
              </a:rPr>
              <a:t>Cengage</a:t>
            </a:r>
            <a:r>
              <a:rPr kumimoji="0" lang="en-US" sz="700" b="1" i="1" dirty="0" smtClean="0">
                <a:solidFill>
                  <a:schemeClr val="tx1"/>
                </a:solidFill>
                <a:latin typeface="Times New Roman" pitchFamily="-110" charset="0"/>
              </a:rPr>
              <a:t> Learning. All rights reserved. May not be scanned, copied or duplicated, or posted to a publicly accessible web site, in whole or in part.</a:t>
            </a:r>
            <a:endParaRPr kumimoji="0" lang="en-US" sz="700" b="1" i="1" dirty="0">
              <a:solidFill>
                <a:schemeClr val="tx1"/>
              </a:solidFill>
              <a:latin typeface="Times New Roman" pitchFamily="-110" charset="0"/>
            </a:endParaRPr>
          </a:p>
        </p:txBody>
      </p:sp>
    </p:spTree>
    <p:extLst>
      <p:ext uri="{BB962C8B-B14F-4D97-AF65-F5344CB8AC3E}">
        <p14:creationId xmlns:p14="http://schemas.microsoft.com/office/powerpoint/2010/main" val="16801462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CD4C36-653B-48C7-AF84-E47CA5954DE3}" type="datetimeFigureOut">
              <a:rPr lang="en-US" smtClean="0"/>
              <a:pPr/>
              <a:t>08/20/2012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685213"/>
            <a:ext cx="5250731" cy="457200"/>
          </a:xfrm>
          <a:prstGeom prst="rect">
            <a:avLst/>
          </a:prstGeom>
        </p:spPr>
        <p:txBody>
          <a:bodyPr vert="horz" lIns="91440" tIns="45720" rIns="91440" bIns="45720" rtlCol="0" anchor="b"/>
          <a:lstStyle>
            <a:lvl1pPr algn="l">
              <a:defRPr sz="1000"/>
            </a:lvl1pPr>
          </a:lstStyle>
          <a:p>
            <a:pPr>
              <a:defRPr/>
            </a:pPr>
            <a:r>
              <a:rPr lang="en-US" dirty="0" smtClean="0">
                <a:latin typeface="Times New Roman" pitchFamily="18" charset="0"/>
                <a:cs typeface="Times New Roman" pitchFamily="18" charset="0"/>
              </a:rPr>
              <a:t>Notes for:   “Private and Public Choice 14th ed.”</a:t>
            </a:r>
          </a:p>
          <a:p>
            <a:pPr>
              <a:defRPr/>
            </a:pPr>
            <a:r>
              <a:rPr lang="en-US" sz="900" dirty="0" smtClean="0">
                <a:latin typeface="Times New Roman" pitchFamily="18" charset="0"/>
                <a:cs typeface="Times New Roman" pitchFamily="18" charset="0"/>
              </a:rPr>
              <a:t>                       James </a:t>
            </a:r>
            <a:r>
              <a:rPr lang="en-US" sz="900" dirty="0" err="1" smtClean="0">
                <a:latin typeface="Times New Roman" pitchFamily="18" charset="0"/>
                <a:cs typeface="Times New Roman" pitchFamily="18" charset="0"/>
              </a:rPr>
              <a:t>Gwartney</a:t>
            </a:r>
            <a:r>
              <a:rPr lang="en-US" sz="900" dirty="0" smtClean="0">
                <a:latin typeface="Times New Roman" pitchFamily="18" charset="0"/>
                <a:cs typeface="Times New Roman" pitchFamily="18" charset="0"/>
              </a:rPr>
              <a:t>, Richard Stroup, Russell </a:t>
            </a:r>
            <a:r>
              <a:rPr lang="en-US" sz="900" dirty="0" err="1" smtClean="0">
                <a:latin typeface="Times New Roman" pitchFamily="18" charset="0"/>
                <a:cs typeface="Times New Roman" pitchFamily="18" charset="0"/>
              </a:rPr>
              <a:t>Sobel</a:t>
            </a:r>
            <a:r>
              <a:rPr lang="en-US" sz="900" dirty="0" smtClean="0">
                <a:latin typeface="Times New Roman" pitchFamily="18" charset="0"/>
                <a:cs typeface="Times New Roman" pitchFamily="18" charset="0"/>
              </a:rPr>
              <a:t>, &amp; David Macpherson</a:t>
            </a:r>
            <a:endParaRPr lang="en-US" sz="900" dirty="0">
              <a:latin typeface="Times New Roman" pitchFamily="18" charset="0"/>
              <a:cs typeface="Times New Roman" pitchFamily="18" charset="0"/>
            </a:endParaRPr>
          </a:p>
        </p:txBody>
      </p:sp>
      <p:sp>
        <p:nvSpPr>
          <p:cNvPr id="7" name="Slide Number Placeholder 6"/>
          <p:cNvSpPr>
            <a:spLocks noGrp="1"/>
          </p:cNvSpPr>
          <p:nvPr>
            <p:ph type="sldNum" sz="quarter" idx="5"/>
          </p:nvPr>
        </p:nvSpPr>
        <p:spPr>
          <a:xfrm>
            <a:off x="5714999" y="8685213"/>
            <a:ext cx="1141413" cy="457200"/>
          </a:xfrm>
          <a:prstGeom prst="rect">
            <a:avLst/>
          </a:prstGeom>
        </p:spPr>
        <p:txBody>
          <a:bodyPr vert="horz" lIns="91440" tIns="45720" rIns="91440" bIns="45720" rtlCol="0" anchor="b"/>
          <a:lstStyle>
            <a:lvl1pPr algn="r">
              <a:defRPr sz="1200"/>
            </a:lvl1pPr>
          </a:lstStyle>
          <a:p>
            <a:fld id="{807D8D62-E453-4738-A912-78A33588ECDD}" type="slidenum">
              <a:rPr lang="en-US" smtClean="0"/>
              <a:pPr/>
              <a:t>‹#›</a:t>
            </a:fld>
            <a:endParaRPr lang="en-US"/>
          </a:p>
        </p:txBody>
      </p:sp>
      <p:sp>
        <p:nvSpPr>
          <p:cNvPr id="8" name="Rectangle 7"/>
          <p:cNvSpPr/>
          <p:nvPr/>
        </p:nvSpPr>
        <p:spPr>
          <a:xfrm>
            <a:off x="103695" y="8572701"/>
            <a:ext cx="6655324" cy="200055"/>
          </a:xfrm>
          <a:prstGeom prst="rect">
            <a:avLst/>
          </a:prstGeom>
        </p:spPr>
        <p:txBody>
          <a:bodyPr wrap="square">
            <a:spAutoFit/>
          </a:bodyPr>
          <a:lstStyle/>
          <a:p>
            <a:pPr algn="ctr">
              <a:defRPr/>
            </a:pPr>
            <a:r>
              <a:rPr kumimoji="0" lang="en-US" sz="700" b="1" i="1" dirty="0" smtClean="0">
                <a:solidFill>
                  <a:schemeClr val="tx1"/>
                </a:solidFill>
                <a:latin typeface="Times New Roman" pitchFamily="-110" charset="0"/>
              </a:rPr>
              <a:t>Copyright ©2012 </a:t>
            </a:r>
            <a:r>
              <a:rPr kumimoji="0" lang="en-US" sz="700" b="1" i="1" dirty="0" err="1" smtClean="0">
                <a:solidFill>
                  <a:schemeClr val="tx1"/>
                </a:solidFill>
                <a:latin typeface="Times New Roman" pitchFamily="-110" charset="0"/>
              </a:rPr>
              <a:t>Cengage</a:t>
            </a:r>
            <a:r>
              <a:rPr kumimoji="0" lang="en-US" sz="700" b="1" i="1" dirty="0" smtClean="0">
                <a:solidFill>
                  <a:schemeClr val="tx1"/>
                </a:solidFill>
                <a:latin typeface="Times New Roman" pitchFamily="-110" charset="0"/>
              </a:rPr>
              <a:t> Learning. All rights reserved. May not be scanned, copied or duplicated, or posted to a publicly accessible web site, in whole or in part.</a:t>
            </a:r>
            <a:endParaRPr kumimoji="0" lang="en-US" sz="700" b="1" i="1" dirty="0">
              <a:solidFill>
                <a:schemeClr val="tx1"/>
              </a:solidFill>
              <a:latin typeface="Times New Roman" pitchFamily="-110" charset="0"/>
            </a:endParaRPr>
          </a:p>
        </p:txBody>
      </p:sp>
    </p:spTree>
    <p:extLst>
      <p:ext uri="{BB962C8B-B14F-4D97-AF65-F5344CB8AC3E}">
        <p14:creationId xmlns:p14="http://schemas.microsoft.com/office/powerpoint/2010/main" val="45374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5" name="Rectangle 14"/>
          <p:cNvSpPr/>
          <p:nvPr userDrawn="1"/>
        </p:nvSpPr>
        <p:spPr>
          <a:xfrm>
            <a:off x="15764" y="1640590"/>
            <a:ext cx="1392701" cy="1524642"/>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userDrawn="1"/>
        </p:nvSpPr>
        <p:spPr>
          <a:xfrm>
            <a:off x="252982" y="1682794"/>
            <a:ext cx="1000595" cy="646331"/>
          </a:xfrm>
          <a:prstGeom prst="rect">
            <a:avLst/>
          </a:prstGeom>
          <a:noFill/>
        </p:spPr>
        <p:txBody>
          <a:bodyPr wrap="none" rtlCol="0">
            <a:spAutoFit/>
          </a:bodyPr>
          <a:lstStyle/>
          <a:p>
            <a:pPr algn="ctr">
              <a:spcBef>
                <a:spcPts val="0"/>
              </a:spcBef>
            </a:pPr>
            <a:r>
              <a:rPr lang="en-US" sz="3600" b="0" i="1" dirty="0" smtClean="0">
                <a:solidFill>
                  <a:schemeClr val="bg1"/>
                </a:solidFill>
                <a:latin typeface="Times New Roman" pitchFamily="18" charset="0"/>
                <a:cs typeface="Times New Roman" pitchFamily="18" charset="0"/>
              </a:rPr>
              <a:t>14</a:t>
            </a:r>
            <a:r>
              <a:rPr lang="en-US" sz="3600" b="0" i="1" baseline="30000" dirty="0" smtClean="0">
                <a:solidFill>
                  <a:schemeClr val="bg1"/>
                </a:solidFill>
                <a:latin typeface="Times New Roman" pitchFamily="18" charset="0"/>
                <a:cs typeface="Times New Roman" pitchFamily="18" charset="0"/>
              </a:rPr>
              <a:t>th</a:t>
            </a:r>
            <a:r>
              <a:rPr lang="en-US" sz="3600" b="0" i="1" dirty="0" smtClean="0">
                <a:solidFill>
                  <a:schemeClr val="bg1"/>
                </a:solidFill>
                <a:latin typeface="Times New Roman" pitchFamily="18" charset="0"/>
                <a:cs typeface="Times New Roman" pitchFamily="18" charset="0"/>
              </a:rPr>
              <a:t> </a:t>
            </a:r>
          </a:p>
        </p:txBody>
      </p:sp>
      <p:sp>
        <p:nvSpPr>
          <p:cNvPr id="17" name="TextBox 16"/>
          <p:cNvSpPr txBox="1"/>
          <p:nvPr userDrawn="1"/>
        </p:nvSpPr>
        <p:spPr>
          <a:xfrm>
            <a:off x="182961" y="2151724"/>
            <a:ext cx="1037463" cy="461665"/>
          </a:xfrm>
          <a:prstGeom prst="rect">
            <a:avLst/>
          </a:prstGeom>
          <a:noFill/>
        </p:spPr>
        <p:txBody>
          <a:bodyPr wrap="none" rtlCol="0">
            <a:spAutoFit/>
          </a:bodyPr>
          <a:lstStyle/>
          <a:p>
            <a:pPr algn="ctr">
              <a:spcBef>
                <a:spcPts val="0"/>
              </a:spcBef>
            </a:pPr>
            <a:r>
              <a:rPr lang="en-US" sz="2300" i="1" dirty="0" smtClean="0">
                <a:solidFill>
                  <a:schemeClr val="bg1"/>
                </a:solidFill>
                <a:latin typeface="Times New Roman" pitchFamily="18" charset="0"/>
                <a:cs typeface="Times New Roman" pitchFamily="18" charset="0"/>
              </a:rPr>
              <a:t>edition</a:t>
            </a:r>
            <a:endParaRPr lang="en-US" sz="2300" i="1" dirty="0">
              <a:solidFill>
                <a:schemeClr val="bg1"/>
              </a:solidFill>
              <a:latin typeface="Times New Roman" pitchFamily="18" charset="0"/>
              <a:cs typeface="Times New Roman" pitchFamily="18" charset="0"/>
            </a:endParaRPr>
          </a:p>
        </p:txBody>
      </p:sp>
      <p:cxnSp>
        <p:nvCxnSpPr>
          <p:cNvPr id="18" name="Straight Connector 17"/>
          <p:cNvCxnSpPr/>
          <p:nvPr userDrawn="1"/>
        </p:nvCxnSpPr>
        <p:spPr>
          <a:xfrm>
            <a:off x="239233" y="2564151"/>
            <a:ext cx="889410" cy="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9" name="TextBox 18"/>
          <p:cNvSpPr txBox="1"/>
          <p:nvPr userDrawn="1"/>
        </p:nvSpPr>
        <p:spPr>
          <a:xfrm>
            <a:off x="34383" y="2577454"/>
            <a:ext cx="1546707" cy="461665"/>
          </a:xfrm>
          <a:prstGeom prst="rect">
            <a:avLst/>
          </a:prstGeom>
          <a:noFill/>
        </p:spPr>
        <p:txBody>
          <a:bodyPr wrap="square" rtlCol="0">
            <a:spAutoFit/>
          </a:bodyPr>
          <a:lstStyle/>
          <a:p>
            <a:pPr algn="l">
              <a:spcBef>
                <a:spcPts val="0"/>
              </a:spcBef>
            </a:pPr>
            <a:r>
              <a:rPr lang="en-US" sz="1200" i="1" dirty="0" err="1" smtClean="0">
                <a:solidFill>
                  <a:schemeClr val="bg1"/>
                </a:solidFill>
                <a:latin typeface="Times New Roman" pitchFamily="18" charset="0"/>
                <a:cs typeface="Times New Roman" pitchFamily="18" charset="0"/>
              </a:rPr>
              <a:t>Gwartney</a:t>
            </a:r>
            <a:r>
              <a:rPr lang="en-US" sz="1200" i="1" dirty="0" smtClean="0">
                <a:solidFill>
                  <a:schemeClr val="bg1"/>
                </a:solidFill>
                <a:latin typeface="Times New Roman" pitchFamily="18" charset="0"/>
                <a:cs typeface="Times New Roman" pitchFamily="18" charset="0"/>
              </a:rPr>
              <a:t>-Stroup</a:t>
            </a:r>
          </a:p>
          <a:p>
            <a:pPr algn="l">
              <a:spcBef>
                <a:spcPts val="0"/>
              </a:spcBef>
            </a:pPr>
            <a:r>
              <a:rPr lang="en-US" sz="1200" i="1" dirty="0" err="1" smtClean="0">
                <a:solidFill>
                  <a:schemeClr val="bg1"/>
                </a:solidFill>
                <a:latin typeface="Times New Roman" pitchFamily="18" charset="0"/>
                <a:cs typeface="Times New Roman" pitchFamily="18" charset="0"/>
              </a:rPr>
              <a:t>Sobel</a:t>
            </a:r>
            <a:r>
              <a:rPr lang="en-US" sz="1200" i="1" dirty="0" smtClean="0">
                <a:solidFill>
                  <a:schemeClr val="bg1"/>
                </a:solidFill>
                <a:latin typeface="Times New Roman" pitchFamily="18" charset="0"/>
                <a:cs typeface="Times New Roman" pitchFamily="18" charset="0"/>
              </a:rPr>
              <a:t>-Macpherson</a:t>
            </a:r>
            <a:endParaRPr lang="en-US" sz="1200" i="1" dirty="0">
              <a:solidFill>
                <a:schemeClr val="bg1"/>
              </a:solidFill>
              <a:latin typeface="Times New Roman" pitchFamily="18" charset="0"/>
              <a:cs typeface="Times New Roman" pitchFamily="18" charset="0"/>
            </a:endParaRPr>
          </a:p>
        </p:txBody>
      </p:sp>
      <p:sp>
        <p:nvSpPr>
          <p:cNvPr id="20" name="Title Placeholder 1"/>
          <p:cNvSpPr>
            <a:spLocks noGrp="1"/>
          </p:cNvSpPr>
          <p:nvPr userDrawn="1">
            <p:ph type="title"/>
          </p:nvPr>
        </p:nvSpPr>
        <p:spPr>
          <a:xfrm>
            <a:off x="1406939" y="1923756"/>
            <a:ext cx="7565296" cy="1143000"/>
          </a:xfrm>
          <a:prstGeom prst="rect">
            <a:avLst/>
          </a:prstGeom>
        </p:spPr>
        <p:txBody>
          <a:bodyPr vert="horz" lIns="91440" tIns="45720" rIns="91440" bIns="45720" rtlCol="0" anchor="ctr">
            <a:normAutofit/>
          </a:bodyPr>
          <a:lstStyle>
            <a:lvl1pPr algn="l">
              <a:defRPr baseline="0"/>
            </a:lvl1pPr>
          </a:lstStyle>
          <a:p>
            <a:endParaRPr lang="en-US" dirty="0"/>
          </a:p>
        </p:txBody>
      </p:sp>
      <p:sp>
        <p:nvSpPr>
          <p:cNvPr id="21" name="Line 59"/>
          <p:cNvSpPr>
            <a:spLocks noChangeShapeType="1"/>
          </p:cNvSpPr>
          <p:nvPr userDrawn="1"/>
        </p:nvSpPr>
        <p:spPr bwMode="auto">
          <a:xfrm>
            <a:off x="1428435" y="3111882"/>
            <a:ext cx="7543800" cy="0"/>
          </a:xfrm>
          <a:prstGeom prst="line">
            <a:avLst/>
          </a:prstGeom>
          <a:noFill/>
          <a:ln w="28575">
            <a:solidFill>
              <a:schemeClr val="tx1">
                <a:lumMod val="50000"/>
                <a:lumOff val="50000"/>
              </a:schemeClr>
            </a:solidFill>
            <a:round/>
            <a:headEnd/>
            <a:tailEnd/>
          </a:ln>
        </p:spPr>
        <p:txBody>
          <a:bodyPr wrap="none" anchor="ctr">
            <a:prstTxWarp prst="textNoShape">
              <a:avLst/>
            </a:prstTxWarp>
          </a:bodyPr>
          <a:lstStyle/>
          <a:p>
            <a:pPr>
              <a:defRPr/>
            </a:pPr>
            <a:endParaRPr lang="en-US" sz="2000">
              <a:latin typeface="Times New Roman" pitchFamily="-110" charset="0"/>
            </a:endParaRPr>
          </a:p>
        </p:txBody>
      </p:sp>
      <p:sp>
        <p:nvSpPr>
          <p:cNvPr id="22" name="Text Box 60"/>
          <p:cNvSpPr txBox="1">
            <a:spLocks noChangeArrowheads="1"/>
          </p:cNvSpPr>
          <p:nvPr userDrawn="1"/>
        </p:nvSpPr>
        <p:spPr bwMode="auto">
          <a:xfrm>
            <a:off x="1477120" y="4855530"/>
            <a:ext cx="7476978" cy="584775"/>
          </a:xfrm>
          <a:prstGeom prst="rect">
            <a:avLst/>
          </a:prstGeom>
          <a:noFill/>
          <a:ln w="9525">
            <a:noFill/>
            <a:miter lim="800000"/>
            <a:headEnd/>
            <a:tailEnd/>
          </a:ln>
        </p:spPr>
        <p:txBody>
          <a:bodyPr wrap="square">
            <a:prstTxWarp prst="textNoShape">
              <a:avLst/>
            </a:prstTxWarp>
            <a:spAutoFit/>
          </a:bodyPr>
          <a:lstStyle/>
          <a:p>
            <a:pPr>
              <a:defRPr/>
            </a:pPr>
            <a:r>
              <a:rPr kumimoji="0" lang="en-US" sz="1600" b="0" dirty="0">
                <a:latin typeface="Times New Roman" pitchFamily="18" charset="0"/>
                <a:cs typeface="Times New Roman" pitchFamily="18" charset="0"/>
              </a:rPr>
              <a:t>To </a:t>
            </a:r>
            <a:r>
              <a:rPr kumimoji="0" lang="en-US" sz="1600" b="0" dirty="0" smtClean="0">
                <a:latin typeface="Times New Roman" pitchFamily="18" charset="0"/>
                <a:cs typeface="Times New Roman" pitchFamily="18" charset="0"/>
              </a:rPr>
              <a:t>Accompany: </a:t>
            </a:r>
            <a:r>
              <a:rPr kumimoji="0" lang="en-US" sz="1600" b="0" dirty="0">
                <a:latin typeface="Times New Roman" pitchFamily="18" charset="0"/>
                <a:cs typeface="Times New Roman" pitchFamily="18" charset="0"/>
              </a:rPr>
              <a:t>“</a:t>
            </a:r>
            <a:r>
              <a:rPr kumimoji="0" lang="en-US" sz="1600" b="1" i="1" dirty="0">
                <a:latin typeface="Times New Roman" pitchFamily="18" charset="0"/>
                <a:cs typeface="Times New Roman" pitchFamily="18" charset="0"/>
              </a:rPr>
              <a:t>Economics:  Private and Public </a:t>
            </a:r>
            <a:r>
              <a:rPr kumimoji="0" lang="en-US" sz="1600" b="1" i="1" dirty="0" smtClean="0">
                <a:latin typeface="Times New Roman" pitchFamily="18" charset="0"/>
                <a:cs typeface="Times New Roman" pitchFamily="18" charset="0"/>
              </a:rPr>
              <a:t>Choice, 14th </a:t>
            </a:r>
            <a:r>
              <a:rPr kumimoji="0" lang="en-US" sz="1600" b="1" i="1" dirty="0">
                <a:latin typeface="Times New Roman" pitchFamily="18" charset="0"/>
                <a:cs typeface="Times New Roman" pitchFamily="18" charset="0"/>
              </a:rPr>
              <a:t>ed.</a:t>
            </a:r>
            <a:r>
              <a:rPr kumimoji="0" lang="en-US" sz="1600" b="0" dirty="0">
                <a:latin typeface="Times New Roman" pitchFamily="18" charset="0"/>
                <a:cs typeface="Times New Roman" pitchFamily="18" charset="0"/>
              </a:rPr>
              <a:t>”</a:t>
            </a:r>
          </a:p>
          <a:p>
            <a:pPr>
              <a:defRPr/>
            </a:pPr>
            <a:r>
              <a:rPr kumimoji="0" lang="en-US" sz="1600" b="0" dirty="0" smtClean="0">
                <a:latin typeface="Times New Roman" pitchFamily="18" charset="0"/>
                <a:cs typeface="Times New Roman" pitchFamily="18" charset="0"/>
              </a:rPr>
              <a:t>                            James </a:t>
            </a:r>
            <a:r>
              <a:rPr kumimoji="0" lang="en-US" sz="1600" b="0" dirty="0" err="1">
                <a:latin typeface="Times New Roman" pitchFamily="18" charset="0"/>
                <a:cs typeface="Times New Roman" pitchFamily="18" charset="0"/>
              </a:rPr>
              <a:t>Gwartney</a:t>
            </a:r>
            <a:r>
              <a:rPr kumimoji="0" lang="en-US" sz="1600" b="0" dirty="0">
                <a:latin typeface="Times New Roman" pitchFamily="18" charset="0"/>
                <a:cs typeface="Times New Roman" pitchFamily="18" charset="0"/>
              </a:rPr>
              <a:t>, Richard Stroup, Russell </a:t>
            </a:r>
            <a:r>
              <a:rPr kumimoji="0" lang="en-US" sz="1600" b="0" dirty="0" err="1">
                <a:latin typeface="Times New Roman" pitchFamily="18" charset="0"/>
                <a:cs typeface="Times New Roman" pitchFamily="18" charset="0"/>
              </a:rPr>
              <a:t>Sobel</a:t>
            </a:r>
            <a:r>
              <a:rPr kumimoji="0" lang="en-US" sz="1600" b="0" dirty="0">
                <a:latin typeface="Times New Roman" pitchFamily="18" charset="0"/>
                <a:cs typeface="Times New Roman" pitchFamily="18" charset="0"/>
              </a:rPr>
              <a:t>, &amp; David Macpherson</a:t>
            </a:r>
          </a:p>
        </p:txBody>
      </p:sp>
      <p:sp>
        <p:nvSpPr>
          <p:cNvPr id="23" name="Text Box 61"/>
          <p:cNvSpPr txBox="1">
            <a:spLocks noChangeArrowheads="1"/>
          </p:cNvSpPr>
          <p:nvPr userDrawn="1"/>
        </p:nvSpPr>
        <p:spPr bwMode="auto">
          <a:xfrm>
            <a:off x="1487952" y="5454211"/>
            <a:ext cx="5976316" cy="338554"/>
          </a:xfrm>
          <a:prstGeom prst="rect">
            <a:avLst/>
          </a:prstGeom>
          <a:noFill/>
          <a:ln w="9525">
            <a:noFill/>
            <a:miter lim="800000"/>
            <a:headEnd/>
            <a:tailEnd/>
          </a:ln>
        </p:spPr>
        <p:txBody>
          <a:bodyPr wrap="none">
            <a:prstTxWarp prst="textNoShape">
              <a:avLst/>
            </a:prstTxWarp>
            <a:spAutoFit/>
          </a:bodyPr>
          <a:lstStyle/>
          <a:p>
            <a:pPr>
              <a:defRPr/>
            </a:pPr>
            <a:r>
              <a:rPr kumimoji="0" lang="en-US" sz="1600" b="0" dirty="0">
                <a:latin typeface="Times New Roman" pitchFamily="18" charset="0"/>
                <a:cs typeface="Times New Roman" pitchFamily="18" charset="0"/>
              </a:rPr>
              <a:t>Slides authored and animated by:  </a:t>
            </a:r>
            <a:r>
              <a:rPr kumimoji="0" lang="en-US" sz="1600" b="0" dirty="0" smtClean="0">
                <a:latin typeface="Times New Roman" pitchFamily="18" charset="0"/>
                <a:cs typeface="Times New Roman" pitchFamily="18" charset="0"/>
              </a:rPr>
              <a:t>James </a:t>
            </a:r>
            <a:r>
              <a:rPr kumimoji="0" lang="en-US" sz="1600" b="0" dirty="0" err="1" smtClean="0">
                <a:latin typeface="Times New Roman" pitchFamily="18" charset="0"/>
                <a:cs typeface="Times New Roman" pitchFamily="18" charset="0"/>
              </a:rPr>
              <a:t>Gwartney</a:t>
            </a:r>
            <a:r>
              <a:rPr kumimoji="0" lang="en-US" sz="1600" b="0" dirty="0" smtClean="0">
                <a:latin typeface="Times New Roman" pitchFamily="18" charset="0"/>
                <a:cs typeface="Times New Roman" pitchFamily="18" charset="0"/>
              </a:rPr>
              <a:t> </a:t>
            </a:r>
            <a:r>
              <a:rPr kumimoji="0" lang="en-US" sz="1600" b="0" dirty="0">
                <a:latin typeface="Times New Roman" pitchFamily="18" charset="0"/>
                <a:cs typeface="Times New Roman" pitchFamily="18" charset="0"/>
              </a:rPr>
              <a:t>&amp; Charles </a:t>
            </a:r>
            <a:r>
              <a:rPr kumimoji="0" lang="en-US" sz="1600" b="0" dirty="0" err="1">
                <a:latin typeface="Times New Roman" pitchFamily="18" charset="0"/>
                <a:cs typeface="Times New Roman" pitchFamily="18" charset="0"/>
              </a:rPr>
              <a:t>Skipton</a:t>
            </a:r>
            <a:endParaRPr kumimoji="0" lang="en-US" sz="1600" b="0" dirty="0">
              <a:latin typeface="Times New Roman" pitchFamily="18" charset="0"/>
              <a:cs typeface="Times New Roman" pitchFamily="18" charset="0"/>
            </a:endParaRPr>
          </a:p>
        </p:txBody>
      </p:sp>
      <p:sp>
        <p:nvSpPr>
          <p:cNvPr id="24" name="Text Box 65"/>
          <p:cNvSpPr txBox="1">
            <a:spLocks noChangeArrowheads="1"/>
          </p:cNvSpPr>
          <p:nvPr userDrawn="1"/>
        </p:nvSpPr>
        <p:spPr bwMode="auto">
          <a:xfrm>
            <a:off x="1502249" y="3340140"/>
            <a:ext cx="2282933"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i="1" dirty="0">
                <a:latin typeface="Times New Roman" pitchFamily="-110" charset="0"/>
              </a:rPr>
              <a:t>Full Length</a:t>
            </a:r>
            <a:r>
              <a:rPr kumimoji="0" lang="en-US" sz="2000" b="0" dirty="0">
                <a:latin typeface="Times New Roman" pitchFamily="-110" charset="0"/>
              </a:rPr>
              <a:t> Text </a:t>
            </a:r>
            <a:r>
              <a:rPr kumimoji="0" lang="en-US" sz="2000" b="0" dirty="0">
                <a:latin typeface="Times New Roman" pitchFamily="-110" charset="0"/>
                <a:ea typeface="Times New Roman" pitchFamily="-110" charset="0"/>
                <a:cs typeface="Times New Roman" pitchFamily="-110" charset="0"/>
              </a:rPr>
              <a:t>—</a:t>
            </a:r>
            <a:r>
              <a:rPr kumimoji="0" lang="en-US" sz="2000" b="0" dirty="0">
                <a:latin typeface="Times New Roman" pitchFamily="-110" charset="0"/>
              </a:rPr>
              <a:t> </a:t>
            </a:r>
          </a:p>
        </p:txBody>
      </p:sp>
      <p:sp>
        <p:nvSpPr>
          <p:cNvPr id="25" name="Text Box 66"/>
          <p:cNvSpPr txBox="1">
            <a:spLocks noChangeArrowheads="1"/>
          </p:cNvSpPr>
          <p:nvPr userDrawn="1"/>
        </p:nvSpPr>
        <p:spPr bwMode="auto">
          <a:xfrm>
            <a:off x="1505424" y="3794165"/>
            <a:ext cx="2316724" cy="400110"/>
          </a:xfrm>
          <a:prstGeom prst="rect">
            <a:avLst/>
          </a:prstGeom>
          <a:noFill/>
          <a:ln w="9525">
            <a:noFill/>
            <a:miter lim="800000"/>
            <a:headEnd/>
            <a:tailEnd/>
          </a:ln>
        </p:spPr>
        <p:txBody>
          <a:bodyPr wrap="none">
            <a:prstTxWarp prst="textNoShape">
              <a:avLst/>
            </a:prstTxWarp>
            <a:spAutoFit/>
          </a:bodyPr>
          <a:lstStyle/>
          <a:p>
            <a:pPr>
              <a:defRPr/>
            </a:pPr>
            <a:r>
              <a:rPr kumimoji="0" lang="en-US" sz="2000" i="1" dirty="0" smtClean="0">
                <a:latin typeface="Times New Roman" pitchFamily="-110" charset="0"/>
              </a:rPr>
              <a:t>Macro </a:t>
            </a:r>
            <a:r>
              <a:rPr kumimoji="0" lang="en-US" sz="2000" i="1" dirty="0">
                <a:latin typeface="Times New Roman" pitchFamily="-110" charset="0"/>
              </a:rPr>
              <a:t>Only</a:t>
            </a:r>
            <a:r>
              <a:rPr kumimoji="0" lang="en-US" sz="2000" b="0" dirty="0">
                <a:latin typeface="Times New Roman" pitchFamily="-110" charset="0"/>
              </a:rPr>
              <a:t>  </a:t>
            </a:r>
            <a:r>
              <a:rPr kumimoji="0" lang="en-US" sz="2000" dirty="0">
                <a:latin typeface="Times New Roman" pitchFamily="-110" charset="0"/>
              </a:rPr>
              <a:t>Text</a:t>
            </a:r>
            <a:r>
              <a:rPr kumimoji="0" lang="en-US" sz="2000" b="0" dirty="0">
                <a:latin typeface="Times New Roman" pitchFamily="-110" charset="0"/>
              </a:rPr>
              <a:t> </a:t>
            </a:r>
            <a:r>
              <a:rPr kumimoji="0" lang="en-US" sz="2000" b="0" dirty="0">
                <a:latin typeface="Times New Roman" pitchFamily="-110" charset="0"/>
                <a:ea typeface="Times New Roman" pitchFamily="-110" charset="0"/>
                <a:cs typeface="Times New Roman" pitchFamily="-110" charset="0"/>
              </a:rPr>
              <a:t>—</a:t>
            </a:r>
          </a:p>
        </p:txBody>
      </p:sp>
      <p:sp>
        <p:nvSpPr>
          <p:cNvPr id="26" name="Text Box 67"/>
          <p:cNvSpPr txBox="1">
            <a:spLocks noChangeArrowheads="1"/>
          </p:cNvSpPr>
          <p:nvPr userDrawn="1"/>
        </p:nvSpPr>
        <p:spPr bwMode="auto">
          <a:xfrm>
            <a:off x="3791353" y="3338553"/>
            <a:ext cx="859531"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Part</a:t>
            </a:r>
            <a:r>
              <a:rPr kumimoji="0" lang="en-US" sz="2000" b="0" dirty="0" smtClean="0">
                <a:latin typeface="Times New Roman" pitchFamily="-110" charset="0"/>
              </a:rPr>
              <a:t>: 3</a:t>
            </a:r>
            <a:endParaRPr kumimoji="0" lang="en-US" sz="2000" b="0" dirty="0">
              <a:latin typeface="Times New Roman" pitchFamily="-110" charset="0"/>
            </a:endParaRPr>
          </a:p>
        </p:txBody>
      </p:sp>
      <p:sp>
        <p:nvSpPr>
          <p:cNvPr id="27" name="Text Box 68"/>
          <p:cNvSpPr txBox="1">
            <a:spLocks noChangeArrowheads="1"/>
          </p:cNvSpPr>
          <p:nvPr userDrawn="1"/>
        </p:nvSpPr>
        <p:spPr bwMode="auto">
          <a:xfrm>
            <a:off x="3791353" y="3794165"/>
            <a:ext cx="859531"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Part</a:t>
            </a:r>
            <a:r>
              <a:rPr kumimoji="0" lang="en-US" sz="2000" b="0" dirty="0" smtClean="0">
                <a:latin typeface="Times New Roman" pitchFamily="-110" charset="0"/>
              </a:rPr>
              <a:t>: 3</a:t>
            </a:r>
            <a:endParaRPr kumimoji="0" lang="en-US" sz="2000" b="0" dirty="0">
              <a:latin typeface="Times New Roman" pitchFamily="-110" charset="0"/>
            </a:endParaRPr>
          </a:p>
        </p:txBody>
      </p:sp>
      <p:sp>
        <p:nvSpPr>
          <p:cNvPr id="28" name="Text Box 69"/>
          <p:cNvSpPr txBox="1">
            <a:spLocks noChangeArrowheads="1"/>
          </p:cNvSpPr>
          <p:nvPr userDrawn="1"/>
        </p:nvSpPr>
        <p:spPr bwMode="auto">
          <a:xfrm>
            <a:off x="4944062" y="3338553"/>
            <a:ext cx="1386918"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Chapter</a:t>
            </a:r>
            <a:r>
              <a:rPr kumimoji="0" lang="en-US" sz="2000" b="0" dirty="0" smtClean="0">
                <a:latin typeface="Times New Roman" pitchFamily="-110" charset="0"/>
              </a:rPr>
              <a:t>: 15</a:t>
            </a:r>
            <a:endParaRPr kumimoji="0" lang="en-US" sz="2000" b="0" dirty="0">
              <a:latin typeface="Times New Roman" pitchFamily="-110" charset="0"/>
            </a:endParaRPr>
          </a:p>
        </p:txBody>
      </p:sp>
      <p:sp>
        <p:nvSpPr>
          <p:cNvPr id="29" name="Text Box 70"/>
          <p:cNvSpPr txBox="1">
            <a:spLocks noChangeArrowheads="1"/>
          </p:cNvSpPr>
          <p:nvPr userDrawn="1"/>
        </p:nvSpPr>
        <p:spPr bwMode="auto">
          <a:xfrm>
            <a:off x="4944062" y="3794165"/>
            <a:ext cx="1386918"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smtClean="0">
                <a:latin typeface="Times New Roman" pitchFamily="-110" charset="0"/>
              </a:rPr>
              <a:t>Chapter: 15</a:t>
            </a:r>
            <a:endParaRPr kumimoji="0" lang="en-US" sz="2000" b="0" dirty="0">
              <a:latin typeface="Times New Roman" pitchFamily="-110"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bg2"/>
        </a:solidFill>
        <a:effectLst/>
      </p:bgPr>
    </p:bg>
    <p:spTree>
      <p:nvGrpSpPr>
        <p:cNvPr id="1" name=""/>
        <p:cNvGrpSpPr/>
        <p:nvPr/>
      </p:nvGrpSpPr>
      <p:grpSpPr>
        <a:xfrm>
          <a:off x="0" y="0"/>
          <a:ext cx="0" cy="0"/>
          <a:chOff x="0" y="0"/>
          <a:chExt cx="0" cy="0"/>
        </a:xfrm>
      </p:grpSpPr>
      <p:sp>
        <p:nvSpPr>
          <p:cNvPr id="7" name="Rounded Rectangle 6"/>
          <p:cNvSpPr/>
          <p:nvPr userDrawn="1"/>
        </p:nvSpPr>
        <p:spPr>
          <a:xfrm>
            <a:off x="685800" y="1702073"/>
            <a:ext cx="7772400" cy="2096204"/>
          </a:xfrm>
          <a:prstGeom prst="roundRect">
            <a:avLst>
              <a:gd name="adj" fmla="val 9490"/>
            </a:avLst>
          </a:prstGeom>
          <a:solidFill>
            <a:srgbClr val="515A6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821649"/>
            <a:ext cx="7772400" cy="1864086"/>
          </a:xfrm>
          <a:prstGeom prst="rect">
            <a:avLst/>
          </a:prstGeom>
        </p:spPr>
        <p:txBody>
          <a:bodyPr/>
          <a:lstStyle>
            <a:lvl1pPr>
              <a:defRPr i="1" baseline="0">
                <a:solidFill>
                  <a:schemeClr val="bg1"/>
                </a:solidFill>
                <a:latin typeface="Century Schoolbook" pitchFamily="18" charset="0"/>
                <a:cs typeface="Times New Roman" pitchFamily="18" charset="0"/>
              </a:defRPr>
            </a:lvl1pPr>
          </a:lstStyle>
          <a:p>
            <a:r>
              <a:rPr lang="en-US" dirty="0" smtClean="0"/>
              <a:t>Click to edit Master title style</a:t>
            </a:r>
            <a:endParaRPr lang="en-US" dirty="0"/>
          </a:p>
        </p:txBody>
      </p:sp>
      <p:sp>
        <p:nvSpPr>
          <p:cNvPr id="8" name="Rectangle 7"/>
          <p:cNvSpPr/>
          <p:nvPr userDrawn="1"/>
        </p:nvSpPr>
        <p:spPr>
          <a:xfrm>
            <a:off x="6699" y="5910142"/>
            <a:ext cx="956938"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9" name="TextBox 8"/>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10" name="TextBox 9"/>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11" name="Straight Connector 10"/>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82552351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9569" y="270798"/>
            <a:ext cx="8904855" cy="657667"/>
          </a:xfrm>
          <a:prstGeom prst="rect">
            <a:avLst/>
          </a:prstGeom>
        </p:spPr>
        <p:txBody>
          <a:bodyPr/>
          <a:lstStyle>
            <a:lvl1pPr algn="l">
              <a:defRPr sz="3800">
                <a:solidFill>
                  <a:schemeClr val="bg1"/>
                </a:solidFill>
                <a:latin typeface="Century Schoolbook"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40675" y="1062111"/>
            <a:ext cx="8820445" cy="4874456"/>
          </a:xfrm>
          <a:prstGeom prst="rect">
            <a:avLst/>
          </a:prstGeom>
        </p:spPr>
        <p:txBody>
          <a:bodyPr/>
          <a:lstStyle>
            <a:lvl1pPr>
              <a:defRPr sz="2800">
                <a:solidFill>
                  <a:schemeClr val="tx2"/>
                </a:solidFill>
                <a:latin typeface="Times New Roman" pitchFamily="18" charset="0"/>
                <a:cs typeface="Times New Roman" pitchFamily="18" charset="0"/>
              </a:defRPr>
            </a:lvl1pPr>
            <a:lvl2pPr marL="742950" indent="-285750">
              <a:buFont typeface="Arial" pitchFamily="34" charset="0"/>
              <a:buChar char="•"/>
              <a:defRPr sz="2600">
                <a:solidFill>
                  <a:schemeClr val="tx2"/>
                </a:solidFill>
                <a:latin typeface="Times New Roman" pitchFamily="18" charset="0"/>
                <a:cs typeface="Times New Roman" pitchFamily="18" charset="0"/>
              </a:defRPr>
            </a:lvl2pPr>
            <a:lvl3pPr marL="1143000" indent="-228600">
              <a:buFont typeface="Arial" pitchFamily="34" charset="0"/>
              <a:buChar char="•"/>
              <a:defRPr sz="2600">
                <a:solidFill>
                  <a:schemeClr val="tx2"/>
                </a:solidFill>
                <a:latin typeface="Times New Roman" pitchFamily="18" charset="0"/>
                <a:cs typeface="Times New Roman" pitchFamily="18" charset="0"/>
              </a:defRPr>
            </a:lvl3pPr>
            <a:lvl4pPr marL="1600200" indent="-228600">
              <a:buFont typeface="Arial" pitchFamily="34" charset="0"/>
              <a:buChar char="•"/>
              <a:defRPr sz="2600">
                <a:solidFill>
                  <a:schemeClr val="tx2"/>
                </a:solidFill>
                <a:latin typeface="Times New Roman" pitchFamily="18" charset="0"/>
                <a:cs typeface="Times New Roman" pitchFamily="18" charset="0"/>
              </a:defRPr>
            </a:lvl4pPr>
            <a:lvl5pPr marL="2057400" indent="-228600">
              <a:buFont typeface="Arial" pitchFamily="34" charset="0"/>
              <a:buChar char="•"/>
              <a:defRPr sz="2600">
                <a:solidFill>
                  <a:schemeClr val="tx2"/>
                </a:solidFill>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Rectangle 21"/>
          <p:cNvSpPr/>
          <p:nvPr userDrawn="1"/>
        </p:nvSpPr>
        <p:spPr>
          <a:xfrm>
            <a:off x="6699" y="5910142"/>
            <a:ext cx="956938"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23" name="TextBox 22"/>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24" name="TextBox 23"/>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25" name="Straight Connector 24"/>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9569" y="270798"/>
            <a:ext cx="8904855" cy="657667"/>
          </a:xfrm>
          <a:prstGeom prst="rect">
            <a:avLst/>
          </a:prstGeom>
        </p:spPr>
        <p:txBody>
          <a:bodyPr/>
          <a:lstStyle>
            <a:lvl1pPr algn="l">
              <a:defRPr sz="3800">
                <a:solidFill>
                  <a:schemeClr val="bg1"/>
                </a:solidFill>
                <a:latin typeface="Century Schoolbook"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40675" y="1062111"/>
            <a:ext cx="8820445" cy="4874456"/>
          </a:xfrm>
          <a:prstGeom prst="rect">
            <a:avLst/>
          </a:prstGeom>
        </p:spPr>
        <p:txBody>
          <a:bodyPr/>
          <a:lstStyle>
            <a:lvl1pPr>
              <a:defRPr sz="2800">
                <a:solidFill>
                  <a:schemeClr val="tx2"/>
                </a:solidFill>
                <a:latin typeface="Times New Roman" pitchFamily="18" charset="0"/>
                <a:cs typeface="Times New Roman" pitchFamily="18" charset="0"/>
              </a:defRPr>
            </a:lvl1pPr>
            <a:lvl2pPr marL="742950" indent="-285750">
              <a:buFont typeface="Arial" pitchFamily="34" charset="0"/>
              <a:buChar char="•"/>
              <a:defRPr sz="2600">
                <a:solidFill>
                  <a:schemeClr val="tx2"/>
                </a:solidFill>
                <a:latin typeface="Times New Roman" pitchFamily="18" charset="0"/>
                <a:cs typeface="Times New Roman" pitchFamily="18" charset="0"/>
              </a:defRPr>
            </a:lvl2pPr>
            <a:lvl3pPr marL="1143000" indent="-228600">
              <a:buFont typeface="Arial" pitchFamily="34" charset="0"/>
              <a:buChar char="•"/>
              <a:defRPr sz="2600">
                <a:solidFill>
                  <a:schemeClr val="tx2"/>
                </a:solidFill>
                <a:latin typeface="Times New Roman" pitchFamily="18" charset="0"/>
                <a:cs typeface="Times New Roman" pitchFamily="18" charset="0"/>
              </a:defRPr>
            </a:lvl3pPr>
            <a:lvl4pPr marL="1600200" indent="-228600">
              <a:buFont typeface="Arial" pitchFamily="34" charset="0"/>
              <a:buChar char="•"/>
              <a:defRPr sz="2600">
                <a:solidFill>
                  <a:schemeClr val="tx2"/>
                </a:solidFill>
                <a:latin typeface="Times New Roman" pitchFamily="18" charset="0"/>
                <a:cs typeface="Times New Roman" pitchFamily="18" charset="0"/>
              </a:defRPr>
            </a:lvl4pPr>
            <a:lvl5pPr marL="2057400" indent="-228600">
              <a:buFont typeface="Arial" pitchFamily="34" charset="0"/>
              <a:buChar char="•"/>
              <a:defRPr sz="2600">
                <a:solidFill>
                  <a:schemeClr val="tx2"/>
                </a:solidFill>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Rectangle 21"/>
          <p:cNvSpPr/>
          <p:nvPr userDrawn="1"/>
        </p:nvSpPr>
        <p:spPr>
          <a:xfrm>
            <a:off x="6699" y="5910142"/>
            <a:ext cx="921769"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23" name="TextBox 22"/>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24" name="TextBox 23"/>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25" name="Straight Connector 24"/>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4617126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6" name="Picture 45"/>
          <p:cNvPicPr>
            <a:picLocks noChangeAspect="1"/>
          </p:cNvPicPr>
          <p:nvPr/>
        </p:nvPicPr>
        <p:blipFill>
          <a:blip r:embed="rId15"/>
          <a:srcRect t="43200"/>
          <a:stretch>
            <a:fillRect/>
          </a:stretch>
        </p:blipFill>
        <p:spPr>
          <a:xfrm>
            <a:off x="-14039" y="5906194"/>
            <a:ext cx="9172575" cy="893298"/>
          </a:xfrm>
          <a:prstGeom prst="rect">
            <a:avLst/>
          </a:prstGeom>
          <a:ln>
            <a:noFill/>
          </a:ln>
          <a:effectLst>
            <a:softEdge rad="112500"/>
          </a:effectLst>
        </p:spPr>
      </p:pic>
      <p:sp>
        <p:nvSpPr>
          <p:cNvPr id="50" name="Rounded Rectangle 49"/>
          <p:cNvSpPr>
            <a:spLocks/>
          </p:cNvSpPr>
          <p:nvPr/>
        </p:nvSpPr>
        <p:spPr>
          <a:xfrm>
            <a:off x="8147190" y="6637804"/>
            <a:ext cx="978648" cy="206967"/>
          </a:xfrm>
          <a:prstGeom prst="roundRect">
            <a:avLst/>
          </a:prstGeom>
          <a:solidFill>
            <a:srgbClr val="444C52">
              <a:alpha val="89804"/>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 Box 33"/>
          <p:cNvSpPr txBox="1">
            <a:spLocks noChangeArrowheads="1"/>
          </p:cNvSpPr>
          <p:nvPr/>
        </p:nvSpPr>
        <p:spPr bwMode="auto">
          <a:xfrm>
            <a:off x="1033980" y="6677770"/>
            <a:ext cx="6858001" cy="215444"/>
          </a:xfrm>
          <a:prstGeom prst="rect">
            <a:avLst/>
          </a:prstGeom>
          <a:noFill/>
          <a:ln w="9525">
            <a:noFill/>
            <a:miter lim="800000"/>
            <a:headEnd/>
            <a:tailEnd/>
          </a:ln>
        </p:spPr>
        <p:txBody>
          <a:bodyPr wrap="square">
            <a:prstTxWarp prst="textNoShape">
              <a:avLst/>
            </a:prstTxWarp>
            <a:spAutoFit/>
          </a:bodyPr>
          <a:lstStyle/>
          <a:p>
            <a:pPr algn="r">
              <a:defRPr/>
            </a:pPr>
            <a:r>
              <a:rPr kumimoji="0" lang="en-US" sz="800" b="0" i="1" dirty="0">
                <a:solidFill>
                  <a:schemeClr val="tx1"/>
                </a:solidFill>
                <a:latin typeface="Times New Roman" pitchFamily="-110" charset="0"/>
              </a:rPr>
              <a:t>Copyright ©</a:t>
            </a:r>
            <a:r>
              <a:rPr kumimoji="0" lang="en-US" sz="800" b="0" i="1" dirty="0" smtClean="0">
                <a:solidFill>
                  <a:schemeClr val="tx1"/>
                </a:solidFill>
                <a:latin typeface="Times New Roman" pitchFamily="-110" charset="0"/>
              </a:rPr>
              <a:t>2013 </a:t>
            </a:r>
            <a:r>
              <a:rPr kumimoji="0" lang="en-US" sz="800" b="0" i="1" dirty="0" err="1">
                <a:solidFill>
                  <a:schemeClr val="tx1"/>
                </a:solidFill>
                <a:latin typeface="Times New Roman" pitchFamily="-110" charset="0"/>
              </a:rPr>
              <a:t>Cengage</a:t>
            </a:r>
            <a:r>
              <a:rPr kumimoji="0" lang="en-US" sz="800" b="0" i="1" dirty="0">
                <a:solidFill>
                  <a:schemeClr val="tx1"/>
                </a:solidFill>
                <a:latin typeface="Times New Roman" pitchFamily="-110" charset="0"/>
              </a:rPr>
              <a:t> Learning. All rights reserved. May not be scanned, copied or duplicated, or posted to a publicly accessible web site, in whole or in part.</a:t>
            </a:r>
          </a:p>
        </p:txBody>
      </p:sp>
      <p:pic>
        <p:nvPicPr>
          <p:cNvPr id="8" name="Picture 7" descr="gwartney_sky 1c.jpg"/>
          <p:cNvPicPr>
            <a:picLocks/>
          </p:cNvPicPr>
          <p:nvPr/>
        </p:nvPicPr>
        <p:blipFill>
          <a:blip r:embed="rId16">
            <a:alphaModFix amt="62000"/>
          </a:blip>
          <a:stretch>
            <a:fillRect/>
          </a:stretch>
        </p:blipFill>
        <p:spPr>
          <a:xfrm>
            <a:off x="-11758" y="2"/>
            <a:ext cx="9200769" cy="1600197"/>
          </a:xfrm>
          <a:prstGeom prst="rect">
            <a:avLst/>
          </a:prstGeom>
          <a:ln>
            <a:noFill/>
          </a:ln>
          <a:effectLst>
            <a:softEdge rad="112500"/>
          </a:effectLst>
        </p:spPr>
      </p:pic>
      <p:pic>
        <p:nvPicPr>
          <p:cNvPr id="12" name="Picture 11" descr="gwartney_sky 1c.jpg"/>
          <p:cNvPicPr>
            <a:picLocks/>
          </p:cNvPicPr>
          <p:nvPr/>
        </p:nvPicPr>
        <p:blipFill>
          <a:blip r:embed="rId16">
            <a:alphaModFix amt="62000"/>
          </a:blip>
          <a:stretch>
            <a:fillRect/>
          </a:stretch>
        </p:blipFill>
        <p:spPr>
          <a:xfrm>
            <a:off x="-14097" y="28136"/>
            <a:ext cx="9200769" cy="1600197"/>
          </a:xfrm>
          <a:prstGeom prst="rect">
            <a:avLst/>
          </a:prstGeom>
          <a:ln>
            <a:noFill/>
          </a:ln>
          <a:effectLst>
            <a:softEdge rad="112500"/>
          </a:effectLst>
        </p:spPr>
      </p:pic>
      <p:sp>
        <p:nvSpPr>
          <p:cNvPr id="53" name="Rectangle 4">
            <a:hlinkClick r:id="" action="ppaction://hlinkshowjump?jump=firstslide"/>
          </p:cNvPr>
          <p:cNvSpPr>
            <a:spLocks noChangeArrowheads="1"/>
          </p:cNvSpPr>
          <p:nvPr/>
        </p:nvSpPr>
        <p:spPr bwMode="auto">
          <a:xfrm>
            <a:off x="8280926" y="6599443"/>
            <a:ext cx="830794" cy="263358"/>
          </a:xfrm>
          <a:prstGeom prst="rect">
            <a:avLst/>
          </a:prstGeom>
          <a:noFill/>
          <a:ln w="9525">
            <a:noFill/>
            <a:miter lim="800000"/>
            <a:headEnd/>
            <a:tailEnd/>
          </a:ln>
          <a:effectLst/>
        </p:spPr>
        <p:txBody>
          <a:bodyPr lIns="92075" tIns="46038" rIns="92075" bIns="46038">
            <a:prstTxWarp prst="textNoShape">
              <a:avLst/>
            </a:prstTxWarp>
          </a:bodyPr>
          <a:lstStyle/>
          <a:p>
            <a:pPr>
              <a:spcBef>
                <a:spcPct val="20000"/>
              </a:spcBef>
              <a:defRPr/>
            </a:pPr>
            <a:r>
              <a:rPr lang="en-US" sz="1100" b="0" dirty="0" smtClean="0">
                <a:solidFill>
                  <a:schemeClr val="bg1"/>
                </a:solidFill>
                <a:latin typeface="Times New Roman" pitchFamily="-110" charset="0"/>
                <a:hlinkClick r:id="" action="ppaction://hlinkshowjump?jump=firstslide"/>
              </a:rPr>
              <a:t>First </a:t>
            </a:r>
            <a:r>
              <a:rPr lang="en-US" sz="1100" b="0" dirty="0">
                <a:solidFill>
                  <a:schemeClr val="bg1"/>
                </a:solidFill>
                <a:latin typeface="Times New Roman" pitchFamily="-110" charset="0"/>
                <a:hlinkClick r:id="" action="ppaction://hlinkshowjump?jump=firstslide"/>
              </a:rPr>
              <a:t>page</a:t>
            </a:r>
          </a:p>
        </p:txBody>
      </p:sp>
      <p:sp>
        <p:nvSpPr>
          <p:cNvPr id="54" name="AutoShape 5">
            <a:hlinkClick r:id="" action="ppaction://hlinkshowjump?jump=previousslide"/>
          </p:cNvPr>
          <p:cNvSpPr>
            <a:spLocks noChangeArrowheads="1"/>
          </p:cNvSpPr>
          <p:nvPr/>
        </p:nvSpPr>
        <p:spPr bwMode="auto">
          <a:xfrm>
            <a:off x="8182360" y="6663891"/>
            <a:ext cx="145314" cy="156703"/>
          </a:xfrm>
          <a:prstGeom prst="leftArrow">
            <a:avLst>
              <a:gd name="adj1" fmla="val 50000"/>
              <a:gd name="adj2" fmla="val 63796"/>
            </a:avLst>
          </a:prstGeom>
          <a:solidFill>
            <a:schemeClr val="bg1">
              <a:alpha val="96000"/>
            </a:schemeClr>
          </a:solidFill>
          <a:ln w="12700" cap="sq">
            <a:noFill/>
            <a:miter lim="800000"/>
            <a:headEnd/>
            <a:tailEnd/>
          </a:ln>
          <a:effectLst/>
        </p:spPr>
        <p:txBody>
          <a:bodyPr anchor="b">
            <a:prstTxWarp prst="textNoShape">
              <a:avLst/>
            </a:prstTxWarp>
          </a:bodyPr>
          <a:lstStyle/>
          <a:p>
            <a:pPr>
              <a:defRPr/>
            </a:pPr>
            <a:endParaRPr lang="en-US">
              <a:latin typeface="Times New Roman" pitchFamily="-110" charset="0"/>
            </a:endParaRPr>
          </a:p>
        </p:txBody>
      </p:sp>
      <p:sp>
        <p:nvSpPr>
          <p:cNvPr id="55" name="AutoShape 6">
            <a:hlinkClick r:id="" action="ppaction://hlinkshowjump?jump=nextslide"/>
          </p:cNvPr>
          <p:cNvSpPr>
            <a:spLocks noChangeArrowheads="1"/>
          </p:cNvSpPr>
          <p:nvPr/>
        </p:nvSpPr>
        <p:spPr bwMode="auto">
          <a:xfrm>
            <a:off x="8959372" y="6663891"/>
            <a:ext cx="145314" cy="156703"/>
          </a:xfrm>
          <a:prstGeom prst="rightArrow">
            <a:avLst>
              <a:gd name="adj1" fmla="val 50000"/>
              <a:gd name="adj2" fmla="val 63806"/>
            </a:avLst>
          </a:prstGeom>
          <a:solidFill>
            <a:schemeClr val="bg1">
              <a:alpha val="96000"/>
            </a:schemeClr>
          </a:solidFill>
          <a:ln w="12700" cap="sq">
            <a:noFill/>
            <a:miter lim="800000"/>
            <a:headEnd/>
            <a:tailEnd/>
          </a:ln>
          <a:effectLst/>
        </p:spPr>
        <p:txBody>
          <a:bodyPr anchor="b">
            <a:prstTxWarp prst="textNoShape">
              <a:avLst/>
            </a:prstTxWarp>
          </a:bodyPr>
          <a:lstStyle/>
          <a:p>
            <a:pPr>
              <a:defRPr/>
            </a:pPr>
            <a:endParaRPr lang="en-US">
              <a:latin typeface="Times New Roman" pitchFamily="-110" charset="0"/>
            </a:endParaRP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61"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426389" y="1200404"/>
            <a:ext cx="7634484" cy="1864086"/>
          </a:xfrm>
          <a:prstGeom prst="rect">
            <a:avLst/>
          </a:prstGeom>
        </p:spPr>
        <p:txBody>
          <a:bodyPr anchor="b">
            <a:normAutofit/>
          </a:bodyPr>
          <a:lstStyle/>
          <a:p>
            <a:r>
              <a:rPr lang="en-US" dirty="0"/>
              <a:t>Stabilization Policy, </a:t>
            </a:r>
            <a:br>
              <a:rPr lang="en-US" dirty="0"/>
            </a:br>
            <a:r>
              <a:rPr lang="en-US" dirty="0"/>
              <a:t>Output, and Employment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768097"/>
            <a:ext cx="8977930" cy="515344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2" name="Title 1"/>
          <p:cNvSpPr>
            <a:spLocks noGrp="1"/>
          </p:cNvSpPr>
          <p:nvPr>
            <p:ph type="title"/>
          </p:nvPr>
        </p:nvSpPr>
        <p:spPr>
          <a:xfrm>
            <a:off x="119569" y="121657"/>
            <a:ext cx="8904855" cy="646440"/>
          </a:xfrm>
        </p:spPr>
        <p:txBody>
          <a:bodyPr/>
          <a:lstStyle/>
          <a:p>
            <a:r>
              <a:rPr lang="en-US" sz="3400" dirty="0"/>
              <a:t>Index of Leading Indicators</a:t>
            </a:r>
          </a:p>
        </p:txBody>
      </p:sp>
      <p:sp>
        <p:nvSpPr>
          <p:cNvPr id="61" name="Text Box 10"/>
          <p:cNvSpPr txBox="1">
            <a:spLocks noChangeArrowheads="1"/>
          </p:cNvSpPr>
          <p:nvPr/>
        </p:nvSpPr>
        <p:spPr bwMode="auto">
          <a:xfrm>
            <a:off x="73113" y="879709"/>
            <a:ext cx="3795884" cy="4939814"/>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100" b="1" i="1" dirty="0" smtClean="0">
                <a:latin typeface="Times New Roman" pitchFamily="18" charset="0"/>
                <a:cs typeface="Times New Roman" pitchFamily="18" charset="0"/>
              </a:rPr>
              <a:t>Index </a:t>
            </a:r>
            <a:r>
              <a:rPr lang="en-US" sz="2100" b="1" i="1" dirty="0">
                <a:latin typeface="Times New Roman" pitchFamily="18" charset="0"/>
                <a:cs typeface="Times New Roman" pitchFamily="18" charset="0"/>
              </a:rPr>
              <a:t>of Leading Indicators </a:t>
            </a:r>
            <a:r>
              <a:rPr lang="en-US" sz="2100" b="1" i="1" dirty="0" smtClean="0">
                <a:latin typeface="Times New Roman" pitchFamily="18" charset="0"/>
                <a:cs typeface="Times New Roman" pitchFamily="18" charset="0"/>
              </a:rPr>
              <a:t/>
            </a:r>
            <a:br>
              <a:rPr lang="en-US" sz="2100" b="1" i="1" dirty="0" smtClean="0">
                <a:latin typeface="Times New Roman" pitchFamily="18" charset="0"/>
                <a:cs typeface="Times New Roman" pitchFamily="18" charset="0"/>
              </a:rPr>
            </a:br>
            <a:r>
              <a:rPr lang="en-US" sz="2100" dirty="0" smtClean="0">
                <a:latin typeface="Times New Roman" pitchFamily="18" charset="0"/>
                <a:cs typeface="Times New Roman" pitchFamily="18" charset="0"/>
              </a:rPr>
              <a:t>is a </a:t>
            </a:r>
            <a:r>
              <a:rPr lang="en-US" sz="2100" dirty="0">
                <a:latin typeface="Times New Roman" pitchFamily="18" charset="0"/>
                <a:cs typeface="Times New Roman" pitchFamily="18" charset="0"/>
              </a:rPr>
              <a:t>composite statistic based </a:t>
            </a:r>
            <a:r>
              <a:rPr lang="en-US" sz="2100" dirty="0" smtClean="0">
                <a:latin typeface="Times New Roman" pitchFamily="18" charset="0"/>
                <a:cs typeface="Times New Roman" pitchFamily="18" charset="0"/>
              </a:rPr>
              <a:t/>
            </a:r>
            <a:br>
              <a:rPr lang="en-US" sz="2100" dirty="0" smtClean="0">
                <a:latin typeface="Times New Roman" pitchFamily="18" charset="0"/>
                <a:cs typeface="Times New Roman" pitchFamily="18" charset="0"/>
              </a:rPr>
            </a:br>
            <a:r>
              <a:rPr lang="en-US" sz="2100" dirty="0" smtClean="0">
                <a:latin typeface="Times New Roman" pitchFamily="18" charset="0"/>
                <a:cs typeface="Times New Roman" pitchFamily="18" charset="0"/>
              </a:rPr>
              <a:t>on </a:t>
            </a:r>
            <a:r>
              <a:rPr lang="en-US" sz="2100" u="sng" dirty="0" smtClean="0">
                <a:latin typeface="Times New Roman" pitchFamily="18" charset="0"/>
                <a:cs typeface="Times New Roman" pitchFamily="18" charset="0"/>
              </a:rPr>
              <a:t>10 </a:t>
            </a:r>
            <a:r>
              <a:rPr lang="en-US" sz="2100" u="sng" dirty="0">
                <a:latin typeface="Times New Roman" pitchFamily="18" charset="0"/>
                <a:cs typeface="Times New Roman" pitchFamily="18" charset="0"/>
              </a:rPr>
              <a:t>key variables</a:t>
            </a:r>
            <a:r>
              <a:rPr lang="en-US" sz="2100" dirty="0">
                <a:latin typeface="Times New Roman" pitchFamily="18" charset="0"/>
                <a:cs typeface="Times New Roman" pitchFamily="18" charset="0"/>
              </a:rPr>
              <a:t> that generally turn down prior to </a:t>
            </a:r>
            <a:r>
              <a:rPr lang="en-US" sz="2100" dirty="0" smtClean="0">
                <a:latin typeface="Times New Roman" pitchFamily="18" charset="0"/>
                <a:cs typeface="Times New Roman" pitchFamily="18" charset="0"/>
              </a:rPr>
              <a:t/>
            </a:r>
            <a:br>
              <a:rPr lang="en-US" sz="2100" dirty="0" smtClean="0">
                <a:latin typeface="Times New Roman" pitchFamily="18" charset="0"/>
                <a:cs typeface="Times New Roman" pitchFamily="18" charset="0"/>
              </a:rPr>
            </a:br>
            <a:r>
              <a:rPr lang="en-US" sz="2100" dirty="0" smtClean="0">
                <a:latin typeface="Times New Roman" pitchFamily="18" charset="0"/>
                <a:cs typeface="Times New Roman" pitchFamily="18" charset="0"/>
              </a:rPr>
              <a:t>a </a:t>
            </a:r>
            <a:r>
              <a:rPr lang="en-US" sz="2100" dirty="0">
                <a:latin typeface="Times New Roman" pitchFamily="18" charset="0"/>
                <a:cs typeface="Times New Roman" pitchFamily="18" charset="0"/>
              </a:rPr>
              <a:t>recession </a:t>
            </a:r>
            <a:r>
              <a:rPr lang="en-US" sz="2100" dirty="0" smtClean="0">
                <a:latin typeface="Times New Roman" pitchFamily="18" charset="0"/>
                <a:cs typeface="Times New Roman" pitchFamily="18" charset="0"/>
              </a:rPr>
              <a:t>and </a:t>
            </a:r>
            <a:r>
              <a:rPr lang="en-US" sz="2100" dirty="0">
                <a:latin typeface="Times New Roman" pitchFamily="18" charset="0"/>
                <a:cs typeface="Times New Roman" pitchFamily="18" charset="0"/>
              </a:rPr>
              <a:t>turn up before </a:t>
            </a:r>
            <a:r>
              <a:rPr lang="en-US" sz="2100" dirty="0" smtClean="0">
                <a:latin typeface="Times New Roman" pitchFamily="18" charset="0"/>
                <a:cs typeface="Times New Roman" pitchFamily="18" charset="0"/>
              </a:rPr>
              <a:t/>
            </a:r>
            <a:br>
              <a:rPr lang="en-US" sz="2100" dirty="0" smtClean="0">
                <a:latin typeface="Times New Roman" pitchFamily="18" charset="0"/>
                <a:cs typeface="Times New Roman" pitchFamily="18" charset="0"/>
              </a:rPr>
            </a:br>
            <a:r>
              <a:rPr lang="en-US" sz="2100" dirty="0" smtClean="0">
                <a:latin typeface="Times New Roman" pitchFamily="18" charset="0"/>
                <a:cs typeface="Times New Roman" pitchFamily="18" charset="0"/>
              </a:rPr>
              <a:t>the </a:t>
            </a:r>
            <a:r>
              <a:rPr lang="en-US" sz="2100" dirty="0">
                <a:latin typeface="Times New Roman" pitchFamily="18" charset="0"/>
                <a:cs typeface="Times New Roman" pitchFamily="18" charset="0"/>
              </a:rPr>
              <a:t>beginning of an expansion. </a:t>
            </a:r>
          </a:p>
          <a:p>
            <a:pPr marL="115888" indent="-115888">
              <a:lnSpc>
                <a:spcPct val="90000"/>
              </a:lnSpc>
              <a:spcBef>
                <a:spcPct val="50000"/>
              </a:spcBef>
              <a:buFontTx/>
              <a:buChar char="•"/>
            </a:pPr>
            <a:r>
              <a:rPr lang="en-US" sz="2100" dirty="0">
                <a:latin typeface="Times New Roman" pitchFamily="18" charset="0"/>
                <a:cs typeface="Times New Roman" pitchFamily="18" charset="0"/>
              </a:rPr>
              <a:t>It is a forecasting tool. </a:t>
            </a:r>
          </a:p>
          <a:p>
            <a:pPr marL="115888" indent="-115888">
              <a:lnSpc>
                <a:spcPct val="90000"/>
              </a:lnSpc>
              <a:spcBef>
                <a:spcPct val="50000"/>
              </a:spcBef>
              <a:buFontTx/>
              <a:buChar char="•"/>
            </a:pPr>
            <a:r>
              <a:rPr lang="en-US" sz="2100" dirty="0">
                <a:latin typeface="Times New Roman" pitchFamily="18" charset="0"/>
                <a:cs typeface="Times New Roman" pitchFamily="18" charset="0"/>
              </a:rPr>
              <a:t>While it correctly forecast each of the 8 recessions during the 1959-2009 period, it </a:t>
            </a:r>
            <a:r>
              <a:rPr lang="en-US" sz="2100" dirty="0" smtClean="0">
                <a:latin typeface="Times New Roman" pitchFamily="18" charset="0"/>
                <a:cs typeface="Times New Roman" pitchFamily="18" charset="0"/>
              </a:rPr>
              <a:t>forecast</a:t>
            </a:r>
            <a:r>
              <a:rPr lang="en-US" sz="2100" baseline="30000" dirty="0" smtClean="0">
                <a:latin typeface="Times New Roman" pitchFamily="18" charset="0"/>
                <a:cs typeface="Times New Roman" pitchFamily="18" charset="0"/>
              </a:rPr>
              <a:t>(</a:t>
            </a:r>
            <a:r>
              <a:rPr lang="en-US" sz="2100" dirty="0" smtClean="0">
                <a:latin typeface="Times New Roman" pitchFamily="18" charset="0"/>
                <a:cs typeface="Times New Roman" pitchFamily="18" charset="0"/>
              </a:rPr>
              <a:t>*</a:t>
            </a:r>
            <a:r>
              <a:rPr lang="en-US" sz="2100" baseline="30000" dirty="0" smtClean="0">
                <a:latin typeface="Times New Roman" pitchFamily="18" charset="0"/>
                <a:cs typeface="Times New Roman" pitchFamily="18" charset="0"/>
              </a:rPr>
              <a:t>)</a:t>
            </a:r>
            <a:r>
              <a:rPr lang="en-US" sz="2100" dirty="0" smtClean="0">
                <a:latin typeface="Times New Roman" pitchFamily="18" charset="0"/>
                <a:cs typeface="Times New Roman" pitchFamily="18" charset="0"/>
              </a:rPr>
              <a:t> </a:t>
            </a:r>
            <a:br>
              <a:rPr lang="en-US" sz="2100" dirty="0" smtClean="0">
                <a:latin typeface="Times New Roman" pitchFamily="18" charset="0"/>
                <a:cs typeface="Times New Roman" pitchFamily="18" charset="0"/>
              </a:rPr>
            </a:br>
            <a:r>
              <a:rPr lang="en-US" sz="2100" dirty="0" smtClean="0">
                <a:latin typeface="Times New Roman" pitchFamily="18" charset="0"/>
                <a:cs typeface="Times New Roman" pitchFamily="18" charset="0"/>
              </a:rPr>
              <a:t>4 </a:t>
            </a:r>
            <a:r>
              <a:rPr lang="en-US" sz="2100" dirty="0">
                <a:latin typeface="Times New Roman" pitchFamily="18" charset="0"/>
                <a:cs typeface="Times New Roman" pitchFamily="18" charset="0"/>
              </a:rPr>
              <a:t>recessions that did not occur.</a:t>
            </a:r>
          </a:p>
          <a:p>
            <a:pPr marL="115888" indent="-115888">
              <a:lnSpc>
                <a:spcPct val="90000"/>
              </a:lnSpc>
              <a:spcBef>
                <a:spcPct val="50000"/>
              </a:spcBef>
              <a:buFontTx/>
              <a:buChar char="•"/>
            </a:pPr>
            <a:r>
              <a:rPr lang="en-US" sz="2100" dirty="0">
                <a:latin typeface="Times New Roman" pitchFamily="18" charset="0"/>
                <a:cs typeface="Times New Roman" pitchFamily="18" charset="0"/>
              </a:rPr>
              <a:t>The index predicts with variable advance notice. The arrows </a:t>
            </a:r>
            <a:r>
              <a:rPr lang="en-US" sz="2100" dirty="0" smtClean="0">
                <a:latin typeface="Times New Roman" pitchFamily="18" charset="0"/>
                <a:cs typeface="Times New Roman" pitchFamily="18" charset="0"/>
              </a:rPr>
              <a:t>indicate how </a:t>
            </a:r>
            <a:r>
              <a:rPr lang="en-US" sz="2100" dirty="0">
                <a:latin typeface="Times New Roman" pitchFamily="18" charset="0"/>
                <a:cs typeface="Times New Roman" pitchFamily="18" charset="0"/>
              </a:rPr>
              <a:t>far ahead the index predicted a recession.</a:t>
            </a:r>
          </a:p>
        </p:txBody>
      </p:sp>
      <p:cxnSp>
        <p:nvCxnSpPr>
          <p:cNvPr id="92" name="Straight Connector 91"/>
          <p:cNvCxnSpPr/>
          <p:nvPr/>
        </p:nvCxnSpPr>
        <p:spPr>
          <a:xfrm>
            <a:off x="3855293" y="1088136"/>
            <a:ext cx="27408" cy="4581014"/>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4434209" y="978408"/>
            <a:ext cx="0" cy="422078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4443353" y="5496660"/>
            <a:ext cx="4408039"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55" name="Rectangle 136"/>
          <p:cNvSpPr>
            <a:spLocks noChangeArrowheads="1"/>
          </p:cNvSpPr>
          <p:nvPr/>
        </p:nvSpPr>
        <p:spPr bwMode="auto">
          <a:xfrm>
            <a:off x="4598144" y="1085954"/>
            <a:ext cx="3919572" cy="177356"/>
          </a:xfrm>
          <a:prstGeom prst="rect">
            <a:avLst/>
          </a:prstGeom>
          <a:noFill/>
          <a:ln w="9525">
            <a:noFill/>
            <a:miter lim="800000"/>
            <a:headEnd/>
            <a:tailEnd/>
          </a:ln>
        </p:spPr>
        <p:txBody>
          <a:bodyPr wrap="square" lIns="0" tIns="0" rIns="0" bIns="0">
            <a:prstTxWarp prst="textNoShape">
              <a:avLst/>
            </a:prstTxWarp>
            <a:spAutoFit/>
          </a:bodyPr>
          <a:lstStyle/>
          <a:p>
            <a:pPr algn="ctr">
              <a:lnSpc>
                <a:spcPct val="70000"/>
              </a:lnSpc>
            </a:pPr>
            <a:r>
              <a:rPr kumimoji="0" lang="en-US" sz="1600" b="1" i="1" dirty="0" smtClean="0">
                <a:solidFill>
                  <a:srgbClr val="000000"/>
                </a:solidFill>
                <a:latin typeface="Times New Roman" pitchFamily="18" charset="0"/>
                <a:cs typeface="Times New Roman" pitchFamily="18" charset="0"/>
              </a:rPr>
              <a:t>Index of Leading Indicators: 1960-2011</a:t>
            </a:r>
            <a:endParaRPr kumimoji="0" lang="en-US" sz="1600" b="1" i="1" dirty="0">
              <a:solidFill>
                <a:srgbClr val="000000"/>
              </a:solidFill>
              <a:latin typeface="Times New Roman" pitchFamily="18" charset="0"/>
              <a:cs typeface="Times New Roman" pitchFamily="18" charset="0"/>
            </a:endParaRPr>
          </a:p>
        </p:txBody>
      </p:sp>
      <p:sp>
        <p:nvSpPr>
          <p:cNvPr id="59" name="Rectangle 7"/>
          <p:cNvSpPr>
            <a:spLocks noChangeArrowheads="1"/>
          </p:cNvSpPr>
          <p:nvPr/>
        </p:nvSpPr>
        <p:spPr bwMode="auto">
          <a:xfrm>
            <a:off x="4043757" y="4457229"/>
            <a:ext cx="359073"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1" dirty="0" smtClean="0">
                <a:latin typeface="Times New Roman" pitchFamily="18" charset="0"/>
                <a:cs typeface="Times New Roman" pitchFamily="18" charset="0"/>
              </a:rPr>
              <a:t>40%</a:t>
            </a:r>
            <a:endParaRPr kumimoji="0" lang="en-US" sz="1400" b="1" baseline="-25000" dirty="0">
              <a:latin typeface="Times New Roman" pitchFamily="18" charset="0"/>
              <a:cs typeface="Times New Roman" pitchFamily="18" charset="0"/>
            </a:endParaRPr>
          </a:p>
        </p:txBody>
      </p:sp>
      <p:sp>
        <p:nvSpPr>
          <p:cNvPr id="76" name="Rectangle 7"/>
          <p:cNvSpPr>
            <a:spLocks noChangeArrowheads="1"/>
          </p:cNvSpPr>
          <p:nvPr/>
        </p:nvSpPr>
        <p:spPr bwMode="auto">
          <a:xfrm>
            <a:off x="4353955" y="5518962"/>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1960</a:t>
            </a:r>
            <a:endParaRPr kumimoji="0" lang="en-US" sz="1400" b="1" baseline="-25000" dirty="0">
              <a:latin typeface="Times New Roman" pitchFamily="18" charset="0"/>
              <a:cs typeface="Times New Roman" pitchFamily="18" charset="0"/>
            </a:endParaRPr>
          </a:p>
        </p:txBody>
      </p:sp>
      <p:sp>
        <p:nvSpPr>
          <p:cNvPr id="79" name="Rectangle 7"/>
          <p:cNvSpPr>
            <a:spLocks noChangeArrowheads="1"/>
          </p:cNvSpPr>
          <p:nvPr/>
        </p:nvSpPr>
        <p:spPr bwMode="auto">
          <a:xfrm>
            <a:off x="4775944" y="5626912"/>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1965</a:t>
            </a:r>
            <a:endParaRPr kumimoji="0" lang="en-US" sz="1400" b="1" baseline="-25000" dirty="0">
              <a:latin typeface="Times New Roman" pitchFamily="18" charset="0"/>
              <a:cs typeface="Times New Roman" pitchFamily="18" charset="0"/>
            </a:endParaRPr>
          </a:p>
        </p:txBody>
      </p:sp>
      <p:sp>
        <p:nvSpPr>
          <p:cNvPr id="80" name="Rectangle 7"/>
          <p:cNvSpPr>
            <a:spLocks noChangeArrowheads="1"/>
          </p:cNvSpPr>
          <p:nvPr/>
        </p:nvSpPr>
        <p:spPr bwMode="auto">
          <a:xfrm>
            <a:off x="5197933" y="5518962"/>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1970</a:t>
            </a:r>
            <a:endParaRPr kumimoji="0" lang="en-US" sz="1400" b="1" baseline="-25000" dirty="0">
              <a:latin typeface="Times New Roman" pitchFamily="18" charset="0"/>
              <a:cs typeface="Times New Roman" pitchFamily="18" charset="0"/>
            </a:endParaRPr>
          </a:p>
        </p:txBody>
      </p:sp>
      <p:sp>
        <p:nvSpPr>
          <p:cNvPr id="81" name="Rectangle 7"/>
          <p:cNvSpPr>
            <a:spLocks noChangeArrowheads="1"/>
          </p:cNvSpPr>
          <p:nvPr/>
        </p:nvSpPr>
        <p:spPr bwMode="auto">
          <a:xfrm>
            <a:off x="5619922" y="5626912"/>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1975</a:t>
            </a:r>
            <a:endParaRPr kumimoji="0" lang="en-US" sz="1400" b="1" baseline="-25000" dirty="0">
              <a:latin typeface="Times New Roman" pitchFamily="18" charset="0"/>
              <a:cs typeface="Times New Roman" pitchFamily="18" charset="0"/>
            </a:endParaRPr>
          </a:p>
        </p:txBody>
      </p:sp>
      <p:sp>
        <p:nvSpPr>
          <p:cNvPr id="82" name="Rectangle 7"/>
          <p:cNvSpPr>
            <a:spLocks noChangeArrowheads="1"/>
          </p:cNvSpPr>
          <p:nvPr/>
        </p:nvSpPr>
        <p:spPr bwMode="auto">
          <a:xfrm>
            <a:off x="6041911" y="5518962"/>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1980</a:t>
            </a:r>
            <a:endParaRPr kumimoji="0" lang="en-US" sz="1400" b="1" baseline="-25000" dirty="0">
              <a:latin typeface="Times New Roman" pitchFamily="18" charset="0"/>
              <a:cs typeface="Times New Roman" pitchFamily="18" charset="0"/>
            </a:endParaRPr>
          </a:p>
        </p:txBody>
      </p:sp>
      <p:sp>
        <p:nvSpPr>
          <p:cNvPr id="83" name="Rectangle 7"/>
          <p:cNvSpPr>
            <a:spLocks noChangeArrowheads="1"/>
          </p:cNvSpPr>
          <p:nvPr/>
        </p:nvSpPr>
        <p:spPr bwMode="auto">
          <a:xfrm>
            <a:off x="6463900" y="5626912"/>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1985</a:t>
            </a:r>
            <a:endParaRPr kumimoji="0" lang="en-US" sz="1400" b="1" baseline="-25000" dirty="0">
              <a:latin typeface="Times New Roman" pitchFamily="18" charset="0"/>
              <a:cs typeface="Times New Roman" pitchFamily="18" charset="0"/>
            </a:endParaRPr>
          </a:p>
        </p:txBody>
      </p:sp>
      <p:sp>
        <p:nvSpPr>
          <p:cNvPr id="89" name="Rectangle 7"/>
          <p:cNvSpPr>
            <a:spLocks noChangeArrowheads="1"/>
          </p:cNvSpPr>
          <p:nvPr/>
        </p:nvSpPr>
        <p:spPr bwMode="auto">
          <a:xfrm>
            <a:off x="6885889" y="5518962"/>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1990</a:t>
            </a:r>
            <a:endParaRPr kumimoji="0" lang="en-US" sz="1400" b="1" baseline="-25000" dirty="0">
              <a:latin typeface="Times New Roman" pitchFamily="18" charset="0"/>
              <a:cs typeface="Times New Roman" pitchFamily="18" charset="0"/>
            </a:endParaRPr>
          </a:p>
        </p:txBody>
      </p:sp>
      <p:sp>
        <p:nvSpPr>
          <p:cNvPr id="90" name="Rectangle 7"/>
          <p:cNvSpPr>
            <a:spLocks noChangeArrowheads="1"/>
          </p:cNvSpPr>
          <p:nvPr/>
        </p:nvSpPr>
        <p:spPr bwMode="auto">
          <a:xfrm>
            <a:off x="7307878" y="5626912"/>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1995</a:t>
            </a:r>
            <a:endParaRPr kumimoji="0" lang="en-US" sz="1400" b="1" baseline="-25000" dirty="0">
              <a:latin typeface="Times New Roman" pitchFamily="18" charset="0"/>
              <a:cs typeface="Times New Roman" pitchFamily="18" charset="0"/>
            </a:endParaRPr>
          </a:p>
        </p:txBody>
      </p:sp>
      <p:sp>
        <p:nvSpPr>
          <p:cNvPr id="91" name="Rectangle 7"/>
          <p:cNvSpPr>
            <a:spLocks noChangeArrowheads="1"/>
          </p:cNvSpPr>
          <p:nvPr/>
        </p:nvSpPr>
        <p:spPr bwMode="auto">
          <a:xfrm>
            <a:off x="7729867" y="5518962"/>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2000</a:t>
            </a:r>
            <a:endParaRPr kumimoji="0" lang="en-US" sz="1400" b="1" baseline="-25000" dirty="0">
              <a:latin typeface="Times New Roman" pitchFamily="18" charset="0"/>
              <a:cs typeface="Times New Roman" pitchFamily="18" charset="0"/>
            </a:endParaRPr>
          </a:p>
        </p:txBody>
      </p:sp>
      <p:sp>
        <p:nvSpPr>
          <p:cNvPr id="93" name="Rectangle 7"/>
          <p:cNvSpPr>
            <a:spLocks noChangeArrowheads="1"/>
          </p:cNvSpPr>
          <p:nvPr/>
        </p:nvSpPr>
        <p:spPr bwMode="auto">
          <a:xfrm>
            <a:off x="8151856" y="5626912"/>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2005</a:t>
            </a:r>
            <a:endParaRPr kumimoji="0" lang="en-US" sz="1400" b="1" baseline="-25000" dirty="0">
              <a:latin typeface="Times New Roman" pitchFamily="18" charset="0"/>
              <a:cs typeface="Times New Roman" pitchFamily="18" charset="0"/>
            </a:endParaRPr>
          </a:p>
        </p:txBody>
      </p:sp>
      <p:sp>
        <p:nvSpPr>
          <p:cNvPr id="94" name="Rectangle 7"/>
          <p:cNvSpPr>
            <a:spLocks noChangeArrowheads="1"/>
          </p:cNvSpPr>
          <p:nvPr/>
        </p:nvSpPr>
        <p:spPr bwMode="auto">
          <a:xfrm>
            <a:off x="8573849" y="5518962"/>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2010</a:t>
            </a:r>
            <a:endParaRPr kumimoji="0" lang="en-US" sz="1400" b="1" baseline="-25000" dirty="0">
              <a:latin typeface="Times New Roman" pitchFamily="18" charset="0"/>
              <a:cs typeface="Times New Roman" pitchFamily="18" charset="0"/>
            </a:endParaRPr>
          </a:p>
        </p:txBody>
      </p:sp>
      <p:cxnSp>
        <p:nvCxnSpPr>
          <p:cNvPr id="69" name="Straight Connector 68"/>
          <p:cNvCxnSpPr/>
          <p:nvPr/>
        </p:nvCxnSpPr>
        <p:spPr>
          <a:xfrm>
            <a:off x="4430530" y="5269992"/>
            <a:ext cx="0" cy="22976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V="1">
            <a:off x="4363099" y="5251704"/>
            <a:ext cx="141342" cy="3692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4" name="Straight Connector 83"/>
          <p:cNvCxnSpPr/>
          <p:nvPr/>
        </p:nvCxnSpPr>
        <p:spPr>
          <a:xfrm flipV="1">
            <a:off x="4360051" y="5184648"/>
            <a:ext cx="141342" cy="3692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85" name="Rectangle 7"/>
          <p:cNvSpPr>
            <a:spLocks noChangeArrowheads="1"/>
          </p:cNvSpPr>
          <p:nvPr/>
        </p:nvSpPr>
        <p:spPr bwMode="auto">
          <a:xfrm>
            <a:off x="4040709" y="3548925"/>
            <a:ext cx="359073"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1" dirty="0" smtClean="0">
                <a:latin typeface="Times New Roman" pitchFamily="18" charset="0"/>
                <a:cs typeface="Times New Roman" pitchFamily="18" charset="0"/>
              </a:rPr>
              <a:t>60%</a:t>
            </a:r>
            <a:endParaRPr kumimoji="0" lang="en-US" sz="1400" b="1" baseline="-25000" dirty="0">
              <a:latin typeface="Times New Roman" pitchFamily="18" charset="0"/>
              <a:cs typeface="Times New Roman" pitchFamily="18" charset="0"/>
            </a:endParaRPr>
          </a:p>
        </p:txBody>
      </p:sp>
      <p:sp>
        <p:nvSpPr>
          <p:cNvPr id="86" name="Rectangle 7"/>
          <p:cNvSpPr>
            <a:spLocks noChangeArrowheads="1"/>
          </p:cNvSpPr>
          <p:nvPr/>
        </p:nvSpPr>
        <p:spPr bwMode="auto">
          <a:xfrm>
            <a:off x="4049853" y="2652813"/>
            <a:ext cx="359073"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1" dirty="0" smtClean="0">
                <a:latin typeface="Times New Roman" pitchFamily="18" charset="0"/>
                <a:cs typeface="Times New Roman" pitchFamily="18" charset="0"/>
              </a:rPr>
              <a:t>80%</a:t>
            </a:r>
            <a:endParaRPr kumimoji="0" lang="en-US" sz="1400" b="1" baseline="-25000" dirty="0">
              <a:latin typeface="Times New Roman" pitchFamily="18" charset="0"/>
              <a:cs typeface="Times New Roman" pitchFamily="18" charset="0"/>
            </a:endParaRPr>
          </a:p>
        </p:txBody>
      </p:sp>
      <p:sp>
        <p:nvSpPr>
          <p:cNvPr id="87" name="Rectangle 7"/>
          <p:cNvSpPr>
            <a:spLocks noChangeArrowheads="1"/>
          </p:cNvSpPr>
          <p:nvPr/>
        </p:nvSpPr>
        <p:spPr bwMode="auto">
          <a:xfrm>
            <a:off x="3957037" y="1744509"/>
            <a:ext cx="448841"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1" dirty="0" smtClean="0">
                <a:latin typeface="Times New Roman" pitchFamily="18" charset="0"/>
                <a:cs typeface="Times New Roman" pitchFamily="18" charset="0"/>
              </a:rPr>
              <a:t>100%</a:t>
            </a:r>
            <a:endParaRPr kumimoji="0" lang="en-US" sz="1400" b="1" baseline="-25000" dirty="0">
              <a:latin typeface="Times New Roman" pitchFamily="18" charset="0"/>
              <a:cs typeface="Times New Roman" pitchFamily="18" charset="0"/>
            </a:endParaRPr>
          </a:p>
        </p:txBody>
      </p:sp>
      <p:sp>
        <p:nvSpPr>
          <p:cNvPr id="88" name="Rectangle 7"/>
          <p:cNvSpPr>
            <a:spLocks noChangeArrowheads="1"/>
          </p:cNvSpPr>
          <p:nvPr/>
        </p:nvSpPr>
        <p:spPr bwMode="auto">
          <a:xfrm>
            <a:off x="3963133" y="845349"/>
            <a:ext cx="448841"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1" dirty="0" smtClean="0">
                <a:latin typeface="Times New Roman" pitchFamily="18" charset="0"/>
                <a:cs typeface="Times New Roman" pitchFamily="18" charset="0"/>
              </a:rPr>
              <a:t>120%</a:t>
            </a:r>
            <a:endParaRPr kumimoji="0" lang="en-US" sz="1400" b="1" baseline="-25000" dirty="0">
              <a:latin typeface="Times New Roman" pitchFamily="18" charset="0"/>
              <a:cs typeface="Times New Roman" pitchFamily="18" charset="0"/>
            </a:endParaRPr>
          </a:p>
        </p:txBody>
      </p:sp>
      <p:grpSp>
        <p:nvGrpSpPr>
          <p:cNvPr id="110" name="Group 84"/>
          <p:cNvGrpSpPr>
            <a:grpSpLocks/>
          </p:cNvGrpSpPr>
          <p:nvPr/>
        </p:nvGrpSpPr>
        <p:grpSpPr bwMode="auto">
          <a:xfrm>
            <a:off x="4552327" y="984568"/>
            <a:ext cx="3536706" cy="4498975"/>
            <a:chOff x="1115" y="260"/>
            <a:chExt cx="3270" cy="2834"/>
          </a:xfrm>
          <a:solidFill>
            <a:srgbClr val="C3D7EB"/>
          </a:solidFill>
        </p:grpSpPr>
        <p:sp>
          <p:nvSpPr>
            <p:cNvPr id="111" name="Rectangle 85"/>
            <p:cNvSpPr>
              <a:spLocks noChangeArrowheads="1"/>
            </p:cNvSpPr>
            <p:nvPr/>
          </p:nvSpPr>
          <p:spPr bwMode="auto">
            <a:xfrm>
              <a:off x="1115" y="260"/>
              <a:ext cx="68" cy="2834"/>
            </a:xfrm>
            <a:prstGeom prst="rect">
              <a:avLst/>
            </a:prstGeom>
            <a:grpFill/>
            <a:ln w="9525">
              <a:noFill/>
              <a:miter lim="800000"/>
              <a:headEnd/>
              <a:tailEnd/>
            </a:ln>
          </p:spPr>
          <p:txBody>
            <a:bodyPr wrap="none" anchor="ctr">
              <a:prstTxWarp prst="textNoShape">
                <a:avLst/>
              </a:prstTxWarp>
            </a:bodyPr>
            <a:lstStyle/>
            <a:p>
              <a:endParaRPr lang="en-US"/>
            </a:p>
          </p:txBody>
        </p:sp>
        <p:sp>
          <p:nvSpPr>
            <p:cNvPr id="112" name="Rectangle 86"/>
            <p:cNvSpPr>
              <a:spLocks noChangeArrowheads="1"/>
            </p:cNvSpPr>
            <p:nvPr/>
          </p:nvSpPr>
          <p:spPr bwMode="auto">
            <a:xfrm>
              <a:off x="1866" y="496"/>
              <a:ext cx="66" cy="2598"/>
            </a:xfrm>
            <a:prstGeom prst="rect">
              <a:avLst/>
            </a:prstGeom>
            <a:grpFill/>
            <a:ln w="9525">
              <a:noFill/>
              <a:miter lim="800000"/>
              <a:headEnd/>
              <a:tailEnd/>
            </a:ln>
          </p:spPr>
          <p:txBody>
            <a:bodyPr wrap="none" anchor="ctr">
              <a:prstTxWarp prst="textNoShape">
                <a:avLst/>
              </a:prstTxWarp>
            </a:bodyPr>
            <a:lstStyle/>
            <a:p>
              <a:endParaRPr lang="en-US"/>
            </a:p>
          </p:txBody>
        </p:sp>
        <p:sp>
          <p:nvSpPr>
            <p:cNvPr id="113" name="Rectangle 87"/>
            <p:cNvSpPr>
              <a:spLocks noChangeArrowheads="1"/>
            </p:cNvSpPr>
            <p:nvPr/>
          </p:nvSpPr>
          <p:spPr bwMode="auto">
            <a:xfrm>
              <a:off x="2180" y="496"/>
              <a:ext cx="94" cy="2598"/>
            </a:xfrm>
            <a:prstGeom prst="rect">
              <a:avLst/>
            </a:prstGeom>
            <a:grpFill/>
            <a:ln w="9525">
              <a:noFill/>
              <a:miter lim="800000"/>
              <a:headEnd/>
              <a:tailEnd/>
            </a:ln>
          </p:spPr>
          <p:txBody>
            <a:bodyPr wrap="none" anchor="ctr">
              <a:prstTxWarp prst="textNoShape">
                <a:avLst/>
              </a:prstTxWarp>
            </a:bodyPr>
            <a:lstStyle/>
            <a:p>
              <a:endParaRPr lang="en-US"/>
            </a:p>
          </p:txBody>
        </p:sp>
        <p:sp>
          <p:nvSpPr>
            <p:cNvPr id="114" name="Rectangle 88"/>
            <p:cNvSpPr>
              <a:spLocks noChangeArrowheads="1"/>
            </p:cNvSpPr>
            <p:nvPr/>
          </p:nvSpPr>
          <p:spPr bwMode="auto">
            <a:xfrm>
              <a:off x="2651" y="496"/>
              <a:ext cx="61" cy="2598"/>
            </a:xfrm>
            <a:prstGeom prst="rect">
              <a:avLst/>
            </a:prstGeom>
            <a:grpFill/>
            <a:ln w="9525">
              <a:noFill/>
              <a:miter lim="800000"/>
              <a:headEnd/>
              <a:tailEnd/>
            </a:ln>
          </p:spPr>
          <p:txBody>
            <a:bodyPr wrap="none" anchor="ctr">
              <a:prstTxWarp prst="textNoShape">
                <a:avLst/>
              </a:prstTxWarp>
            </a:bodyPr>
            <a:lstStyle/>
            <a:p>
              <a:endParaRPr lang="en-US"/>
            </a:p>
          </p:txBody>
        </p:sp>
        <p:sp>
          <p:nvSpPr>
            <p:cNvPr id="115" name="Rectangle 89"/>
            <p:cNvSpPr>
              <a:spLocks noChangeArrowheads="1"/>
            </p:cNvSpPr>
            <p:nvPr/>
          </p:nvSpPr>
          <p:spPr bwMode="auto">
            <a:xfrm>
              <a:off x="2778" y="496"/>
              <a:ext cx="98" cy="2598"/>
            </a:xfrm>
            <a:prstGeom prst="rect">
              <a:avLst/>
            </a:prstGeom>
            <a:grpFill/>
            <a:ln w="9525">
              <a:noFill/>
              <a:miter lim="800000"/>
              <a:headEnd/>
              <a:tailEnd/>
            </a:ln>
          </p:spPr>
          <p:txBody>
            <a:bodyPr wrap="none" anchor="ctr">
              <a:prstTxWarp prst="textNoShape">
                <a:avLst/>
              </a:prstTxWarp>
            </a:bodyPr>
            <a:lstStyle/>
            <a:p>
              <a:endParaRPr lang="en-US"/>
            </a:p>
          </p:txBody>
        </p:sp>
        <p:sp>
          <p:nvSpPr>
            <p:cNvPr id="116" name="Rectangle 90"/>
            <p:cNvSpPr>
              <a:spLocks noChangeArrowheads="1"/>
            </p:cNvSpPr>
            <p:nvPr/>
          </p:nvSpPr>
          <p:spPr bwMode="auto">
            <a:xfrm>
              <a:off x="3491" y="496"/>
              <a:ext cx="43" cy="2598"/>
            </a:xfrm>
            <a:prstGeom prst="rect">
              <a:avLst/>
            </a:prstGeom>
            <a:grpFill/>
            <a:ln w="9525">
              <a:noFill/>
              <a:miter lim="800000"/>
              <a:headEnd/>
              <a:tailEnd/>
            </a:ln>
          </p:spPr>
          <p:txBody>
            <a:bodyPr wrap="none" anchor="ctr">
              <a:prstTxWarp prst="textNoShape">
                <a:avLst/>
              </a:prstTxWarp>
            </a:bodyPr>
            <a:lstStyle/>
            <a:p>
              <a:endParaRPr lang="en-US"/>
            </a:p>
          </p:txBody>
        </p:sp>
        <p:sp>
          <p:nvSpPr>
            <p:cNvPr id="117" name="Rectangle 91"/>
            <p:cNvSpPr>
              <a:spLocks noChangeArrowheads="1"/>
            </p:cNvSpPr>
            <p:nvPr/>
          </p:nvSpPr>
          <p:spPr bwMode="auto">
            <a:xfrm>
              <a:off x="4317" y="496"/>
              <a:ext cx="68" cy="2598"/>
            </a:xfrm>
            <a:prstGeom prst="rect">
              <a:avLst/>
            </a:prstGeom>
            <a:grpFill/>
            <a:ln w="9525">
              <a:noFill/>
              <a:miter lim="800000"/>
              <a:headEnd/>
              <a:tailEnd/>
            </a:ln>
          </p:spPr>
          <p:txBody>
            <a:bodyPr wrap="none" anchor="ctr">
              <a:prstTxWarp prst="textNoShape">
                <a:avLst/>
              </a:prstTxWarp>
            </a:bodyPr>
            <a:lstStyle/>
            <a:p>
              <a:endParaRPr lang="en-US"/>
            </a:p>
          </p:txBody>
        </p:sp>
      </p:grpSp>
      <p:sp>
        <p:nvSpPr>
          <p:cNvPr id="118" name="Rectangle 117"/>
          <p:cNvSpPr>
            <a:spLocks noChangeArrowheads="1"/>
          </p:cNvSpPr>
          <p:nvPr/>
        </p:nvSpPr>
        <p:spPr bwMode="auto">
          <a:xfrm>
            <a:off x="8490470" y="984568"/>
            <a:ext cx="138052" cy="4497387"/>
          </a:xfrm>
          <a:prstGeom prst="rect">
            <a:avLst/>
          </a:prstGeom>
          <a:solidFill>
            <a:srgbClr val="C3D7EB"/>
          </a:solidFill>
          <a:ln w="9525">
            <a:noFill/>
            <a:miter lim="800000"/>
            <a:headEnd/>
            <a:tailEnd/>
          </a:ln>
        </p:spPr>
        <p:txBody>
          <a:bodyPr wrap="none" anchor="ctr">
            <a:prstTxWarp prst="textNoShape">
              <a:avLst/>
            </a:prstTxWarp>
          </a:bodyPr>
          <a:lstStyle/>
          <a:p>
            <a:endParaRPr lang="en-US"/>
          </a:p>
        </p:txBody>
      </p:sp>
      <p:grpSp>
        <p:nvGrpSpPr>
          <p:cNvPr id="119" name="Group 130"/>
          <p:cNvGrpSpPr>
            <a:grpSpLocks/>
          </p:cNvGrpSpPr>
          <p:nvPr/>
        </p:nvGrpSpPr>
        <p:grpSpPr bwMode="auto">
          <a:xfrm>
            <a:off x="5255482" y="4034155"/>
            <a:ext cx="180619" cy="196850"/>
            <a:chOff x="2207" y="2938"/>
            <a:chExt cx="167" cy="124"/>
          </a:xfrm>
        </p:grpSpPr>
        <p:sp>
          <p:nvSpPr>
            <p:cNvPr id="120" name="Rectangle 131"/>
            <p:cNvSpPr>
              <a:spLocks noChangeArrowheads="1"/>
            </p:cNvSpPr>
            <p:nvPr/>
          </p:nvSpPr>
          <p:spPr bwMode="auto">
            <a:xfrm>
              <a:off x="2230" y="2938"/>
              <a:ext cx="71" cy="116"/>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200" b="0" dirty="0">
                  <a:solidFill>
                    <a:srgbClr val="000000"/>
                  </a:solidFill>
                  <a:latin typeface="Times New Roman" pitchFamily="18" charset="0"/>
                  <a:cs typeface="Times New Roman" pitchFamily="18" charset="0"/>
                </a:rPr>
                <a:t>8</a:t>
              </a:r>
            </a:p>
          </p:txBody>
        </p:sp>
        <p:sp>
          <p:nvSpPr>
            <p:cNvPr id="121" name="Line 132"/>
            <p:cNvSpPr>
              <a:spLocks noChangeShapeType="1"/>
            </p:cNvSpPr>
            <p:nvPr/>
          </p:nvSpPr>
          <p:spPr bwMode="auto">
            <a:xfrm>
              <a:off x="2207" y="3062"/>
              <a:ext cx="167" cy="0"/>
            </a:xfrm>
            <a:prstGeom prst="line">
              <a:avLst/>
            </a:prstGeom>
            <a:noFill/>
            <a:ln w="19050">
              <a:solidFill>
                <a:srgbClr val="000000"/>
              </a:solidFill>
              <a:round/>
              <a:headEnd/>
              <a:tailEnd type="triangle" w="med" len="med"/>
            </a:ln>
          </p:spPr>
          <p:txBody>
            <a:bodyPr>
              <a:prstTxWarp prst="textNoShape">
                <a:avLst/>
              </a:prstTxWarp>
            </a:bodyPr>
            <a:lstStyle/>
            <a:p>
              <a:endParaRPr lang="en-US" sz="1400">
                <a:latin typeface="Times New Roman" pitchFamily="18" charset="0"/>
                <a:cs typeface="Times New Roman" pitchFamily="18" charset="0"/>
              </a:endParaRPr>
            </a:p>
          </p:txBody>
        </p:sp>
      </p:grpSp>
      <p:grpSp>
        <p:nvGrpSpPr>
          <p:cNvPr id="122" name="Group 133"/>
          <p:cNvGrpSpPr>
            <a:grpSpLocks/>
          </p:cNvGrpSpPr>
          <p:nvPr/>
        </p:nvGrpSpPr>
        <p:grpSpPr bwMode="auto">
          <a:xfrm>
            <a:off x="5616586" y="3837858"/>
            <a:ext cx="179538" cy="206375"/>
            <a:chOff x="2586" y="2747"/>
            <a:chExt cx="166" cy="130"/>
          </a:xfrm>
        </p:grpSpPr>
        <p:sp>
          <p:nvSpPr>
            <p:cNvPr id="123" name="Rectangle 134"/>
            <p:cNvSpPr>
              <a:spLocks noChangeArrowheads="1"/>
            </p:cNvSpPr>
            <p:nvPr/>
          </p:nvSpPr>
          <p:spPr bwMode="auto">
            <a:xfrm>
              <a:off x="2602" y="2747"/>
              <a:ext cx="71" cy="116"/>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200" b="0" dirty="0">
                  <a:solidFill>
                    <a:srgbClr val="000000"/>
                  </a:solidFill>
                  <a:latin typeface="Times New Roman" pitchFamily="18" charset="0"/>
                  <a:cs typeface="Times New Roman" pitchFamily="18" charset="0"/>
                </a:rPr>
                <a:t>9</a:t>
              </a:r>
            </a:p>
          </p:txBody>
        </p:sp>
        <p:sp>
          <p:nvSpPr>
            <p:cNvPr id="124" name="Line 135"/>
            <p:cNvSpPr>
              <a:spLocks noChangeShapeType="1"/>
            </p:cNvSpPr>
            <p:nvPr/>
          </p:nvSpPr>
          <p:spPr bwMode="auto">
            <a:xfrm>
              <a:off x="2586" y="2877"/>
              <a:ext cx="166" cy="0"/>
            </a:xfrm>
            <a:prstGeom prst="line">
              <a:avLst/>
            </a:prstGeom>
            <a:noFill/>
            <a:ln w="19050">
              <a:solidFill>
                <a:srgbClr val="000000"/>
              </a:solidFill>
              <a:round/>
              <a:headEnd/>
              <a:tailEnd type="triangle" w="med" len="med"/>
            </a:ln>
          </p:spPr>
          <p:txBody>
            <a:bodyPr>
              <a:prstTxWarp prst="textNoShape">
                <a:avLst/>
              </a:prstTxWarp>
            </a:bodyPr>
            <a:lstStyle/>
            <a:p>
              <a:endParaRPr lang="en-US" sz="1400">
                <a:latin typeface="Times New Roman" pitchFamily="18" charset="0"/>
                <a:cs typeface="Times New Roman" pitchFamily="18" charset="0"/>
              </a:endParaRPr>
            </a:p>
          </p:txBody>
        </p:sp>
      </p:grpSp>
      <p:grpSp>
        <p:nvGrpSpPr>
          <p:cNvPr id="125" name="Group 136"/>
          <p:cNvGrpSpPr>
            <a:grpSpLocks/>
          </p:cNvGrpSpPr>
          <p:nvPr/>
        </p:nvGrpSpPr>
        <p:grpSpPr bwMode="auto">
          <a:xfrm>
            <a:off x="6040552" y="3695536"/>
            <a:ext cx="206576" cy="212725"/>
            <a:chOff x="3107" y="2723"/>
            <a:chExt cx="191" cy="134"/>
          </a:xfrm>
        </p:grpSpPr>
        <p:sp>
          <p:nvSpPr>
            <p:cNvPr id="126" name="Rectangle 137"/>
            <p:cNvSpPr>
              <a:spLocks noChangeArrowheads="1"/>
            </p:cNvSpPr>
            <p:nvPr/>
          </p:nvSpPr>
          <p:spPr bwMode="auto">
            <a:xfrm>
              <a:off x="3107" y="2723"/>
              <a:ext cx="142" cy="116"/>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200" b="0" dirty="0">
                  <a:solidFill>
                    <a:srgbClr val="000000"/>
                  </a:solidFill>
                  <a:latin typeface="Times New Roman" pitchFamily="18" charset="0"/>
                  <a:cs typeface="Times New Roman" pitchFamily="18" charset="0"/>
                </a:rPr>
                <a:t>14</a:t>
              </a:r>
            </a:p>
          </p:txBody>
        </p:sp>
        <p:sp>
          <p:nvSpPr>
            <p:cNvPr id="127" name="Line 138"/>
            <p:cNvSpPr>
              <a:spLocks noChangeShapeType="1"/>
            </p:cNvSpPr>
            <p:nvPr/>
          </p:nvSpPr>
          <p:spPr bwMode="auto">
            <a:xfrm>
              <a:off x="3131" y="2857"/>
              <a:ext cx="167" cy="0"/>
            </a:xfrm>
            <a:prstGeom prst="line">
              <a:avLst/>
            </a:prstGeom>
            <a:noFill/>
            <a:ln w="19050">
              <a:solidFill>
                <a:srgbClr val="000000"/>
              </a:solidFill>
              <a:round/>
              <a:headEnd/>
              <a:tailEnd type="triangle" w="med" len="med"/>
            </a:ln>
          </p:spPr>
          <p:txBody>
            <a:bodyPr>
              <a:prstTxWarp prst="textNoShape">
                <a:avLst/>
              </a:prstTxWarp>
            </a:bodyPr>
            <a:lstStyle/>
            <a:p>
              <a:endParaRPr lang="en-US" sz="1400">
                <a:latin typeface="Times New Roman" pitchFamily="18" charset="0"/>
                <a:cs typeface="Times New Roman" pitchFamily="18" charset="0"/>
              </a:endParaRPr>
            </a:p>
          </p:txBody>
        </p:sp>
      </p:grpSp>
      <p:grpSp>
        <p:nvGrpSpPr>
          <p:cNvPr id="128" name="Group 139"/>
          <p:cNvGrpSpPr>
            <a:grpSpLocks/>
          </p:cNvGrpSpPr>
          <p:nvPr/>
        </p:nvGrpSpPr>
        <p:grpSpPr bwMode="auto">
          <a:xfrm>
            <a:off x="6267389" y="3909295"/>
            <a:ext cx="136276" cy="188913"/>
            <a:chOff x="3401" y="2778"/>
            <a:chExt cx="126" cy="119"/>
          </a:xfrm>
        </p:grpSpPr>
        <p:sp>
          <p:nvSpPr>
            <p:cNvPr id="129" name="Rectangle 140"/>
            <p:cNvSpPr>
              <a:spLocks noChangeArrowheads="1"/>
            </p:cNvSpPr>
            <p:nvPr/>
          </p:nvSpPr>
          <p:spPr bwMode="auto">
            <a:xfrm>
              <a:off x="3401" y="2778"/>
              <a:ext cx="71" cy="116"/>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200" b="0" dirty="0">
                  <a:solidFill>
                    <a:srgbClr val="000000"/>
                  </a:solidFill>
                  <a:latin typeface="Times New Roman" pitchFamily="18" charset="0"/>
                  <a:cs typeface="Times New Roman" pitchFamily="18" charset="0"/>
                </a:rPr>
                <a:t>8</a:t>
              </a:r>
            </a:p>
          </p:txBody>
        </p:sp>
        <p:sp>
          <p:nvSpPr>
            <p:cNvPr id="130" name="Line 141"/>
            <p:cNvSpPr>
              <a:spLocks noChangeShapeType="1"/>
            </p:cNvSpPr>
            <p:nvPr/>
          </p:nvSpPr>
          <p:spPr bwMode="auto">
            <a:xfrm>
              <a:off x="3412" y="2897"/>
              <a:ext cx="115" cy="0"/>
            </a:xfrm>
            <a:prstGeom prst="line">
              <a:avLst/>
            </a:prstGeom>
            <a:noFill/>
            <a:ln w="19050">
              <a:solidFill>
                <a:srgbClr val="000000"/>
              </a:solidFill>
              <a:round/>
              <a:headEnd/>
              <a:tailEnd type="triangle" w="med" len="med"/>
            </a:ln>
          </p:spPr>
          <p:txBody>
            <a:bodyPr>
              <a:prstTxWarp prst="textNoShape">
                <a:avLst/>
              </a:prstTxWarp>
            </a:bodyPr>
            <a:lstStyle/>
            <a:p>
              <a:endParaRPr lang="en-US" sz="1400">
                <a:latin typeface="Times New Roman" pitchFamily="18" charset="0"/>
                <a:cs typeface="Times New Roman" pitchFamily="18" charset="0"/>
              </a:endParaRPr>
            </a:p>
          </p:txBody>
        </p:sp>
      </p:grpSp>
      <p:grpSp>
        <p:nvGrpSpPr>
          <p:cNvPr id="131" name="Group 142"/>
          <p:cNvGrpSpPr>
            <a:grpSpLocks/>
          </p:cNvGrpSpPr>
          <p:nvPr/>
        </p:nvGrpSpPr>
        <p:grpSpPr bwMode="auto">
          <a:xfrm>
            <a:off x="6930109" y="3249921"/>
            <a:ext cx="232532" cy="184150"/>
            <a:chOff x="4128" y="2465"/>
            <a:chExt cx="215" cy="116"/>
          </a:xfrm>
        </p:grpSpPr>
        <p:sp>
          <p:nvSpPr>
            <p:cNvPr id="132" name="Rectangle 143"/>
            <p:cNvSpPr>
              <a:spLocks noChangeArrowheads="1"/>
            </p:cNvSpPr>
            <p:nvPr/>
          </p:nvSpPr>
          <p:spPr bwMode="auto">
            <a:xfrm>
              <a:off x="4128" y="2465"/>
              <a:ext cx="142" cy="116"/>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200" b="0" dirty="0">
                  <a:solidFill>
                    <a:srgbClr val="000000"/>
                  </a:solidFill>
                  <a:latin typeface="Times New Roman" pitchFamily="18" charset="0"/>
                  <a:cs typeface="Times New Roman" pitchFamily="18" charset="0"/>
                </a:rPr>
                <a:t>18</a:t>
              </a:r>
            </a:p>
          </p:txBody>
        </p:sp>
        <p:sp>
          <p:nvSpPr>
            <p:cNvPr id="133" name="Line 144"/>
            <p:cNvSpPr>
              <a:spLocks noChangeShapeType="1"/>
            </p:cNvSpPr>
            <p:nvPr/>
          </p:nvSpPr>
          <p:spPr bwMode="auto">
            <a:xfrm>
              <a:off x="4176" y="2577"/>
              <a:ext cx="167" cy="0"/>
            </a:xfrm>
            <a:prstGeom prst="line">
              <a:avLst/>
            </a:prstGeom>
            <a:noFill/>
            <a:ln w="19050">
              <a:solidFill>
                <a:srgbClr val="000000"/>
              </a:solidFill>
              <a:round/>
              <a:headEnd/>
              <a:tailEnd type="triangle" w="med" len="med"/>
            </a:ln>
          </p:spPr>
          <p:txBody>
            <a:bodyPr>
              <a:prstTxWarp prst="textNoShape">
                <a:avLst/>
              </a:prstTxWarp>
            </a:bodyPr>
            <a:lstStyle/>
            <a:p>
              <a:endParaRPr lang="en-US" sz="1400">
                <a:latin typeface="Times New Roman" pitchFamily="18" charset="0"/>
                <a:cs typeface="Times New Roman" pitchFamily="18" charset="0"/>
              </a:endParaRPr>
            </a:p>
          </p:txBody>
        </p:sp>
      </p:grpSp>
      <p:grpSp>
        <p:nvGrpSpPr>
          <p:cNvPr id="134" name="Group 145"/>
          <p:cNvGrpSpPr>
            <a:grpSpLocks/>
          </p:cNvGrpSpPr>
          <p:nvPr/>
        </p:nvGrpSpPr>
        <p:grpSpPr bwMode="auto">
          <a:xfrm>
            <a:off x="7831793" y="2066208"/>
            <a:ext cx="180620" cy="209550"/>
            <a:chOff x="5095" y="2120"/>
            <a:chExt cx="167" cy="132"/>
          </a:xfrm>
        </p:grpSpPr>
        <p:sp>
          <p:nvSpPr>
            <p:cNvPr id="135" name="Rectangle 146"/>
            <p:cNvSpPr>
              <a:spLocks noChangeArrowheads="1"/>
            </p:cNvSpPr>
            <p:nvPr/>
          </p:nvSpPr>
          <p:spPr bwMode="auto">
            <a:xfrm>
              <a:off x="5102" y="2120"/>
              <a:ext cx="71" cy="116"/>
            </a:xfrm>
            <a:prstGeom prst="rect">
              <a:avLst/>
            </a:prstGeom>
            <a:noFill/>
            <a:ln w="9525">
              <a:noFill/>
              <a:miter lim="800000"/>
              <a:headEnd/>
              <a:tailEnd/>
            </a:ln>
          </p:spPr>
          <p:txBody>
            <a:bodyPr wrap="none" lIns="0" tIns="0" rIns="0" bIns="0">
              <a:prstTxWarp prst="textNoShape">
                <a:avLst/>
              </a:prstTxWarp>
              <a:spAutoFit/>
            </a:bodyPr>
            <a:lstStyle/>
            <a:p>
              <a:pPr algn="ctr"/>
              <a:r>
                <a:rPr kumimoji="0" lang="en-US" sz="1200" b="0" dirty="0">
                  <a:solidFill>
                    <a:srgbClr val="000000"/>
                  </a:solidFill>
                  <a:latin typeface="Times New Roman" pitchFamily="18" charset="0"/>
                  <a:cs typeface="Times New Roman" pitchFamily="18" charset="0"/>
                </a:rPr>
                <a:t>8</a:t>
              </a:r>
            </a:p>
          </p:txBody>
        </p:sp>
        <p:sp>
          <p:nvSpPr>
            <p:cNvPr id="136" name="Line 147"/>
            <p:cNvSpPr>
              <a:spLocks noChangeShapeType="1"/>
            </p:cNvSpPr>
            <p:nvPr/>
          </p:nvSpPr>
          <p:spPr bwMode="auto">
            <a:xfrm>
              <a:off x="5095" y="2252"/>
              <a:ext cx="167" cy="0"/>
            </a:xfrm>
            <a:prstGeom prst="line">
              <a:avLst/>
            </a:prstGeom>
            <a:noFill/>
            <a:ln w="19050">
              <a:solidFill>
                <a:srgbClr val="000000"/>
              </a:solidFill>
              <a:round/>
              <a:headEnd/>
              <a:tailEnd type="triangle" w="med" len="med"/>
            </a:ln>
          </p:spPr>
          <p:txBody>
            <a:bodyPr>
              <a:prstTxWarp prst="textNoShape">
                <a:avLst/>
              </a:prstTxWarp>
            </a:bodyPr>
            <a:lstStyle/>
            <a:p>
              <a:endParaRPr lang="en-US" sz="1400">
                <a:latin typeface="Times New Roman" pitchFamily="18" charset="0"/>
                <a:cs typeface="Times New Roman" pitchFamily="18" charset="0"/>
              </a:endParaRPr>
            </a:p>
          </p:txBody>
        </p:sp>
      </p:grpSp>
      <p:grpSp>
        <p:nvGrpSpPr>
          <p:cNvPr id="137" name="Group 154"/>
          <p:cNvGrpSpPr>
            <a:grpSpLocks/>
          </p:cNvGrpSpPr>
          <p:nvPr/>
        </p:nvGrpSpPr>
        <p:grpSpPr bwMode="auto">
          <a:xfrm>
            <a:off x="4459228" y="4585570"/>
            <a:ext cx="134113" cy="212725"/>
            <a:chOff x="2586" y="2743"/>
            <a:chExt cx="166" cy="134"/>
          </a:xfrm>
        </p:grpSpPr>
        <p:sp>
          <p:nvSpPr>
            <p:cNvPr id="138" name="Rectangle 155"/>
            <p:cNvSpPr>
              <a:spLocks noChangeArrowheads="1"/>
            </p:cNvSpPr>
            <p:nvPr/>
          </p:nvSpPr>
          <p:spPr bwMode="auto">
            <a:xfrm>
              <a:off x="2607" y="2743"/>
              <a:ext cx="95" cy="116"/>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200" b="0" dirty="0">
                  <a:solidFill>
                    <a:srgbClr val="000000"/>
                  </a:solidFill>
                  <a:latin typeface="Times New Roman" pitchFamily="18" charset="0"/>
                  <a:cs typeface="Times New Roman" pitchFamily="18" charset="0"/>
                </a:rPr>
                <a:t>9</a:t>
              </a:r>
            </a:p>
          </p:txBody>
        </p:sp>
        <p:sp>
          <p:nvSpPr>
            <p:cNvPr id="139" name="Line 156"/>
            <p:cNvSpPr>
              <a:spLocks noChangeShapeType="1"/>
            </p:cNvSpPr>
            <p:nvPr/>
          </p:nvSpPr>
          <p:spPr bwMode="auto">
            <a:xfrm>
              <a:off x="2586" y="2877"/>
              <a:ext cx="166" cy="0"/>
            </a:xfrm>
            <a:prstGeom prst="line">
              <a:avLst/>
            </a:prstGeom>
            <a:noFill/>
            <a:ln w="19050">
              <a:solidFill>
                <a:srgbClr val="000000"/>
              </a:solidFill>
              <a:round/>
              <a:headEnd/>
              <a:tailEnd type="triangle" w="med" len="me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140" name="Group 145"/>
          <p:cNvGrpSpPr>
            <a:grpSpLocks/>
          </p:cNvGrpSpPr>
          <p:nvPr/>
        </p:nvGrpSpPr>
        <p:grpSpPr bwMode="auto">
          <a:xfrm>
            <a:off x="8337742" y="1267696"/>
            <a:ext cx="180619" cy="209550"/>
            <a:chOff x="5095" y="2120"/>
            <a:chExt cx="167" cy="132"/>
          </a:xfrm>
        </p:grpSpPr>
        <p:sp>
          <p:nvSpPr>
            <p:cNvPr id="141" name="Rectangle 146"/>
            <p:cNvSpPr>
              <a:spLocks noChangeArrowheads="1"/>
            </p:cNvSpPr>
            <p:nvPr/>
          </p:nvSpPr>
          <p:spPr bwMode="auto">
            <a:xfrm>
              <a:off x="5102" y="2120"/>
              <a:ext cx="71" cy="116"/>
            </a:xfrm>
            <a:prstGeom prst="rect">
              <a:avLst/>
            </a:prstGeom>
            <a:noFill/>
            <a:ln w="9525">
              <a:noFill/>
              <a:miter lim="800000"/>
              <a:headEnd/>
              <a:tailEnd/>
            </a:ln>
          </p:spPr>
          <p:txBody>
            <a:bodyPr wrap="none" lIns="0" tIns="0" rIns="0" bIns="0">
              <a:prstTxWarp prst="textNoShape">
                <a:avLst/>
              </a:prstTxWarp>
              <a:spAutoFit/>
            </a:bodyPr>
            <a:lstStyle/>
            <a:p>
              <a:pPr algn="ctr"/>
              <a:r>
                <a:rPr kumimoji="0" lang="en-US" sz="1200" b="0">
                  <a:solidFill>
                    <a:srgbClr val="000000"/>
                  </a:solidFill>
                  <a:latin typeface="Times New Roman" pitchFamily="18" charset="0"/>
                  <a:cs typeface="Times New Roman" pitchFamily="18" charset="0"/>
                </a:rPr>
                <a:t>5</a:t>
              </a:r>
            </a:p>
          </p:txBody>
        </p:sp>
        <p:sp>
          <p:nvSpPr>
            <p:cNvPr id="142" name="Line 147"/>
            <p:cNvSpPr>
              <a:spLocks noChangeShapeType="1"/>
            </p:cNvSpPr>
            <p:nvPr/>
          </p:nvSpPr>
          <p:spPr bwMode="auto">
            <a:xfrm>
              <a:off x="5095" y="2252"/>
              <a:ext cx="167" cy="0"/>
            </a:xfrm>
            <a:prstGeom prst="line">
              <a:avLst/>
            </a:prstGeom>
            <a:noFill/>
            <a:ln w="19050">
              <a:solidFill>
                <a:srgbClr val="000000"/>
              </a:solidFill>
              <a:round/>
              <a:headEnd/>
              <a:tailEnd type="triangle" w="med" len="med"/>
            </a:ln>
          </p:spPr>
          <p:txBody>
            <a:bodyPr>
              <a:prstTxWarp prst="textNoShape">
                <a:avLst/>
              </a:prstTxWarp>
            </a:bodyPr>
            <a:lstStyle/>
            <a:p>
              <a:endParaRPr lang="en-US" sz="1400">
                <a:latin typeface="Times New Roman" pitchFamily="18" charset="0"/>
                <a:cs typeface="Times New Roman" pitchFamily="18" charset="0"/>
              </a:endParaRPr>
            </a:p>
          </p:txBody>
        </p:sp>
      </p:grpSp>
      <p:sp>
        <p:nvSpPr>
          <p:cNvPr id="18" name="Freeform 17"/>
          <p:cNvSpPr/>
          <p:nvPr/>
        </p:nvSpPr>
        <p:spPr>
          <a:xfrm>
            <a:off x="4448048" y="3554730"/>
            <a:ext cx="2451100" cy="1397000"/>
          </a:xfrm>
          <a:custGeom>
            <a:avLst/>
            <a:gdLst>
              <a:gd name="connsiteX0" fmla="*/ 0 w 2451100"/>
              <a:gd name="connsiteY0" fmla="*/ 1384300 h 1397000"/>
              <a:gd name="connsiteX1" fmla="*/ 25400 w 2451100"/>
              <a:gd name="connsiteY1" fmla="*/ 1333500 h 1397000"/>
              <a:gd name="connsiteX2" fmla="*/ 50800 w 2451100"/>
              <a:gd name="connsiteY2" fmla="*/ 1333500 h 1397000"/>
              <a:gd name="connsiteX3" fmla="*/ 88900 w 2451100"/>
              <a:gd name="connsiteY3" fmla="*/ 1397000 h 1397000"/>
              <a:gd name="connsiteX4" fmla="*/ 120650 w 2451100"/>
              <a:gd name="connsiteY4" fmla="*/ 1377950 h 1397000"/>
              <a:gd name="connsiteX5" fmla="*/ 133350 w 2451100"/>
              <a:gd name="connsiteY5" fmla="*/ 1352550 h 1397000"/>
              <a:gd name="connsiteX6" fmla="*/ 158750 w 2451100"/>
              <a:gd name="connsiteY6" fmla="*/ 1377950 h 1397000"/>
              <a:gd name="connsiteX7" fmla="*/ 203200 w 2451100"/>
              <a:gd name="connsiteY7" fmla="*/ 1276350 h 1397000"/>
              <a:gd name="connsiteX8" fmla="*/ 222250 w 2451100"/>
              <a:gd name="connsiteY8" fmla="*/ 1270000 h 1397000"/>
              <a:gd name="connsiteX9" fmla="*/ 273050 w 2451100"/>
              <a:gd name="connsiteY9" fmla="*/ 1200150 h 1397000"/>
              <a:gd name="connsiteX10" fmla="*/ 292100 w 2451100"/>
              <a:gd name="connsiteY10" fmla="*/ 1219200 h 1397000"/>
              <a:gd name="connsiteX11" fmla="*/ 317500 w 2451100"/>
              <a:gd name="connsiteY11" fmla="*/ 1155700 h 1397000"/>
              <a:gd name="connsiteX12" fmla="*/ 323850 w 2451100"/>
              <a:gd name="connsiteY12" fmla="*/ 1181100 h 1397000"/>
              <a:gd name="connsiteX13" fmla="*/ 361950 w 2451100"/>
              <a:gd name="connsiteY13" fmla="*/ 1111250 h 1397000"/>
              <a:gd name="connsiteX14" fmla="*/ 387350 w 2451100"/>
              <a:gd name="connsiteY14" fmla="*/ 1149350 h 1397000"/>
              <a:gd name="connsiteX15" fmla="*/ 412750 w 2451100"/>
              <a:gd name="connsiteY15" fmla="*/ 1073150 h 1397000"/>
              <a:gd name="connsiteX16" fmla="*/ 425450 w 2451100"/>
              <a:gd name="connsiteY16" fmla="*/ 1092200 h 1397000"/>
              <a:gd name="connsiteX17" fmla="*/ 482600 w 2451100"/>
              <a:gd name="connsiteY17" fmla="*/ 990600 h 1397000"/>
              <a:gd name="connsiteX18" fmla="*/ 514350 w 2451100"/>
              <a:gd name="connsiteY18" fmla="*/ 971550 h 1397000"/>
              <a:gd name="connsiteX19" fmla="*/ 546100 w 2451100"/>
              <a:gd name="connsiteY19" fmla="*/ 952500 h 1397000"/>
              <a:gd name="connsiteX20" fmla="*/ 571500 w 2451100"/>
              <a:gd name="connsiteY20" fmla="*/ 908050 h 1397000"/>
              <a:gd name="connsiteX21" fmla="*/ 603250 w 2451100"/>
              <a:gd name="connsiteY21" fmla="*/ 876300 h 1397000"/>
              <a:gd name="connsiteX22" fmla="*/ 628650 w 2451100"/>
              <a:gd name="connsiteY22" fmla="*/ 927100 h 1397000"/>
              <a:gd name="connsiteX23" fmla="*/ 641350 w 2451100"/>
              <a:gd name="connsiteY23" fmla="*/ 920750 h 1397000"/>
              <a:gd name="connsiteX24" fmla="*/ 660400 w 2451100"/>
              <a:gd name="connsiteY24" fmla="*/ 971550 h 1397000"/>
              <a:gd name="connsiteX25" fmla="*/ 730250 w 2451100"/>
              <a:gd name="connsiteY25" fmla="*/ 895350 h 1397000"/>
              <a:gd name="connsiteX26" fmla="*/ 768350 w 2451100"/>
              <a:gd name="connsiteY26" fmla="*/ 812800 h 1397000"/>
              <a:gd name="connsiteX27" fmla="*/ 787400 w 2451100"/>
              <a:gd name="connsiteY27" fmla="*/ 844550 h 1397000"/>
              <a:gd name="connsiteX28" fmla="*/ 806450 w 2451100"/>
              <a:gd name="connsiteY28" fmla="*/ 793750 h 1397000"/>
              <a:gd name="connsiteX29" fmla="*/ 850900 w 2451100"/>
              <a:gd name="connsiteY29" fmla="*/ 768350 h 1397000"/>
              <a:gd name="connsiteX30" fmla="*/ 869950 w 2451100"/>
              <a:gd name="connsiteY30" fmla="*/ 800100 h 1397000"/>
              <a:gd name="connsiteX31" fmla="*/ 876300 w 2451100"/>
              <a:gd name="connsiteY31" fmla="*/ 838200 h 1397000"/>
              <a:gd name="connsiteX32" fmla="*/ 901700 w 2451100"/>
              <a:gd name="connsiteY32" fmla="*/ 850900 h 1397000"/>
              <a:gd name="connsiteX33" fmla="*/ 952500 w 2451100"/>
              <a:gd name="connsiteY33" fmla="*/ 990600 h 1397000"/>
              <a:gd name="connsiteX34" fmla="*/ 965200 w 2451100"/>
              <a:gd name="connsiteY34" fmla="*/ 939800 h 1397000"/>
              <a:gd name="connsiteX35" fmla="*/ 990600 w 2451100"/>
              <a:gd name="connsiteY35" fmla="*/ 958850 h 1397000"/>
              <a:gd name="connsiteX36" fmla="*/ 1009650 w 2451100"/>
              <a:gd name="connsiteY36" fmla="*/ 869950 h 1397000"/>
              <a:gd name="connsiteX37" fmla="*/ 1016000 w 2451100"/>
              <a:gd name="connsiteY37" fmla="*/ 882650 h 1397000"/>
              <a:gd name="connsiteX38" fmla="*/ 1028700 w 2451100"/>
              <a:gd name="connsiteY38" fmla="*/ 800100 h 1397000"/>
              <a:gd name="connsiteX39" fmla="*/ 1054100 w 2451100"/>
              <a:gd name="connsiteY39" fmla="*/ 825500 h 1397000"/>
              <a:gd name="connsiteX40" fmla="*/ 1085850 w 2451100"/>
              <a:gd name="connsiteY40" fmla="*/ 679450 h 1397000"/>
              <a:gd name="connsiteX41" fmla="*/ 1104900 w 2451100"/>
              <a:gd name="connsiteY41" fmla="*/ 723900 h 1397000"/>
              <a:gd name="connsiteX42" fmla="*/ 1143000 w 2451100"/>
              <a:gd name="connsiteY42" fmla="*/ 603250 h 1397000"/>
              <a:gd name="connsiteX43" fmla="*/ 1168400 w 2451100"/>
              <a:gd name="connsiteY43" fmla="*/ 533400 h 1397000"/>
              <a:gd name="connsiteX44" fmla="*/ 1206500 w 2451100"/>
              <a:gd name="connsiteY44" fmla="*/ 571500 h 1397000"/>
              <a:gd name="connsiteX45" fmla="*/ 1206500 w 2451100"/>
              <a:gd name="connsiteY45" fmla="*/ 628650 h 1397000"/>
              <a:gd name="connsiteX46" fmla="*/ 1225550 w 2451100"/>
              <a:gd name="connsiteY46" fmla="*/ 628650 h 1397000"/>
              <a:gd name="connsiteX47" fmla="*/ 1257300 w 2451100"/>
              <a:gd name="connsiteY47" fmla="*/ 730250 h 1397000"/>
              <a:gd name="connsiteX48" fmla="*/ 1257300 w 2451100"/>
              <a:gd name="connsiteY48" fmla="*/ 730250 h 1397000"/>
              <a:gd name="connsiteX49" fmla="*/ 1333500 w 2451100"/>
              <a:gd name="connsiteY49" fmla="*/ 1016000 h 1397000"/>
              <a:gd name="connsiteX50" fmla="*/ 1352550 w 2451100"/>
              <a:gd name="connsiteY50" fmla="*/ 965200 h 1397000"/>
              <a:gd name="connsiteX51" fmla="*/ 1390650 w 2451100"/>
              <a:gd name="connsiteY51" fmla="*/ 850900 h 1397000"/>
              <a:gd name="connsiteX52" fmla="*/ 1422400 w 2451100"/>
              <a:gd name="connsiteY52" fmla="*/ 806450 h 1397000"/>
              <a:gd name="connsiteX53" fmla="*/ 1441450 w 2451100"/>
              <a:gd name="connsiteY53" fmla="*/ 711200 h 1397000"/>
              <a:gd name="connsiteX54" fmla="*/ 1498600 w 2451100"/>
              <a:gd name="connsiteY54" fmla="*/ 641350 h 1397000"/>
              <a:gd name="connsiteX55" fmla="*/ 1517650 w 2451100"/>
              <a:gd name="connsiteY55" fmla="*/ 558800 h 1397000"/>
              <a:gd name="connsiteX56" fmla="*/ 1555750 w 2451100"/>
              <a:gd name="connsiteY56" fmla="*/ 520700 h 1397000"/>
              <a:gd name="connsiteX57" fmla="*/ 1581150 w 2451100"/>
              <a:gd name="connsiteY57" fmla="*/ 546100 h 1397000"/>
              <a:gd name="connsiteX58" fmla="*/ 1600200 w 2451100"/>
              <a:gd name="connsiteY58" fmla="*/ 501650 h 1397000"/>
              <a:gd name="connsiteX59" fmla="*/ 1619250 w 2451100"/>
              <a:gd name="connsiteY59" fmla="*/ 527050 h 1397000"/>
              <a:gd name="connsiteX60" fmla="*/ 1651000 w 2451100"/>
              <a:gd name="connsiteY60" fmla="*/ 457200 h 1397000"/>
              <a:gd name="connsiteX61" fmla="*/ 1670050 w 2451100"/>
              <a:gd name="connsiteY61" fmla="*/ 546100 h 1397000"/>
              <a:gd name="connsiteX62" fmla="*/ 1695450 w 2451100"/>
              <a:gd name="connsiteY62" fmla="*/ 508000 h 1397000"/>
              <a:gd name="connsiteX63" fmla="*/ 1701800 w 2451100"/>
              <a:gd name="connsiteY63" fmla="*/ 552450 h 1397000"/>
              <a:gd name="connsiteX64" fmla="*/ 1727200 w 2451100"/>
              <a:gd name="connsiteY64" fmla="*/ 539750 h 1397000"/>
              <a:gd name="connsiteX65" fmla="*/ 1727200 w 2451100"/>
              <a:gd name="connsiteY65" fmla="*/ 622300 h 1397000"/>
              <a:gd name="connsiteX66" fmla="*/ 1752600 w 2451100"/>
              <a:gd name="connsiteY66" fmla="*/ 622300 h 1397000"/>
              <a:gd name="connsiteX67" fmla="*/ 1778000 w 2451100"/>
              <a:gd name="connsiteY67" fmla="*/ 768350 h 1397000"/>
              <a:gd name="connsiteX68" fmla="*/ 1828800 w 2451100"/>
              <a:gd name="connsiteY68" fmla="*/ 615950 h 1397000"/>
              <a:gd name="connsiteX69" fmla="*/ 1854200 w 2451100"/>
              <a:gd name="connsiteY69" fmla="*/ 711200 h 1397000"/>
              <a:gd name="connsiteX70" fmla="*/ 1873250 w 2451100"/>
              <a:gd name="connsiteY70" fmla="*/ 673100 h 1397000"/>
              <a:gd name="connsiteX71" fmla="*/ 1911350 w 2451100"/>
              <a:gd name="connsiteY71" fmla="*/ 793750 h 1397000"/>
              <a:gd name="connsiteX72" fmla="*/ 1949450 w 2451100"/>
              <a:gd name="connsiteY72" fmla="*/ 768350 h 1397000"/>
              <a:gd name="connsiteX73" fmla="*/ 1943100 w 2451100"/>
              <a:gd name="connsiteY73" fmla="*/ 812800 h 1397000"/>
              <a:gd name="connsiteX74" fmla="*/ 1968500 w 2451100"/>
              <a:gd name="connsiteY74" fmla="*/ 774700 h 1397000"/>
              <a:gd name="connsiteX75" fmla="*/ 2000250 w 2451100"/>
              <a:gd name="connsiteY75" fmla="*/ 692150 h 1397000"/>
              <a:gd name="connsiteX76" fmla="*/ 2000250 w 2451100"/>
              <a:gd name="connsiteY76" fmla="*/ 628650 h 1397000"/>
              <a:gd name="connsiteX77" fmla="*/ 2025650 w 2451100"/>
              <a:gd name="connsiteY77" fmla="*/ 590550 h 1397000"/>
              <a:gd name="connsiteX78" fmla="*/ 2032000 w 2451100"/>
              <a:gd name="connsiteY78" fmla="*/ 552450 h 1397000"/>
              <a:gd name="connsiteX79" fmla="*/ 2032000 w 2451100"/>
              <a:gd name="connsiteY79" fmla="*/ 476250 h 1397000"/>
              <a:gd name="connsiteX80" fmla="*/ 2063750 w 2451100"/>
              <a:gd name="connsiteY80" fmla="*/ 514350 h 1397000"/>
              <a:gd name="connsiteX81" fmla="*/ 2070100 w 2451100"/>
              <a:gd name="connsiteY81" fmla="*/ 444500 h 1397000"/>
              <a:gd name="connsiteX82" fmla="*/ 2095500 w 2451100"/>
              <a:gd name="connsiteY82" fmla="*/ 469900 h 1397000"/>
              <a:gd name="connsiteX83" fmla="*/ 2095500 w 2451100"/>
              <a:gd name="connsiteY83" fmla="*/ 393700 h 1397000"/>
              <a:gd name="connsiteX84" fmla="*/ 2127250 w 2451100"/>
              <a:gd name="connsiteY84" fmla="*/ 431800 h 1397000"/>
              <a:gd name="connsiteX85" fmla="*/ 2133600 w 2451100"/>
              <a:gd name="connsiteY85" fmla="*/ 381000 h 1397000"/>
              <a:gd name="connsiteX86" fmla="*/ 2152650 w 2451100"/>
              <a:gd name="connsiteY86" fmla="*/ 412750 h 1397000"/>
              <a:gd name="connsiteX87" fmla="*/ 2178050 w 2451100"/>
              <a:gd name="connsiteY87" fmla="*/ 342900 h 1397000"/>
              <a:gd name="connsiteX88" fmla="*/ 2197100 w 2451100"/>
              <a:gd name="connsiteY88" fmla="*/ 304800 h 1397000"/>
              <a:gd name="connsiteX89" fmla="*/ 2235200 w 2451100"/>
              <a:gd name="connsiteY89" fmla="*/ 279400 h 1397000"/>
              <a:gd name="connsiteX90" fmla="*/ 2247900 w 2451100"/>
              <a:gd name="connsiteY90" fmla="*/ 247650 h 1397000"/>
              <a:gd name="connsiteX91" fmla="*/ 2279650 w 2451100"/>
              <a:gd name="connsiteY91" fmla="*/ 222250 h 1397000"/>
              <a:gd name="connsiteX92" fmla="*/ 2305050 w 2451100"/>
              <a:gd name="connsiteY92" fmla="*/ 171450 h 1397000"/>
              <a:gd name="connsiteX93" fmla="*/ 2330450 w 2451100"/>
              <a:gd name="connsiteY93" fmla="*/ 139700 h 1397000"/>
              <a:gd name="connsiteX94" fmla="*/ 2362200 w 2451100"/>
              <a:gd name="connsiteY94" fmla="*/ 95250 h 1397000"/>
              <a:gd name="connsiteX95" fmla="*/ 2393950 w 2451100"/>
              <a:gd name="connsiteY95" fmla="*/ 38100 h 1397000"/>
              <a:gd name="connsiteX96" fmla="*/ 2419350 w 2451100"/>
              <a:gd name="connsiteY96" fmla="*/ 69850 h 1397000"/>
              <a:gd name="connsiteX97" fmla="*/ 2419350 w 2451100"/>
              <a:gd name="connsiteY97" fmla="*/ 6350 h 1397000"/>
              <a:gd name="connsiteX98" fmla="*/ 2451100 w 2451100"/>
              <a:gd name="connsiteY98" fmla="*/ 0 h 139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2451100" h="1397000">
                <a:moveTo>
                  <a:pt x="0" y="1384300"/>
                </a:moveTo>
                <a:lnTo>
                  <a:pt x="25400" y="1333500"/>
                </a:lnTo>
                <a:lnTo>
                  <a:pt x="50800" y="1333500"/>
                </a:lnTo>
                <a:lnTo>
                  <a:pt x="88900" y="1397000"/>
                </a:lnTo>
                <a:lnTo>
                  <a:pt x="120650" y="1377950"/>
                </a:lnTo>
                <a:lnTo>
                  <a:pt x="133350" y="1352550"/>
                </a:lnTo>
                <a:lnTo>
                  <a:pt x="158750" y="1377950"/>
                </a:lnTo>
                <a:lnTo>
                  <a:pt x="203200" y="1276350"/>
                </a:lnTo>
                <a:lnTo>
                  <a:pt x="222250" y="1270000"/>
                </a:lnTo>
                <a:lnTo>
                  <a:pt x="273050" y="1200150"/>
                </a:lnTo>
                <a:lnTo>
                  <a:pt x="292100" y="1219200"/>
                </a:lnTo>
                <a:lnTo>
                  <a:pt x="317500" y="1155700"/>
                </a:lnTo>
                <a:lnTo>
                  <a:pt x="323850" y="1181100"/>
                </a:lnTo>
                <a:lnTo>
                  <a:pt x="361950" y="1111250"/>
                </a:lnTo>
                <a:lnTo>
                  <a:pt x="387350" y="1149350"/>
                </a:lnTo>
                <a:lnTo>
                  <a:pt x="412750" y="1073150"/>
                </a:lnTo>
                <a:lnTo>
                  <a:pt x="425450" y="1092200"/>
                </a:lnTo>
                <a:lnTo>
                  <a:pt x="482600" y="990600"/>
                </a:lnTo>
                <a:lnTo>
                  <a:pt x="514350" y="971550"/>
                </a:lnTo>
                <a:lnTo>
                  <a:pt x="546100" y="952500"/>
                </a:lnTo>
                <a:lnTo>
                  <a:pt x="571500" y="908050"/>
                </a:lnTo>
                <a:lnTo>
                  <a:pt x="603250" y="876300"/>
                </a:lnTo>
                <a:lnTo>
                  <a:pt x="628650" y="927100"/>
                </a:lnTo>
                <a:lnTo>
                  <a:pt x="641350" y="920750"/>
                </a:lnTo>
                <a:lnTo>
                  <a:pt x="660400" y="971550"/>
                </a:lnTo>
                <a:lnTo>
                  <a:pt x="730250" y="895350"/>
                </a:lnTo>
                <a:lnTo>
                  <a:pt x="768350" y="812800"/>
                </a:lnTo>
                <a:lnTo>
                  <a:pt x="787400" y="844550"/>
                </a:lnTo>
                <a:lnTo>
                  <a:pt x="806450" y="793750"/>
                </a:lnTo>
                <a:lnTo>
                  <a:pt x="850900" y="768350"/>
                </a:lnTo>
                <a:lnTo>
                  <a:pt x="869950" y="800100"/>
                </a:lnTo>
                <a:lnTo>
                  <a:pt x="876300" y="838200"/>
                </a:lnTo>
                <a:lnTo>
                  <a:pt x="901700" y="850900"/>
                </a:lnTo>
                <a:lnTo>
                  <a:pt x="952500" y="990600"/>
                </a:lnTo>
                <a:lnTo>
                  <a:pt x="965200" y="939800"/>
                </a:lnTo>
                <a:lnTo>
                  <a:pt x="990600" y="958850"/>
                </a:lnTo>
                <a:lnTo>
                  <a:pt x="1009650" y="869950"/>
                </a:lnTo>
                <a:lnTo>
                  <a:pt x="1016000" y="882650"/>
                </a:lnTo>
                <a:lnTo>
                  <a:pt x="1028700" y="800100"/>
                </a:lnTo>
                <a:lnTo>
                  <a:pt x="1054100" y="825500"/>
                </a:lnTo>
                <a:lnTo>
                  <a:pt x="1085850" y="679450"/>
                </a:lnTo>
                <a:lnTo>
                  <a:pt x="1104900" y="723900"/>
                </a:lnTo>
                <a:lnTo>
                  <a:pt x="1143000" y="603250"/>
                </a:lnTo>
                <a:lnTo>
                  <a:pt x="1168400" y="533400"/>
                </a:lnTo>
                <a:lnTo>
                  <a:pt x="1206500" y="571500"/>
                </a:lnTo>
                <a:lnTo>
                  <a:pt x="1206500" y="628650"/>
                </a:lnTo>
                <a:lnTo>
                  <a:pt x="1225550" y="628650"/>
                </a:lnTo>
                <a:lnTo>
                  <a:pt x="1257300" y="730250"/>
                </a:lnTo>
                <a:lnTo>
                  <a:pt x="1257300" y="730250"/>
                </a:lnTo>
                <a:lnTo>
                  <a:pt x="1333500" y="1016000"/>
                </a:lnTo>
                <a:lnTo>
                  <a:pt x="1352550" y="965200"/>
                </a:lnTo>
                <a:lnTo>
                  <a:pt x="1390650" y="850900"/>
                </a:lnTo>
                <a:lnTo>
                  <a:pt x="1422400" y="806450"/>
                </a:lnTo>
                <a:lnTo>
                  <a:pt x="1441450" y="711200"/>
                </a:lnTo>
                <a:lnTo>
                  <a:pt x="1498600" y="641350"/>
                </a:lnTo>
                <a:lnTo>
                  <a:pt x="1517650" y="558800"/>
                </a:lnTo>
                <a:lnTo>
                  <a:pt x="1555750" y="520700"/>
                </a:lnTo>
                <a:lnTo>
                  <a:pt x="1581150" y="546100"/>
                </a:lnTo>
                <a:lnTo>
                  <a:pt x="1600200" y="501650"/>
                </a:lnTo>
                <a:lnTo>
                  <a:pt x="1619250" y="527050"/>
                </a:lnTo>
                <a:lnTo>
                  <a:pt x="1651000" y="457200"/>
                </a:lnTo>
                <a:lnTo>
                  <a:pt x="1670050" y="546100"/>
                </a:lnTo>
                <a:lnTo>
                  <a:pt x="1695450" y="508000"/>
                </a:lnTo>
                <a:lnTo>
                  <a:pt x="1701800" y="552450"/>
                </a:lnTo>
                <a:lnTo>
                  <a:pt x="1727200" y="539750"/>
                </a:lnTo>
                <a:lnTo>
                  <a:pt x="1727200" y="622300"/>
                </a:lnTo>
                <a:lnTo>
                  <a:pt x="1752600" y="622300"/>
                </a:lnTo>
                <a:lnTo>
                  <a:pt x="1778000" y="768350"/>
                </a:lnTo>
                <a:lnTo>
                  <a:pt x="1828800" y="615950"/>
                </a:lnTo>
                <a:lnTo>
                  <a:pt x="1854200" y="711200"/>
                </a:lnTo>
                <a:lnTo>
                  <a:pt x="1873250" y="673100"/>
                </a:lnTo>
                <a:lnTo>
                  <a:pt x="1911350" y="793750"/>
                </a:lnTo>
                <a:lnTo>
                  <a:pt x="1949450" y="768350"/>
                </a:lnTo>
                <a:lnTo>
                  <a:pt x="1943100" y="812800"/>
                </a:lnTo>
                <a:lnTo>
                  <a:pt x="1968500" y="774700"/>
                </a:lnTo>
                <a:lnTo>
                  <a:pt x="2000250" y="692150"/>
                </a:lnTo>
                <a:lnTo>
                  <a:pt x="2000250" y="628650"/>
                </a:lnTo>
                <a:lnTo>
                  <a:pt x="2025650" y="590550"/>
                </a:lnTo>
                <a:lnTo>
                  <a:pt x="2032000" y="552450"/>
                </a:lnTo>
                <a:lnTo>
                  <a:pt x="2032000" y="476250"/>
                </a:lnTo>
                <a:lnTo>
                  <a:pt x="2063750" y="514350"/>
                </a:lnTo>
                <a:lnTo>
                  <a:pt x="2070100" y="444500"/>
                </a:lnTo>
                <a:lnTo>
                  <a:pt x="2095500" y="469900"/>
                </a:lnTo>
                <a:lnTo>
                  <a:pt x="2095500" y="393700"/>
                </a:lnTo>
                <a:lnTo>
                  <a:pt x="2127250" y="431800"/>
                </a:lnTo>
                <a:lnTo>
                  <a:pt x="2133600" y="381000"/>
                </a:lnTo>
                <a:lnTo>
                  <a:pt x="2152650" y="412750"/>
                </a:lnTo>
                <a:lnTo>
                  <a:pt x="2178050" y="342900"/>
                </a:lnTo>
                <a:lnTo>
                  <a:pt x="2197100" y="304800"/>
                </a:lnTo>
                <a:lnTo>
                  <a:pt x="2235200" y="279400"/>
                </a:lnTo>
                <a:lnTo>
                  <a:pt x="2247900" y="247650"/>
                </a:lnTo>
                <a:lnTo>
                  <a:pt x="2279650" y="222250"/>
                </a:lnTo>
                <a:lnTo>
                  <a:pt x="2305050" y="171450"/>
                </a:lnTo>
                <a:lnTo>
                  <a:pt x="2330450" y="139700"/>
                </a:lnTo>
                <a:lnTo>
                  <a:pt x="2362200" y="95250"/>
                </a:lnTo>
                <a:lnTo>
                  <a:pt x="2393950" y="38100"/>
                </a:lnTo>
                <a:lnTo>
                  <a:pt x="2419350" y="69850"/>
                </a:lnTo>
                <a:lnTo>
                  <a:pt x="2419350" y="6350"/>
                </a:lnTo>
                <a:lnTo>
                  <a:pt x="2451100" y="0"/>
                </a:lnTo>
              </a:path>
            </a:pathLst>
          </a:custGeom>
          <a:noFill/>
          <a:ln w="38100">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Freeform 18"/>
          <p:cNvSpPr/>
          <p:nvPr/>
        </p:nvSpPr>
        <p:spPr>
          <a:xfrm>
            <a:off x="6892798" y="1243330"/>
            <a:ext cx="1943100" cy="2438400"/>
          </a:xfrm>
          <a:custGeom>
            <a:avLst/>
            <a:gdLst>
              <a:gd name="connsiteX0" fmla="*/ 0 w 1943100"/>
              <a:gd name="connsiteY0" fmla="*/ 2317750 h 2438400"/>
              <a:gd name="connsiteX1" fmla="*/ 57150 w 1943100"/>
              <a:gd name="connsiteY1" fmla="*/ 2241550 h 2438400"/>
              <a:gd name="connsiteX2" fmla="*/ 82550 w 1943100"/>
              <a:gd name="connsiteY2" fmla="*/ 2317750 h 2438400"/>
              <a:gd name="connsiteX3" fmla="*/ 101600 w 1943100"/>
              <a:gd name="connsiteY3" fmla="*/ 2298700 h 2438400"/>
              <a:gd name="connsiteX4" fmla="*/ 114300 w 1943100"/>
              <a:gd name="connsiteY4" fmla="*/ 2336800 h 2438400"/>
              <a:gd name="connsiteX5" fmla="*/ 139700 w 1943100"/>
              <a:gd name="connsiteY5" fmla="*/ 2311400 h 2438400"/>
              <a:gd name="connsiteX6" fmla="*/ 158750 w 1943100"/>
              <a:gd name="connsiteY6" fmla="*/ 2349500 h 2438400"/>
              <a:gd name="connsiteX7" fmla="*/ 184150 w 1943100"/>
              <a:gd name="connsiteY7" fmla="*/ 2330450 h 2438400"/>
              <a:gd name="connsiteX8" fmla="*/ 234950 w 1943100"/>
              <a:gd name="connsiteY8" fmla="*/ 2438400 h 2438400"/>
              <a:gd name="connsiteX9" fmla="*/ 273050 w 1943100"/>
              <a:gd name="connsiteY9" fmla="*/ 2286000 h 2438400"/>
              <a:gd name="connsiteX10" fmla="*/ 304800 w 1943100"/>
              <a:gd name="connsiteY10" fmla="*/ 2317750 h 2438400"/>
              <a:gd name="connsiteX11" fmla="*/ 342900 w 1943100"/>
              <a:gd name="connsiteY11" fmla="*/ 2197100 h 2438400"/>
              <a:gd name="connsiteX12" fmla="*/ 355600 w 1943100"/>
              <a:gd name="connsiteY12" fmla="*/ 2209800 h 2438400"/>
              <a:gd name="connsiteX13" fmla="*/ 393700 w 1943100"/>
              <a:gd name="connsiteY13" fmla="*/ 2051050 h 2438400"/>
              <a:gd name="connsiteX14" fmla="*/ 419100 w 1943100"/>
              <a:gd name="connsiteY14" fmla="*/ 2101850 h 2438400"/>
              <a:gd name="connsiteX15" fmla="*/ 482600 w 1943100"/>
              <a:gd name="connsiteY15" fmla="*/ 1955800 h 2438400"/>
              <a:gd name="connsiteX16" fmla="*/ 514350 w 1943100"/>
              <a:gd name="connsiteY16" fmla="*/ 1879600 h 2438400"/>
              <a:gd name="connsiteX17" fmla="*/ 546100 w 1943100"/>
              <a:gd name="connsiteY17" fmla="*/ 1778000 h 2438400"/>
              <a:gd name="connsiteX18" fmla="*/ 596900 w 1943100"/>
              <a:gd name="connsiteY18" fmla="*/ 1866900 h 2438400"/>
              <a:gd name="connsiteX19" fmla="*/ 647700 w 1943100"/>
              <a:gd name="connsiteY19" fmla="*/ 1771650 h 2438400"/>
              <a:gd name="connsiteX20" fmla="*/ 660400 w 1943100"/>
              <a:gd name="connsiteY20" fmla="*/ 1892300 h 2438400"/>
              <a:gd name="connsiteX21" fmla="*/ 673100 w 1943100"/>
              <a:gd name="connsiteY21" fmla="*/ 1739900 h 2438400"/>
              <a:gd name="connsiteX22" fmla="*/ 711200 w 1943100"/>
              <a:gd name="connsiteY22" fmla="*/ 1676400 h 2438400"/>
              <a:gd name="connsiteX23" fmla="*/ 742950 w 1943100"/>
              <a:gd name="connsiteY23" fmla="*/ 1619250 h 2438400"/>
              <a:gd name="connsiteX24" fmla="*/ 781050 w 1943100"/>
              <a:gd name="connsiteY24" fmla="*/ 1549400 h 2438400"/>
              <a:gd name="connsiteX25" fmla="*/ 812800 w 1943100"/>
              <a:gd name="connsiteY25" fmla="*/ 1485900 h 2438400"/>
              <a:gd name="connsiteX26" fmla="*/ 825500 w 1943100"/>
              <a:gd name="connsiteY26" fmla="*/ 1441450 h 2438400"/>
              <a:gd name="connsiteX27" fmla="*/ 863600 w 1943100"/>
              <a:gd name="connsiteY27" fmla="*/ 1428750 h 2438400"/>
              <a:gd name="connsiteX28" fmla="*/ 901700 w 1943100"/>
              <a:gd name="connsiteY28" fmla="*/ 1384300 h 2438400"/>
              <a:gd name="connsiteX29" fmla="*/ 920750 w 1943100"/>
              <a:gd name="connsiteY29" fmla="*/ 1333500 h 2438400"/>
              <a:gd name="connsiteX30" fmla="*/ 946150 w 1943100"/>
              <a:gd name="connsiteY30" fmla="*/ 1301750 h 2438400"/>
              <a:gd name="connsiteX31" fmla="*/ 971550 w 1943100"/>
              <a:gd name="connsiteY31" fmla="*/ 1282700 h 2438400"/>
              <a:gd name="connsiteX32" fmla="*/ 990600 w 1943100"/>
              <a:gd name="connsiteY32" fmla="*/ 1200150 h 2438400"/>
              <a:gd name="connsiteX33" fmla="*/ 1009650 w 1943100"/>
              <a:gd name="connsiteY33" fmla="*/ 1263650 h 2438400"/>
              <a:gd name="connsiteX34" fmla="*/ 1028700 w 1943100"/>
              <a:gd name="connsiteY34" fmla="*/ 1212850 h 2438400"/>
              <a:gd name="connsiteX35" fmla="*/ 1066800 w 1943100"/>
              <a:gd name="connsiteY35" fmla="*/ 1295400 h 2438400"/>
              <a:gd name="connsiteX36" fmla="*/ 1104900 w 1943100"/>
              <a:gd name="connsiteY36" fmla="*/ 1339850 h 2438400"/>
              <a:gd name="connsiteX37" fmla="*/ 1117600 w 1943100"/>
              <a:gd name="connsiteY37" fmla="*/ 1289050 h 2438400"/>
              <a:gd name="connsiteX38" fmla="*/ 1136650 w 1943100"/>
              <a:gd name="connsiteY38" fmla="*/ 1333500 h 2438400"/>
              <a:gd name="connsiteX39" fmla="*/ 1149350 w 1943100"/>
              <a:gd name="connsiteY39" fmla="*/ 1181100 h 2438400"/>
              <a:gd name="connsiteX40" fmla="*/ 1168400 w 1943100"/>
              <a:gd name="connsiteY40" fmla="*/ 1130300 h 2438400"/>
              <a:gd name="connsiteX41" fmla="*/ 1206500 w 1943100"/>
              <a:gd name="connsiteY41" fmla="*/ 1085850 h 2438400"/>
              <a:gd name="connsiteX42" fmla="*/ 1206500 w 1943100"/>
              <a:gd name="connsiteY42" fmla="*/ 1085850 h 2438400"/>
              <a:gd name="connsiteX43" fmla="*/ 1238250 w 1943100"/>
              <a:gd name="connsiteY43" fmla="*/ 1047750 h 2438400"/>
              <a:gd name="connsiteX44" fmla="*/ 1263650 w 1943100"/>
              <a:gd name="connsiteY44" fmla="*/ 1022350 h 2438400"/>
              <a:gd name="connsiteX45" fmla="*/ 1301750 w 1943100"/>
              <a:gd name="connsiteY45" fmla="*/ 863600 h 2438400"/>
              <a:gd name="connsiteX46" fmla="*/ 1314450 w 1943100"/>
              <a:gd name="connsiteY46" fmla="*/ 762000 h 2438400"/>
              <a:gd name="connsiteX47" fmla="*/ 1339850 w 1943100"/>
              <a:gd name="connsiteY47" fmla="*/ 698500 h 2438400"/>
              <a:gd name="connsiteX48" fmla="*/ 1365250 w 1943100"/>
              <a:gd name="connsiteY48" fmla="*/ 609600 h 2438400"/>
              <a:gd name="connsiteX49" fmla="*/ 1384300 w 1943100"/>
              <a:gd name="connsiteY49" fmla="*/ 628650 h 2438400"/>
              <a:gd name="connsiteX50" fmla="*/ 1403350 w 1943100"/>
              <a:gd name="connsiteY50" fmla="*/ 539750 h 2438400"/>
              <a:gd name="connsiteX51" fmla="*/ 1435100 w 1943100"/>
              <a:gd name="connsiteY51" fmla="*/ 565150 h 2438400"/>
              <a:gd name="connsiteX52" fmla="*/ 1447800 w 1943100"/>
              <a:gd name="connsiteY52" fmla="*/ 488950 h 2438400"/>
              <a:gd name="connsiteX53" fmla="*/ 1454150 w 1943100"/>
              <a:gd name="connsiteY53" fmla="*/ 514350 h 2438400"/>
              <a:gd name="connsiteX54" fmla="*/ 1492250 w 1943100"/>
              <a:gd name="connsiteY54" fmla="*/ 425450 h 2438400"/>
              <a:gd name="connsiteX55" fmla="*/ 1504950 w 1943100"/>
              <a:gd name="connsiteY55" fmla="*/ 457200 h 2438400"/>
              <a:gd name="connsiteX56" fmla="*/ 1530350 w 1943100"/>
              <a:gd name="connsiteY56" fmla="*/ 419100 h 2438400"/>
              <a:gd name="connsiteX57" fmla="*/ 1562100 w 1943100"/>
              <a:gd name="connsiteY57" fmla="*/ 495300 h 2438400"/>
              <a:gd name="connsiteX58" fmla="*/ 1568450 w 1943100"/>
              <a:gd name="connsiteY58" fmla="*/ 419100 h 2438400"/>
              <a:gd name="connsiteX59" fmla="*/ 1606550 w 1943100"/>
              <a:gd name="connsiteY59" fmla="*/ 444500 h 2438400"/>
              <a:gd name="connsiteX60" fmla="*/ 1663700 w 1943100"/>
              <a:gd name="connsiteY60" fmla="*/ 571500 h 2438400"/>
              <a:gd name="connsiteX61" fmla="*/ 1695450 w 1943100"/>
              <a:gd name="connsiteY61" fmla="*/ 539750 h 2438400"/>
              <a:gd name="connsiteX62" fmla="*/ 1765300 w 1943100"/>
              <a:gd name="connsiteY62" fmla="*/ 742950 h 2438400"/>
              <a:gd name="connsiteX63" fmla="*/ 1771650 w 1943100"/>
              <a:gd name="connsiteY63" fmla="*/ 584200 h 2438400"/>
              <a:gd name="connsiteX64" fmla="*/ 1797050 w 1943100"/>
              <a:gd name="connsiteY64" fmla="*/ 533400 h 2438400"/>
              <a:gd name="connsiteX65" fmla="*/ 1809750 w 1943100"/>
              <a:gd name="connsiteY65" fmla="*/ 368300 h 2438400"/>
              <a:gd name="connsiteX66" fmla="*/ 1885950 w 1943100"/>
              <a:gd name="connsiteY66" fmla="*/ 222250 h 2438400"/>
              <a:gd name="connsiteX67" fmla="*/ 1911350 w 1943100"/>
              <a:gd name="connsiteY67" fmla="*/ 69850 h 2438400"/>
              <a:gd name="connsiteX68" fmla="*/ 1943100 w 1943100"/>
              <a:gd name="connsiteY68" fmla="*/ 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1943100" h="2438400">
                <a:moveTo>
                  <a:pt x="0" y="2317750"/>
                </a:moveTo>
                <a:lnTo>
                  <a:pt x="57150" y="2241550"/>
                </a:lnTo>
                <a:lnTo>
                  <a:pt x="82550" y="2317750"/>
                </a:lnTo>
                <a:lnTo>
                  <a:pt x="101600" y="2298700"/>
                </a:lnTo>
                <a:lnTo>
                  <a:pt x="114300" y="2336800"/>
                </a:lnTo>
                <a:lnTo>
                  <a:pt x="139700" y="2311400"/>
                </a:lnTo>
                <a:lnTo>
                  <a:pt x="158750" y="2349500"/>
                </a:lnTo>
                <a:lnTo>
                  <a:pt x="184150" y="2330450"/>
                </a:lnTo>
                <a:lnTo>
                  <a:pt x="234950" y="2438400"/>
                </a:lnTo>
                <a:lnTo>
                  <a:pt x="273050" y="2286000"/>
                </a:lnTo>
                <a:lnTo>
                  <a:pt x="304800" y="2317750"/>
                </a:lnTo>
                <a:lnTo>
                  <a:pt x="342900" y="2197100"/>
                </a:lnTo>
                <a:lnTo>
                  <a:pt x="355600" y="2209800"/>
                </a:lnTo>
                <a:lnTo>
                  <a:pt x="393700" y="2051050"/>
                </a:lnTo>
                <a:lnTo>
                  <a:pt x="419100" y="2101850"/>
                </a:lnTo>
                <a:lnTo>
                  <a:pt x="482600" y="1955800"/>
                </a:lnTo>
                <a:lnTo>
                  <a:pt x="514350" y="1879600"/>
                </a:lnTo>
                <a:lnTo>
                  <a:pt x="546100" y="1778000"/>
                </a:lnTo>
                <a:lnTo>
                  <a:pt x="596900" y="1866900"/>
                </a:lnTo>
                <a:lnTo>
                  <a:pt x="647700" y="1771650"/>
                </a:lnTo>
                <a:lnTo>
                  <a:pt x="660400" y="1892300"/>
                </a:lnTo>
                <a:lnTo>
                  <a:pt x="673100" y="1739900"/>
                </a:lnTo>
                <a:lnTo>
                  <a:pt x="711200" y="1676400"/>
                </a:lnTo>
                <a:lnTo>
                  <a:pt x="742950" y="1619250"/>
                </a:lnTo>
                <a:lnTo>
                  <a:pt x="781050" y="1549400"/>
                </a:lnTo>
                <a:lnTo>
                  <a:pt x="812800" y="1485900"/>
                </a:lnTo>
                <a:lnTo>
                  <a:pt x="825500" y="1441450"/>
                </a:lnTo>
                <a:lnTo>
                  <a:pt x="863600" y="1428750"/>
                </a:lnTo>
                <a:lnTo>
                  <a:pt x="901700" y="1384300"/>
                </a:lnTo>
                <a:lnTo>
                  <a:pt x="920750" y="1333500"/>
                </a:lnTo>
                <a:lnTo>
                  <a:pt x="946150" y="1301750"/>
                </a:lnTo>
                <a:lnTo>
                  <a:pt x="971550" y="1282700"/>
                </a:lnTo>
                <a:lnTo>
                  <a:pt x="990600" y="1200150"/>
                </a:lnTo>
                <a:lnTo>
                  <a:pt x="1009650" y="1263650"/>
                </a:lnTo>
                <a:lnTo>
                  <a:pt x="1028700" y="1212850"/>
                </a:lnTo>
                <a:lnTo>
                  <a:pt x="1066800" y="1295400"/>
                </a:lnTo>
                <a:lnTo>
                  <a:pt x="1104900" y="1339850"/>
                </a:lnTo>
                <a:lnTo>
                  <a:pt x="1117600" y="1289050"/>
                </a:lnTo>
                <a:lnTo>
                  <a:pt x="1136650" y="1333500"/>
                </a:lnTo>
                <a:lnTo>
                  <a:pt x="1149350" y="1181100"/>
                </a:lnTo>
                <a:lnTo>
                  <a:pt x="1168400" y="1130300"/>
                </a:lnTo>
                <a:lnTo>
                  <a:pt x="1206500" y="1085850"/>
                </a:lnTo>
                <a:lnTo>
                  <a:pt x="1206500" y="1085850"/>
                </a:lnTo>
                <a:lnTo>
                  <a:pt x="1238250" y="1047750"/>
                </a:lnTo>
                <a:lnTo>
                  <a:pt x="1263650" y="1022350"/>
                </a:lnTo>
                <a:lnTo>
                  <a:pt x="1301750" y="863600"/>
                </a:lnTo>
                <a:lnTo>
                  <a:pt x="1314450" y="762000"/>
                </a:lnTo>
                <a:lnTo>
                  <a:pt x="1339850" y="698500"/>
                </a:lnTo>
                <a:lnTo>
                  <a:pt x="1365250" y="609600"/>
                </a:lnTo>
                <a:lnTo>
                  <a:pt x="1384300" y="628650"/>
                </a:lnTo>
                <a:lnTo>
                  <a:pt x="1403350" y="539750"/>
                </a:lnTo>
                <a:lnTo>
                  <a:pt x="1435100" y="565150"/>
                </a:lnTo>
                <a:lnTo>
                  <a:pt x="1447800" y="488950"/>
                </a:lnTo>
                <a:lnTo>
                  <a:pt x="1454150" y="514350"/>
                </a:lnTo>
                <a:lnTo>
                  <a:pt x="1492250" y="425450"/>
                </a:lnTo>
                <a:lnTo>
                  <a:pt x="1504950" y="457200"/>
                </a:lnTo>
                <a:lnTo>
                  <a:pt x="1530350" y="419100"/>
                </a:lnTo>
                <a:lnTo>
                  <a:pt x="1562100" y="495300"/>
                </a:lnTo>
                <a:lnTo>
                  <a:pt x="1568450" y="419100"/>
                </a:lnTo>
                <a:lnTo>
                  <a:pt x="1606550" y="444500"/>
                </a:lnTo>
                <a:lnTo>
                  <a:pt x="1663700" y="571500"/>
                </a:lnTo>
                <a:lnTo>
                  <a:pt x="1695450" y="539750"/>
                </a:lnTo>
                <a:lnTo>
                  <a:pt x="1765300" y="742950"/>
                </a:lnTo>
                <a:lnTo>
                  <a:pt x="1771650" y="584200"/>
                </a:lnTo>
                <a:lnTo>
                  <a:pt x="1797050" y="533400"/>
                </a:lnTo>
                <a:lnTo>
                  <a:pt x="1809750" y="368300"/>
                </a:lnTo>
                <a:lnTo>
                  <a:pt x="1885950" y="222250"/>
                </a:lnTo>
                <a:lnTo>
                  <a:pt x="1911350" y="69850"/>
                </a:lnTo>
                <a:lnTo>
                  <a:pt x="1943100" y="0"/>
                </a:lnTo>
              </a:path>
            </a:pathLst>
          </a:custGeom>
          <a:noFill/>
          <a:ln w="38100">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4578282" y="4756630"/>
            <a:ext cx="300082" cy="369332"/>
          </a:xfrm>
          <a:prstGeom prst="rect">
            <a:avLst/>
          </a:prstGeom>
        </p:spPr>
        <p:txBody>
          <a:bodyPr wrap="none">
            <a:spAutoFit/>
          </a:bodyPr>
          <a:lstStyle/>
          <a:p>
            <a:r>
              <a:rPr lang="en-US" b="1" dirty="0" smtClean="0">
                <a:latin typeface="Times New Roman" pitchFamily="18" charset="0"/>
                <a:cs typeface="Times New Roman" pitchFamily="18" charset="0"/>
              </a:rPr>
              <a:t>*</a:t>
            </a:r>
            <a:endParaRPr lang="en-US" b="1" dirty="0"/>
          </a:p>
        </p:txBody>
      </p:sp>
      <p:sp>
        <p:nvSpPr>
          <p:cNvPr id="143" name="Rectangle 142"/>
          <p:cNvSpPr/>
          <p:nvPr/>
        </p:nvSpPr>
        <p:spPr>
          <a:xfrm>
            <a:off x="4904032" y="4460819"/>
            <a:ext cx="300082" cy="369332"/>
          </a:xfrm>
          <a:prstGeom prst="rect">
            <a:avLst/>
          </a:prstGeom>
        </p:spPr>
        <p:txBody>
          <a:bodyPr wrap="none">
            <a:spAutoFit/>
          </a:bodyPr>
          <a:lstStyle/>
          <a:p>
            <a:r>
              <a:rPr lang="en-US" b="1" dirty="0" smtClean="0">
                <a:latin typeface="Times New Roman" pitchFamily="18" charset="0"/>
                <a:cs typeface="Times New Roman" pitchFamily="18" charset="0"/>
              </a:rPr>
              <a:t>*</a:t>
            </a:r>
            <a:endParaRPr lang="en-US" b="1" dirty="0"/>
          </a:p>
        </p:txBody>
      </p:sp>
      <p:sp>
        <p:nvSpPr>
          <p:cNvPr id="144" name="Rectangle 143"/>
          <p:cNvSpPr/>
          <p:nvPr/>
        </p:nvSpPr>
        <p:spPr>
          <a:xfrm>
            <a:off x="6448945" y="3936518"/>
            <a:ext cx="300082" cy="369332"/>
          </a:xfrm>
          <a:prstGeom prst="rect">
            <a:avLst/>
          </a:prstGeom>
        </p:spPr>
        <p:txBody>
          <a:bodyPr wrap="none">
            <a:spAutoFit/>
          </a:bodyPr>
          <a:lstStyle/>
          <a:p>
            <a:r>
              <a:rPr lang="en-US" b="1" dirty="0" smtClean="0">
                <a:latin typeface="Times New Roman" pitchFamily="18" charset="0"/>
                <a:cs typeface="Times New Roman" pitchFamily="18" charset="0"/>
              </a:rPr>
              <a:t>*</a:t>
            </a:r>
            <a:endParaRPr lang="en-US" b="1" dirty="0"/>
          </a:p>
        </p:txBody>
      </p:sp>
      <p:sp>
        <p:nvSpPr>
          <p:cNvPr id="145" name="Rectangle 144"/>
          <p:cNvSpPr/>
          <p:nvPr/>
        </p:nvSpPr>
        <p:spPr>
          <a:xfrm>
            <a:off x="7322444" y="3072875"/>
            <a:ext cx="300082" cy="369332"/>
          </a:xfrm>
          <a:prstGeom prst="rect">
            <a:avLst/>
          </a:prstGeom>
        </p:spPr>
        <p:txBody>
          <a:bodyPr wrap="none">
            <a:spAutoFit/>
          </a:bodyPr>
          <a:lstStyle/>
          <a:p>
            <a:r>
              <a:rPr lang="en-US" b="1" dirty="0" smtClean="0">
                <a:latin typeface="Times New Roman" pitchFamily="18" charset="0"/>
                <a:cs typeface="Times New Roman" pitchFamily="18" charset="0"/>
              </a:rPr>
              <a:t>*</a:t>
            </a:r>
            <a:endParaRPr lang="en-US" b="1" dirty="0"/>
          </a:p>
        </p:txBody>
      </p:sp>
    </p:spTree>
    <p:extLst>
      <p:ext uri="{BB962C8B-B14F-4D97-AF65-F5344CB8AC3E}">
        <p14:creationId xmlns:p14="http://schemas.microsoft.com/office/powerpoint/2010/main" val="866694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1">
                                            <p:txEl>
                                              <p:pRg st="1" end="1"/>
                                            </p:txEl>
                                          </p:spTgt>
                                        </p:tgtEl>
                                        <p:attrNameLst>
                                          <p:attrName>style.visibility</p:attrName>
                                        </p:attrNameLst>
                                      </p:cBhvr>
                                      <p:to>
                                        <p:strVal val="visible"/>
                                      </p:to>
                                    </p:set>
                                    <p:animEffect transition="in" filter="fade">
                                      <p:cBhvr>
                                        <p:cTn id="13" dur="500"/>
                                        <p:tgtEl>
                                          <p:spTgt spid="61">
                                            <p:txEl>
                                              <p:pRg st="1" end="1"/>
                                            </p:txEl>
                                          </p:spTgt>
                                        </p:tgtEl>
                                      </p:cBhvr>
                                    </p:animEffect>
                                    <p:anim calcmode="lin" valueType="num">
                                      <p:cBhvr>
                                        <p:cTn id="14"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61">
                                            <p:txEl>
                                              <p:pRg st="2" end="2"/>
                                            </p:txEl>
                                          </p:spTgt>
                                        </p:tgtEl>
                                        <p:attrNameLst>
                                          <p:attrName>style.visibility</p:attrName>
                                        </p:attrNameLst>
                                      </p:cBhvr>
                                      <p:to>
                                        <p:strVal val="visible"/>
                                      </p:to>
                                    </p:set>
                                    <p:animEffect transition="in" filter="fade">
                                      <p:cBhvr>
                                        <p:cTn id="20" dur="500"/>
                                        <p:tgtEl>
                                          <p:spTgt spid="61">
                                            <p:txEl>
                                              <p:pRg st="2" end="2"/>
                                            </p:txEl>
                                          </p:spTgt>
                                        </p:tgtEl>
                                      </p:cBhvr>
                                    </p:animEffect>
                                    <p:anim calcmode="lin" valueType="num">
                                      <p:cBhvr>
                                        <p:cTn id="21" dur="50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61">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500"/>
                            </p:stCondLst>
                            <p:childTnLst>
                              <p:par>
                                <p:cTn id="24" presetID="9" presetClass="entr" presetSubtype="0" fill="hold" nodeType="afterEffect">
                                  <p:stCondLst>
                                    <p:cond delay="0"/>
                                  </p:stCondLst>
                                  <p:childTnLst>
                                    <p:set>
                                      <p:cBhvr>
                                        <p:cTn id="25" dur="1" fill="hold">
                                          <p:stCondLst>
                                            <p:cond delay="0"/>
                                          </p:stCondLst>
                                        </p:cTn>
                                        <p:tgtEl>
                                          <p:spTgt spid="110"/>
                                        </p:tgtEl>
                                        <p:attrNameLst>
                                          <p:attrName>style.visibility</p:attrName>
                                        </p:attrNameLst>
                                      </p:cBhvr>
                                      <p:to>
                                        <p:strVal val="visible"/>
                                      </p:to>
                                    </p:set>
                                    <p:animEffect transition="in" filter="dissolve">
                                      <p:cBhvr>
                                        <p:cTn id="26" dur="500"/>
                                        <p:tgtEl>
                                          <p:spTgt spid="110"/>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118"/>
                                        </p:tgtEl>
                                        <p:attrNameLst>
                                          <p:attrName>style.visibility</p:attrName>
                                        </p:attrNameLst>
                                      </p:cBhvr>
                                      <p:to>
                                        <p:strVal val="visible"/>
                                      </p:to>
                                    </p:set>
                                    <p:animEffect transition="in" filter="dissolve">
                                      <p:cBhvr>
                                        <p:cTn id="29" dur="500"/>
                                        <p:tgtEl>
                                          <p:spTgt spid="118"/>
                                        </p:tgtEl>
                                      </p:cBhvr>
                                    </p:animEffect>
                                  </p:childTnLst>
                                </p:cTn>
                              </p:par>
                            </p:childTnLst>
                          </p:cTn>
                        </p:par>
                        <p:par>
                          <p:cTn id="30" fill="hold">
                            <p:stCondLst>
                              <p:cond delay="1000"/>
                            </p:stCondLst>
                            <p:childTnLst>
                              <p:par>
                                <p:cTn id="31" presetID="9" presetClass="entr" presetSubtype="0" fill="hold" grpId="1" nodeType="after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dissolve">
                                      <p:cBhvr>
                                        <p:cTn id="33" dur="500"/>
                                        <p:tgtEl>
                                          <p:spTgt spid="20"/>
                                        </p:tgtEl>
                                      </p:cBhvr>
                                    </p:animEffect>
                                  </p:childTnLst>
                                </p:cTn>
                              </p:par>
                              <p:par>
                                <p:cTn id="34" presetID="9" presetClass="entr" presetSubtype="0" fill="hold" grpId="1" nodeType="withEffect">
                                  <p:stCondLst>
                                    <p:cond delay="0"/>
                                  </p:stCondLst>
                                  <p:childTnLst>
                                    <p:set>
                                      <p:cBhvr>
                                        <p:cTn id="35" dur="1" fill="hold">
                                          <p:stCondLst>
                                            <p:cond delay="0"/>
                                          </p:stCondLst>
                                        </p:cTn>
                                        <p:tgtEl>
                                          <p:spTgt spid="143"/>
                                        </p:tgtEl>
                                        <p:attrNameLst>
                                          <p:attrName>style.visibility</p:attrName>
                                        </p:attrNameLst>
                                      </p:cBhvr>
                                      <p:to>
                                        <p:strVal val="visible"/>
                                      </p:to>
                                    </p:set>
                                    <p:animEffect transition="in" filter="dissolve">
                                      <p:cBhvr>
                                        <p:cTn id="36" dur="500"/>
                                        <p:tgtEl>
                                          <p:spTgt spid="143"/>
                                        </p:tgtEl>
                                      </p:cBhvr>
                                    </p:animEffect>
                                  </p:childTnLst>
                                </p:cTn>
                              </p:par>
                              <p:par>
                                <p:cTn id="37" presetID="9" presetClass="entr" presetSubtype="0" fill="hold" grpId="1" nodeType="withEffect">
                                  <p:stCondLst>
                                    <p:cond delay="0"/>
                                  </p:stCondLst>
                                  <p:childTnLst>
                                    <p:set>
                                      <p:cBhvr>
                                        <p:cTn id="38" dur="1" fill="hold">
                                          <p:stCondLst>
                                            <p:cond delay="0"/>
                                          </p:stCondLst>
                                        </p:cTn>
                                        <p:tgtEl>
                                          <p:spTgt spid="144"/>
                                        </p:tgtEl>
                                        <p:attrNameLst>
                                          <p:attrName>style.visibility</p:attrName>
                                        </p:attrNameLst>
                                      </p:cBhvr>
                                      <p:to>
                                        <p:strVal val="visible"/>
                                      </p:to>
                                    </p:set>
                                    <p:animEffect transition="in" filter="dissolve">
                                      <p:cBhvr>
                                        <p:cTn id="39" dur="500"/>
                                        <p:tgtEl>
                                          <p:spTgt spid="144"/>
                                        </p:tgtEl>
                                      </p:cBhvr>
                                    </p:animEffect>
                                  </p:childTnLst>
                                </p:cTn>
                              </p:par>
                              <p:par>
                                <p:cTn id="40" presetID="9" presetClass="entr" presetSubtype="0" fill="hold" grpId="1" nodeType="withEffect">
                                  <p:stCondLst>
                                    <p:cond delay="0"/>
                                  </p:stCondLst>
                                  <p:childTnLst>
                                    <p:set>
                                      <p:cBhvr>
                                        <p:cTn id="41" dur="1" fill="hold">
                                          <p:stCondLst>
                                            <p:cond delay="0"/>
                                          </p:stCondLst>
                                        </p:cTn>
                                        <p:tgtEl>
                                          <p:spTgt spid="145"/>
                                        </p:tgtEl>
                                        <p:attrNameLst>
                                          <p:attrName>style.visibility</p:attrName>
                                        </p:attrNameLst>
                                      </p:cBhvr>
                                      <p:to>
                                        <p:strVal val="visible"/>
                                      </p:to>
                                    </p:set>
                                    <p:animEffect transition="in" filter="dissolve">
                                      <p:cBhvr>
                                        <p:cTn id="42" dur="500"/>
                                        <p:tgtEl>
                                          <p:spTgt spid="145"/>
                                        </p:tgtEl>
                                      </p:cBhvr>
                                    </p:animEffect>
                                  </p:childTnLst>
                                </p:cTn>
                              </p:par>
                            </p:childTnLst>
                          </p:cTn>
                        </p:par>
                        <p:par>
                          <p:cTn id="43" fill="hold">
                            <p:stCondLst>
                              <p:cond delay="1500"/>
                            </p:stCondLst>
                            <p:childTnLst>
                              <p:par>
                                <p:cTn id="44" presetID="42" presetClass="entr" presetSubtype="0" fill="hold" grpId="0" nodeType="afterEffect">
                                  <p:stCondLst>
                                    <p:cond delay="0"/>
                                  </p:stCondLst>
                                  <p:childTnLst>
                                    <p:set>
                                      <p:cBhvr>
                                        <p:cTn id="45" dur="1" fill="hold">
                                          <p:stCondLst>
                                            <p:cond delay="0"/>
                                          </p:stCondLst>
                                        </p:cTn>
                                        <p:tgtEl>
                                          <p:spTgt spid="61">
                                            <p:txEl>
                                              <p:pRg st="3" end="3"/>
                                            </p:txEl>
                                          </p:spTgt>
                                        </p:tgtEl>
                                        <p:attrNameLst>
                                          <p:attrName>style.visibility</p:attrName>
                                        </p:attrNameLst>
                                      </p:cBhvr>
                                      <p:to>
                                        <p:strVal val="visible"/>
                                      </p:to>
                                    </p:set>
                                    <p:animEffect transition="in" filter="fade">
                                      <p:cBhvr>
                                        <p:cTn id="46" dur="500"/>
                                        <p:tgtEl>
                                          <p:spTgt spid="61">
                                            <p:txEl>
                                              <p:pRg st="3" end="3"/>
                                            </p:txEl>
                                          </p:spTgt>
                                        </p:tgtEl>
                                      </p:cBhvr>
                                    </p:animEffect>
                                    <p:anim calcmode="lin" valueType="num">
                                      <p:cBhvr>
                                        <p:cTn id="47" dur="500" fill="hold"/>
                                        <p:tgtEl>
                                          <p:spTgt spid="61">
                                            <p:txEl>
                                              <p:pRg st="3" end="3"/>
                                            </p:txEl>
                                          </p:spTgt>
                                        </p:tgtEl>
                                        <p:attrNameLst>
                                          <p:attrName>ppt_x</p:attrName>
                                        </p:attrNameLst>
                                      </p:cBhvr>
                                      <p:tavLst>
                                        <p:tav tm="0">
                                          <p:val>
                                            <p:strVal val="#ppt_x"/>
                                          </p:val>
                                        </p:tav>
                                        <p:tav tm="100000">
                                          <p:val>
                                            <p:strVal val="#ppt_x"/>
                                          </p:val>
                                        </p:tav>
                                      </p:tavLst>
                                    </p:anim>
                                    <p:anim calcmode="lin" valueType="num">
                                      <p:cBhvr>
                                        <p:cTn id="48" dur="500" fill="hold"/>
                                        <p:tgtEl>
                                          <p:spTgt spid="61">
                                            <p:txEl>
                                              <p:pRg st="3" end="3"/>
                                            </p:txEl>
                                          </p:spTgt>
                                        </p:tgtEl>
                                        <p:attrNameLst>
                                          <p:attrName>ppt_y</p:attrName>
                                        </p:attrNameLst>
                                      </p:cBhvr>
                                      <p:tavLst>
                                        <p:tav tm="0">
                                          <p:val>
                                            <p:strVal val="#ppt_y+.1"/>
                                          </p:val>
                                        </p:tav>
                                        <p:tav tm="100000">
                                          <p:val>
                                            <p:strVal val="#ppt_y"/>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37"/>
                                        </p:tgtEl>
                                        <p:attrNameLst>
                                          <p:attrName>style.visibility</p:attrName>
                                        </p:attrNameLst>
                                      </p:cBhvr>
                                      <p:to>
                                        <p:strVal val="visible"/>
                                      </p:to>
                                    </p:set>
                                    <p:anim calcmode="lin" valueType="num">
                                      <p:cBhvr>
                                        <p:cTn id="52" dur="500" fill="hold"/>
                                        <p:tgtEl>
                                          <p:spTgt spid="137"/>
                                        </p:tgtEl>
                                        <p:attrNameLst>
                                          <p:attrName>ppt_x</p:attrName>
                                        </p:attrNameLst>
                                      </p:cBhvr>
                                      <p:tavLst>
                                        <p:tav tm="0">
                                          <p:val>
                                            <p:strVal val="#ppt_x-#ppt_w/2"/>
                                          </p:val>
                                        </p:tav>
                                        <p:tav tm="100000">
                                          <p:val>
                                            <p:strVal val="#ppt_x"/>
                                          </p:val>
                                        </p:tav>
                                      </p:tavLst>
                                    </p:anim>
                                    <p:anim calcmode="lin" valueType="num">
                                      <p:cBhvr>
                                        <p:cTn id="53" dur="500" fill="hold"/>
                                        <p:tgtEl>
                                          <p:spTgt spid="137"/>
                                        </p:tgtEl>
                                        <p:attrNameLst>
                                          <p:attrName>ppt_y</p:attrName>
                                        </p:attrNameLst>
                                      </p:cBhvr>
                                      <p:tavLst>
                                        <p:tav tm="0">
                                          <p:val>
                                            <p:strVal val="#ppt_y"/>
                                          </p:val>
                                        </p:tav>
                                        <p:tav tm="100000">
                                          <p:val>
                                            <p:strVal val="#ppt_y"/>
                                          </p:val>
                                        </p:tav>
                                      </p:tavLst>
                                    </p:anim>
                                    <p:anim calcmode="lin" valueType="num">
                                      <p:cBhvr>
                                        <p:cTn id="54" dur="500" fill="hold"/>
                                        <p:tgtEl>
                                          <p:spTgt spid="137"/>
                                        </p:tgtEl>
                                        <p:attrNameLst>
                                          <p:attrName>ppt_w</p:attrName>
                                        </p:attrNameLst>
                                      </p:cBhvr>
                                      <p:tavLst>
                                        <p:tav tm="0">
                                          <p:val>
                                            <p:fltVal val="0"/>
                                          </p:val>
                                        </p:tav>
                                        <p:tav tm="100000">
                                          <p:val>
                                            <p:strVal val="#ppt_w"/>
                                          </p:val>
                                        </p:tav>
                                      </p:tavLst>
                                    </p:anim>
                                    <p:anim calcmode="lin" valueType="num">
                                      <p:cBhvr>
                                        <p:cTn id="55" dur="500" fill="hold"/>
                                        <p:tgtEl>
                                          <p:spTgt spid="137"/>
                                        </p:tgtEl>
                                        <p:attrNameLst>
                                          <p:attrName>ppt_h</p:attrName>
                                        </p:attrNameLst>
                                      </p:cBhvr>
                                      <p:tavLst>
                                        <p:tav tm="0">
                                          <p:val>
                                            <p:strVal val="#ppt_h"/>
                                          </p:val>
                                        </p:tav>
                                        <p:tav tm="100000">
                                          <p:val>
                                            <p:strVal val="#ppt_h"/>
                                          </p:val>
                                        </p:tav>
                                      </p:tavLst>
                                    </p:anim>
                                  </p:childTnLst>
                                </p:cTn>
                              </p:par>
                            </p:childTnLst>
                          </p:cTn>
                        </p:par>
                        <p:par>
                          <p:cTn id="56" fill="hold">
                            <p:stCondLst>
                              <p:cond delay="2500"/>
                            </p:stCondLst>
                            <p:childTnLst>
                              <p:par>
                                <p:cTn id="57" presetID="17" presetClass="entr" presetSubtype="8" fill="hold" nodeType="afterEffect">
                                  <p:stCondLst>
                                    <p:cond delay="0"/>
                                  </p:stCondLst>
                                  <p:childTnLst>
                                    <p:set>
                                      <p:cBhvr>
                                        <p:cTn id="58" dur="1" fill="hold">
                                          <p:stCondLst>
                                            <p:cond delay="0"/>
                                          </p:stCondLst>
                                        </p:cTn>
                                        <p:tgtEl>
                                          <p:spTgt spid="119"/>
                                        </p:tgtEl>
                                        <p:attrNameLst>
                                          <p:attrName>style.visibility</p:attrName>
                                        </p:attrNameLst>
                                      </p:cBhvr>
                                      <p:to>
                                        <p:strVal val="visible"/>
                                      </p:to>
                                    </p:set>
                                    <p:anim calcmode="lin" valueType="num">
                                      <p:cBhvr>
                                        <p:cTn id="59" dur="500" fill="hold"/>
                                        <p:tgtEl>
                                          <p:spTgt spid="119"/>
                                        </p:tgtEl>
                                        <p:attrNameLst>
                                          <p:attrName>ppt_x</p:attrName>
                                        </p:attrNameLst>
                                      </p:cBhvr>
                                      <p:tavLst>
                                        <p:tav tm="0">
                                          <p:val>
                                            <p:strVal val="#ppt_x-#ppt_w/2"/>
                                          </p:val>
                                        </p:tav>
                                        <p:tav tm="100000">
                                          <p:val>
                                            <p:strVal val="#ppt_x"/>
                                          </p:val>
                                        </p:tav>
                                      </p:tavLst>
                                    </p:anim>
                                    <p:anim calcmode="lin" valueType="num">
                                      <p:cBhvr>
                                        <p:cTn id="60" dur="500" fill="hold"/>
                                        <p:tgtEl>
                                          <p:spTgt spid="119"/>
                                        </p:tgtEl>
                                        <p:attrNameLst>
                                          <p:attrName>ppt_y</p:attrName>
                                        </p:attrNameLst>
                                      </p:cBhvr>
                                      <p:tavLst>
                                        <p:tav tm="0">
                                          <p:val>
                                            <p:strVal val="#ppt_y"/>
                                          </p:val>
                                        </p:tav>
                                        <p:tav tm="100000">
                                          <p:val>
                                            <p:strVal val="#ppt_y"/>
                                          </p:val>
                                        </p:tav>
                                      </p:tavLst>
                                    </p:anim>
                                    <p:anim calcmode="lin" valueType="num">
                                      <p:cBhvr>
                                        <p:cTn id="61" dur="500" fill="hold"/>
                                        <p:tgtEl>
                                          <p:spTgt spid="119"/>
                                        </p:tgtEl>
                                        <p:attrNameLst>
                                          <p:attrName>ppt_w</p:attrName>
                                        </p:attrNameLst>
                                      </p:cBhvr>
                                      <p:tavLst>
                                        <p:tav tm="0">
                                          <p:val>
                                            <p:fltVal val="0"/>
                                          </p:val>
                                        </p:tav>
                                        <p:tav tm="100000">
                                          <p:val>
                                            <p:strVal val="#ppt_w"/>
                                          </p:val>
                                        </p:tav>
                                      </p:tavLst>
                                    </p:anim>
                                    <p:anim calcmode="lin" valueType="num">
                                      <p:cBhvr>
                                        <p:cTn id="62" dur="500" fill="hold"/>
                                        <p:tgtEl>
                                          <p:spTgt spid="119"/>
                                        </p:tgtEl>
                                        <p:attrNameLst>
                                          <p:attrName>ppt_h</p:attrName>
                                        </p:attrNameLst>
                                      </p:cBhvr>
                                      <p:tavLst>
                                        <p:tav tm="0">
                                          <p:val>
                                            <p:strVal val="#ppt_h"/>
                                          </p:val>
                                        </p:tav>
                                        <p:tav tm="100000">
                                          <p:val>
                                            <p:strVal val="#ppt_h"/>
                                          </p:val>
                                        </p:tav>
                                      </p:tavLst>
                                    </p:anim>
                                  </p:childTnLst>
                                </p:cTn>
                              </p:par>
                            </p:childTnLst>
                          </p:cTn>
                        </p:par>
                        <p:par>
                          <p:cTn id="63" fill="hold">
                            <p:stCondLst>
                              <p:cond delay="3000"/>
                            </p:stCondLst>
                            <p:childTnLst>
                              <p:par>
                                <p:cTn id="64" presetID="17" presetClass="entr" presetSubtype="8" fill="hold" nodeType="afterEffect">
                                  <p:stCondLst>
                                    <p:cond delay="0"/>
                                  </p:stCondLst>
                                  <p:childTnLst>
                                    <p:set>
                                      <p:cBhvr>
                                        <p:cTn id="65" dur="1" fill="hold">
                                          <p:stCondLst>
                                            <p:cond delay="0"/>
                                          </p:stCondLst>
                                        </p:cTn>
                                        <p:tgtEl>
                                          <p:spTgt spid="122"/>
                                        </p:tgtEl>
                                        <p:attrNameLst>
                                          <p:attrName>style.visibility</p:attrName>
                                        </p:attrNameLst>
                                      </p:cBhvr>
                                      <p:to>
                                        <p:strVal val="visible"/>
                                      </p:to>
                                    </p:set>
                                    <p:anim calcmode="lin" valueType="num">
                                      <p:cBhvr>
                                        <p:cTn id="66" dur="500" fill="hold"/>
                                        <p:tgtEl>
                                          <p:spTgt spid="122"/>
                                        </p:tgtEl>
                                        <p:attrNameLst>
                                          <p:attrName>ppt_x</p:attrName>
                                        </p:attrNameLst>
                                      </p:cBhvr>
                                      <p:tavLst>
                                        <p:tav tm="0">
                                          <p:val>
                                            <p:strVal val="#ppt_x-#ppt_w/2"/>
                                          </p:val>
                                        </p:tav>
                                        <p:tav tm="100000">
                                          <p:val>
                                            <p:strVal val="#ppt_x"/>
                                          </p:val>
                                        </p:tav>
                                      </p:tavLst>
                                    </p:anim>
                                    <p:anim calcmode="lin" valueType="num">
                                      <p:cBhvr>
                                        <p:cTn id="67" dur="500" fill="hold"/>
                                        <p:tgtEl>
                                          <p:spTgt spid="122"/>
                                        </p:tgtEl>
                                        <p:attrNameLst>
                                          <p:attrName>ppt_y</p:attrName>
                                        </p:attrNameLst>
                                      </p:cBhvr>
                                      <p:tavLst>
                                        <p:tav tm="0">
                                          <p:val>
                                            <p:strVal val="#ppt_y"/>
                                          </p:val>
                                        </p:tav>
                                        <p:tav tm="100000">
                                          <p:val>
                                            <p:strVal val="#ppt_y"/>
                                          </p:val>
                                        </p:tav>
                                      </p:tavLst>
                                    </p:anim>
                                    <p:anim calcmode="lin" valueType="num">
                                      <p:cBhvr>
                                        <p:cTn id="68" dur="500" fill="hold"/>
                                        <p:tgtEl>
                                          <p:spTgt spid="122"/>
                                        </p:tgtEl>
                                        <p:attrNameLst>
                                          <p:attrName>ppt_w</p:attrName>
                                        </p:attrNameLst>
                                      </p:cBhvr>
                                      <p:tavLst>
                                        <p:tav tm="0">
                                          <p:val>
                                            <p:fltVal val="0"/>
                                          </p:val>
                                        </p:tav>
                                        <p:tav tm="100000">
                                          <p:val>
                                            <p:strVal val="#ppt_w"/>
                                          </p:val>
                                        </p:tav>
                                      </p:tavLst>
                                    </p:anim>
                                    <p:anim calcmode="lin" valueType="num">
                                      <p:cBhvr>
                                        <p:cTn id="69" dur="500" fill="hold"/>
                                        <p:tgtEl>
                                          <p:spTgt spid="122"/>
                                        </p:tgtEl>
                                        <p:attrNameLst>
                                          <p:attrName>ppt_h</p:attrName>
                                        </p:attrNameLst>
                                      </p:cBhvr>
                                      <p:tavLst>
                                        <p:tav tm="0">
                                          <p:val>
                                            <p:strVal val="#ppt_h"/>
                                          </p:val>
                                        </p:tav>
                                        <p:tav tm="100000">
                                          <p:val>
                                            <p:strVal val="#ppt_h"/>
                                          </p:val>
                                        </p:tav>
                                      </p:tavLst>
                                    </p:anim>
                                  </p:childTnLst>
                                </p:cTn>
                              </p:par>
                            </p:childTnLst>
                          </p:cTn>
                        </p:par>
                        <p:par>
                          <p:cTn id="70" fill="hold">
                            <p:stCondLst>
                              <p:cond delay="3500"/>
                            </p:stCondLst>
                            <p:childTnLst>
                              <p:par>
                                <p:cTn id="71" presetID="17" presetClass="entr" presetSubtype="8" fill="hold" nodeType="afterEffect">
                                  <p:stCondLst>
                                    <p:cond delay="0"/>
                                  </p:stCondLst>
                                  <p:childTnLst>
                                    <p:set>
                                      <p:cBhvr>
                                        <p:cTn id="72" dur="1" fill="hold">
                                          <p:stCondLst>
                                            <p:cond delay="0"/>
                                          </p:stCondLst>
                                        </p:cTn>
                                        <p:tgtEl>
                                          <p:spTgt spid="125"/>
                                        </p:tgtEl>
                                        <p:attrNameLst>
                                          <p:attrName>style.visibility</p:attrName>
                                        </p:attrNameLst>
                                      </p:cBhvr>
                                      <p:to>
                                        <p:strVal val="visible"/>
                                      </p:to>
                                    </p:set>
                                    <p:anim calcmode="lin" valueType="num">
                                      <p:cBhvr>
                                        <p:cTn id="73" dur="500" fill="hold"/>
                                        <p:tgtEl>
                                          <p:spTgt spid="125"/>
                                        </p:tgtEl>
                                        <p:attrNameLst>
                                          <p:attrName>ppt_x</p:attrName>
                                        </p:attrNameLst>
                                      </p:cBhvr>
                                      <p:tavLst>
                                        <p:tav tm="0">
                                          <p:val>
                                            <p:strVal val="#ppt_x-#ppt_w/2"/>
                                          </p:val>
                                        </p:tav>
                                        <p:tav tm="100000">
                                          <p:val>
                                            <p:strVal val="#ppt_x"/>
                                          </p:val>
                                        </p:tav>
                                      </p:tavLst>
                                    </p:anim>
                                    <p:anim calcmode="lin" valueType="num">
                                      <p:cBhvr>
                                        <p:cTn id="74" dur="500" fill="hold"/>
                                        <p:tgtEl>
                                          <p:spTgt spid="125"/>
                                        </p:tgtEl>
                                        <p:attrNameLst>
                                          <p:attrName>ppt_y</p:attrName>
                                        </p:attrNameLst>
                                      </p:cBhvr>
                                      <p:tavLst>
                                        <p:tav tm="0">
                                          <p:val>
                                            <p:strVal val="#ppt_y"/>
                                          </p:val>
                                        </p:tav>
                                        <p:tav tm="100000">
                                          <p:val>
                                            <p:strVal val="#ppt_y"/>
                                          </p:val>
                                        </p:tav>
                                      </p:tavLst>
                                    </p:anim>
                                    <p:anim calcmode="lin" valueType="num">
                                      <p:cBhvr>
                                        <p:cTn id="75" dur="500" fill="hold"/>
                                        <p:tgtEl>
                                          <p:spTgt spid="125"/>
                                        </p:tgtEl>
                                        <p:attrNameLst>
                                          <p:attrName>ppt_w</p:attrName>
                                        </p:attrNameLst>
                                      </p:cBhvr>
                                      <p:tavLst>
                                        <p:tav tm="0">
                                          <p:val>
                                            <p:fltVal val="0"/>
                                          </p:val>
                                        </p:tav>
                                        <p:tav tm="100000">
                                          <p:val>
                                            <p:strVal val="#ppt_w"/>
                                          </p:val>
                                        </p:tav>
                                      </p:tavLst>
                                    </p:anim>
                                    <p:anim calcmode="lin" valueType="num">
                                      <p:cBhvr>
                                        <p:cTn id="76" dur="500" fill="hold"/>
                                        <p:tgtEl>
                                          <p:spTgt spid="125"/>
                                        </p:tgtEl>
                                        <p:attrNameLst>
                                          <p:attrName>ppt_h</p:attrName>
                                        </p:attrNameLst>
                                      </p:cBhvr>
                                      <p:tavLst>
                                        <p:tav tm="0">
                                          <p:val>
                                            <p:strVal val="#ppt_h"/>
                                          </p:val>
                                        </p:tav>
                                        <p:tav tm="100000">
                                          <p:val>
                                            <p:strVal val="#ppt_h"/>
                                          </p:val>
                                        </p:tav>
                                      </p:tavLst>
                                    </p:anim>
                                  </p:childTnLst>
                                </p:cTn>
                              </p:par>
                            </p:childTnLst>
                          </p:cTn>
                        </p:par>
                        <p:par>
                          <p:cTn id="77" fill="hold">
                            <p:stCondLst>
                              <p:cond delay="4000"/>
                            </p:stCondLst>
                            <p:childTnLst>
                              <p:par>
                                <p:cTn id="78" presetID="17" presetClass="entr" presetSubtype="8" fill="hold" nodeType="afterEffect">
                                  <p:stCondLst>
                                    <p:cond delay="0"/>
                                  </p:stCondLst>
                                  <p:childTnLst>
                                    <p:set>
                                      <p:cBhvr>
                                        <p:cTn id="79" dur="1" fill="hold">
                                          <p:stCondLst>
                                            <p:cond delay="0"/>
                                          </p:stCondLst>
                                        </p:cTn>
                                        <p:tgtEl>
                                          <p:spTgt spid="128"/>
                                        </p:tgtEl>
                                        <p:attrNameLst>
                                          <p:attrName>style.visibility</p:attrName>
                                        </p:attrNameLst>
                                      </p:cBhvr>
                                      <p:to>
                                        <p:strVal val="visible"/>
                                      </p:to>
                                    </p:set>
                                    <p:anim calcmode="lin" valueType="num">
                                      <p:cBhvr>
                                        <p:cTn id="80" dur="500" fill="hold"/>
                                        <p:tgtEl>
                                          <p:spTgt spid="128"/>
                                        </p:tgtEl>
                                        <p:attrNameLst>
                                          <p:attrName>ppt_x</p:attrName>
                                        </p:attrNameLst>
                                      </p:cBhvr>
                                      <p:tavLst>
                                        <p:tav tm="0">
                                          <p:val>
                                            <p:strVal val="#ppt_x-#ppt_w/2"/>
                                          </p:val>
                                        </p:tav>
                                        <p:tav tm="100000">
                                          <p:val>
                                            <p:strVal val="#ppt_x"/>
                                          </p:val>
                                        </p:tav>
                                      </p:tavLst>
                                    </p:anim>
                                    <p:anim calcmode="lin" valueType="num">
                                      <p:cBhvr>
                                        <p:cTn id="81" dur="500" fill="hold"/>
                                        <p:tgtEl>
                                          <p:spTgt spid="128"/>
                                        </p:tgtEl>
                                        <p:attrNameLst>
                                          <p:attrName>ppt_y</p:attrName>
                                        </p:attrNameLst>
                                      </p:cBhvr>
                                      <p:tavLst>
                                        <p:tav tm="0">
                                          <p:val>
                                            <p:strVal val="#ppt_y"/>
                                          </p:val>
                                        </p:tav>
                                        <p:tav tm="100000">
                                          <p:val>
                                            <p:strVal val="#ppt_y"/>
                                          </p:val>
                                        </p:tav>
                                      </p:tavLst>
                                    </p:anim>
                                    <p:anim calcmode="lin" valueType="num">
                                      <p:cBhvr>
                                        <p:cTn id="82" dur="500" fill="hold"/>
                                        <p:tgtEl>
                                          <p:spTgt spid="128"/>
                                        </p:tgtEl>
                                        <p:attrNameLst>
                                          <p:attrName>ppt_w</p:attrName>
                                        </p:attrNameLst>
                                      </p:cBhvr>
                                      <p:tavLst>
                                        <p:tav tm="0">
                                          <p:val>
                                            <p:fltVal val="0"/>
                                          </p:val>
                                        </p:tav>
                                        <p:tav tm="100000">
                                          <p:val>
                                            <p:strVal val="#ppt_w"/>
                                          </p:val>
                                        </p:tav>
                                      </p:tavLst>
                                    </p:anim>
                                    <p:anim calcmode="lin" valueType="num">
                                      <p:cBhvr>
                                        <p:cTn id="83" dur="500" fill="hold"/>
                                        <p:tgtEl>
                                          <p:spTgt spid="128"/>
                                        </p:tgtEl>
                                        <p:attrNameLst>
                                          <p:attrName>ppt_h</p:attrName>
                                        </p:attrNameLst>
                                      </p:cBhvr>
                                      <p:tavLst>
                                        <p:tav tm="0">
                                          <p:val>
                                            <p:strVal val="#ppt_h"/>
                                          </p:val>
                                        </p:tav>
                                        <p:tav tm="100000">
                                          <p:val>
                                            <p:strVal val="#ppt_h"/>
                                          </p:val>
                                        </p:tav>
                                      </p:tavLst>
                                    </p:anim>
                                  </p:childTnLst>
                                </p:cTn>
                              </p:par>
                            </p:childTnLst>
                          </p:cTn>
                        </p:par>
                        <p:par>
                          <p:cTn id="84" fill="hold">
                            <p:stCondLst>
                              <p:cond delay="4500"/>
                            </p:stCondLst>
                            <p:childTnLst>
                              <p:par>
                                <p:cTn id="85" presetID="17" presetClass="entr" presetSubtype="8" fill="hold" nodeType="afterEffect">
                                  <p:stCondLst>
                                    <p:cond delay="0"/>
                                  </p:stCondLst>
                                  <p:childTnLst>
                                    <p:set>
                                      <p:cBhvr>
                                        <p:cTn id="86" dur="1" fill="hold">
                                          <p:stCondLst>
                                            <p:cond delay="0"/>
                                          </p:stCondLst>
                                        </p:cTn>
                                        <p:tgtEl>
                                          <p:spTgt spid="131"/>
                                        </p:tgtEl>
                                        <p:attrNameLst>
                                          <p:attrName>style.visibility</p:attrName>
                                        </p:attrNameLst>
                                      </p:cBhvr>
                                      <p:to>
                                        <p:strVal val="visible"/>
                                      </p:to>
                                    </p:set>
                                    <p:anim calcmode="lin" valueType="num">
                                      <p:cBhvr>
                                        <p:cTn id="87" dur="500" fill="hold"/>
                                        <p:tgtEl>
                                          <p:spTgt spid="131"/>
                                        </p:tgtEl>
                                        <p:attrNameLst>
                                          <p:attrName>ppt_x</p:attrName>
                                        </p:attrNameLst>
                                      </p:cBhvr>
                                      <p:tavLst>
                                        <p:tav tm="0">
                                          <p:val>
                                            <p:strVal val="#ppt_x-#ppt_w/2"/>
                                          </p:val>
                                        </p:tav>
                                        <p:tav tm="100000">
                                          <p:val>
                                            <p:strVal val="#ppt_x"/>
                                          </p:val>
                                        </p:tav>
                                      </p:tavLst>
                                    </p:anim>
                                    <p:anim calcmode="lin" valueType="num">
                                      <p:cBhvr>
                                        <p:cTn id="88" dur="500" fill="hold"/>
                                        <p:tgtEl>
                                          <p:spTgt spid="131"/>
                                        </p:tgtEl>
                                        <p:attrNameLst>
                                          <p:attrName>ppt_y</p:attrName>
                                        </p:attrNameLst>
                                      </p:cBhvr>
                                      <p:tavLst>
                                        <p:tav tm="0">
                                          <p:val>
                                            <p:strVal val="#ppt_y"/>
                                          </p:val>
                                        </p:tav>
                                        <p:tav tm="100000">
                                          <p:val>
                                            <p:strVal val="#ppt_y"/>
                                          </p:val>
                                        </p:tav>
                                      </p:tavLst>
                                    </p:anim>
                                    <p:anim calcmode="lin" valueType="num">
                                      <p:cBhvr>
                                        <p:cTn id="89" dur="500" fill="hold"/>
                                        <p:tgtEl>
                                          <p:spTgt spid="131"/>
                                        </p:tgtEl>
                                        <p:attrNameLst>
                                          <p:attrName>ppt_w</p:attrName>
                                        </p:attrNameLst>
                                      </p:cBhvr>
                                      <p:tavLst>
                                        <p:tav tm="0">
                                          <p:val>
                                            <p:fltVal val="0"/>
                                          </p:val>
                                        </p:tav>
                                        <p:tav tm="100000">
                                          <p:val>
                                            <p:strVal val="#ppt_w"/>
                                          </p:val>
                                        </p:tav>
                                      </p:tavLst>
                                    </p:anim>
                                    <p:anim calcmode="lin" valueType="num">
                                      <p:cBhvr>
                                        <p:cTn id="90" dur="500" fill="hold"/>
                                        <p:tgtEl>
                                          <p:spTgt spid="131"/>
                                        </p:tgtEl>
                                        <p:attrNameLst>
                                          <p:attrName>ppt_h</p:attrName>
                                        </p:attrNameLst>
                                      </p:cBhvr>
                                      <p:tavLst>
                                        <p:tav tm="0">
                                          <p:val>
                                            <p:strVal val="#ppt_h"/>
                                          </p:val>
                                        </p:tav>
                                        <p:tav tm="100000">
                                          <p:val>
                                            <p:strVal val="#ppt_h"/>
                                          </p:val>
                                        </p:tav>
                                      </p:tavLst>
                                    </p:anim>
                                  </p:childTnLst>
                                </p:cTn>
                              </p:par>
                            </p:childTnLst>
                          </p:cTn>
                        </p:par>
                        <p:par>
                          <p:cTn id="91" fill="hold">
                            <p:stCondLst>
                              <p:cond delay="5000"/>
                            </p:stCondLst>
                            <p:childTnLst>
                              <p:par>
                                <p:cTn id="92" presetID="17" presetClass="entr" presetSubtype="8" fill="hold" nodeType="afterEffect">
                                  <p:stCondLst>
                                    <p:cond delay="0"/>
                                  </p:stCondLst>
                                  <p:childTnLst>
                                    <p:set>
                                      <p:cBhvr>
                                        <p:cTn id="93" dur="1" fill="hold">
                                          <p:stCondLst>
                                            <p:cond delay="0"/>
                                          </p:stCondLst>
                                        </p:cTn>
                                        <p:tgtEl>
                                          <p:spTgt spid="134"/>
                                        </p:tgtEl>
                                        <p:attrNameLst>
                                          <p:attrName>style.visibility</p:attrName>
                                        </p:attrNameLst>
                                      </p:cBhvr>
                                      <p:to>
                                        <p:strVal val="visible"/>
                                      </p:to>
                                    </p:set>
                                    <p:anim calcmode="lin" valueType="num">
                                      <p:cBhvr>
                                        <p:cTn id="94" dur="500" fill="hold"/>
                                        <p:tgtEl>
                                          <p:spTgt spid="134"/>
                                        </p:tgtEl>
                                        <p:attrNameLst>
                                          <p:attrName>ppt_x</p:attrName>
                                        </p:attrNameLst>
                                      </p:cBhvr>
                                      <p:tavLst>
                                        <p:tav tm="0">
                                          <p:val>
                                            <p:strVal val="#ppt_x-#ppt_w/2"/>
                                          </p:val>
                                        </p:tav>
                                        <p:tav tm="100000">
                                          <p:val>
                                            <p:strVal val="#ppt_x"/>
                                          </p:val>
                                        </p:tav>
                                      </p:tavLst>
                                    </p:anim>
                                    <p:anim calcmode="lin" valueType="num">
                                      <p:cBhvr>
                                        <p:cTn id="95" dur="500" fill="hold"/>
                                        <p:tgtEl>
                                          <p:spTgt spid="134"/>
                                        </p:tgtEl>
                                        <p:attrNameLst>
                                          <p:attrName>ppt_y</p:attrName>
                                        </p:attrNameLst>
                                      </p:cBhvr>
                                      <p:tavLst>
                                        <p:tav tm="0">
                                          <p:val>
                                            <p:strVal val="#ppt_y"/>
                                          </p:val>
                                        </p:tav>
                                        <p:tav tm="100000">
                                          <p:val>
                                            <p:strVal val="#ppt_y"/>
                                          </p:val>
                                        </p:tav>
                                      </p:tavLst>
                                    </p:anim>
                                    <p:anim calcmode="lin" valueType="num">
                                      <p:cBhvr>
                                        <p:cTn id="96" dur="500" fill="hold"/>
                                        <p:tgtEl>
                                          <p:spTgt spid="134"/>
                                        </p:tgtEl>
                                        <p:attrNameLst>
                                          <p:attrName>ppt_w</p:attrName>
                                        </p:attrNameLst>
                                      </p:cBhvr>
                                      <p:tavLst>
                                        <p:tav tm="0">
                                          <p:val>
                                            <p:fltVal val="0"/>
                                          </p:val>
                                        </p:tav>
                                        <p:tav tm="100000">
                                          <p:val>
                                            <p:strVal val="#ppt_w"/>
                                          </p:val>
                                        </p:tav>
                                      </p:tavLst>
                                    </p:anim>
                                    <p:anim calcmode="lin" valueType="num">
                                      <p:cBhvr>
                                        <p:cTn id="97" dur="500" fill="hold"/>
                                        <p:tgtEl>
                                          <p:spTgt spid="134"/>
                                        </p:tgtEl>
                                        <p:attrNameLst>
                                          <p:attrName>ppt_h</p:attrName>
                                        </p:attrNameLst>
                                      </p:cBhvr>
                                      <p:tavLst>
                                        <p:tav tm="0">
                                          <p:val>
                                            <p:strVal val="#ppt_h"/>
                                          </p:val>
                                        </p:tav>
                                        <p:tav tm="100000">
                                          <p:val>
                                            <p:strVal val="#ppt_h"/>
                                          </p:val>
                                        </p:tav>
                                      </p:tavLst>
                                    </p:anim>
                                  </p:childTnLst>
                                </p:cTn>
                              </p:par>
                            </p:childTnLst>
                          </p:cTn>
                        </p:par>
                        <p:par>
                          <p:cTn id="98" fill="hold">
                            <p:stCondLst>
                              <p:cond delay="5500"/>
                            </p:stCondLst>
                            <p:childTnLst>
                              <p:par>
                                <p:cTn id="99" presetID="17" presetClass="entr" presetSubtype="8" fill="hold" nodeType="afterEffect">
                                  <p:stCondLst>
                                    <p:cond delay="0"/>
                                  </p:stCondLst>
                                  <p:childTnLst>
                                    <p:set>
                                      <p:cBhvr>
                                        <p:cTn id="100" dur="1" fill="hold">
                                          <p:stCondLst>
                                            <p:cond delay="0"/>
                                          </p:stCondLst>
                                        </p:cTn>
                                        <p:tgtEl>
                                          <p:spTgt spid="140"/>
                                        </p:tgtEl>
                                        <p:attrNameLst>
                                          <p:attrName>style.visibility</p:attrName>
                                        </p:attrNameLst>
                                      </p:cBhvr>
                                      <p:to>
                                        <p:strVal val="visible"/>
                                      </p:to>
                                    </p:set>
                                    <p:anim calcmode="lin" valueType="num">
                                      <p:cBhvr>
                                        <p:cTn id="101" dur="500" fill="hold"/>
                                        <p:tgtEl>
                                          <p:spTgt spid="140"/>
                                        </p:tgtEl>
                                        <p:attrNameLst>
                                          <p:attrName>ppt_x</p:attrName>
                                        </p:attrNameLst>
                                      </p:cBhvr>
                                      <p:tavLst>
                                        <p:tav tm="0">
                                          <p:val>
                                            <p:strVal val="#ppt_x-#ppt_w/2"/>
                                          </p:val>
                                        </p:tav>
                                        <p:tav tm="100000">
                                          <p:val>
                                            <p:strVal val="#ppt_x"/>
                                          </p:val>
                                        </p:tav>
                                      </p:tavLst>
                                    </p:anim>
                                    <p:anim calcmode="lin" valueType="num">
                                      <p:cBhvr>
                                        <p:cTn id="102" dur="500" fill="hold"/>
                                        <p:tgtEl>
                                          <p:spTgt spid="140"/>
                                        </p:tgtEl>
                                        <p:attrNameLst>
                                          <p:attrName>ppt_y</p:attrName>
                                        </p:attrNameLst>
                                      </p:cBhvr>
                                      <p:tavLst>
                                        <p:tav tm="0">
                                          <p:val>
                                            <p:strVal val="#ppt_y"/>
                                          </p:val>
                                        </p:tav>
                                        <p:tav tm="100000">
                                          <p:val>
                                            <p:strVal val="#ppt_y"/>
                                          </p:val>
                                        </p:tav>
                                      </p:tavLst>
                                    </p:anim>
                                    <p:anim calcmode="lin" valueType="num">
                                      <p:cBhvr>
                                        <p:cTn id="103" dur="500" fill="hold"/>
                                        <p:tgtEl>
                                          <p:spTgt spid="140"/>
                                        </p:tgtEl>
                                        <p:attrNameLst>
                                          <p:attrName>ppt_w</p:attrName>
                                        </p:attrNameLst>
                                      </p:cBhvr>
                                      <p:tavLst>
                                        <p:tav tm="0">
                                          <p:val>
                                            <p:fltVal val="0"/>
                                          </p:val>
                                        </p:tav>
                                        <p:tav tm="100000">
                                          <p:val>
                                            <p:strVal val="#ppt_w"/>
                                          </p:val>
                                        </p:tav>
                                      </p:tavLst>
                                    </p:anim>
                                    <p:anim calcmode="lin" valueType="num">
                                      <p:cBhvr>
                                        <p:cTn id="104" dur="500" fill="hold"/>
                                        <p:tgtEl>
                                          <p:spTgt spid="14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uiExpand="1" build="p"/>
      <p:bldP spid="118" grpId="0" animBg="1"/>
      <p:bldP spid="20" grpId="1"/>
      <p:bldP spid="143" grpId="1"/>
      <p:bldP spid="144" grpId="1"/>
      <p:bldP spid="145"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341313" indent="-341313">
              <a:buAutoNum type="arabicPeriod"/>
            </a:pPr>
            <a:r>
              <a:rPr lang="en-US" sz="2600" dirty="0" smtClean="0">
                <a:solidFill>
                  <a:srgbClr val="32302A"/>
                </a:solidFill>
              </a:rPr>
              <a:t>Why </a:t>
            </a:r>
            <a:r>
              <a:rPr lang="en-US" sz="2600" dirty="0">
                <a:solidFill>
                  <a:srgbClr val="32302A"/>
                </a:solidFill>
              </a:rPr>
              <a:t>are macro policymakers interested in the index of leading indicators? </a:t>
            </a:r>
            <a:endParaRPr lang="en-US" sz="2600" dirty="0" smtClean="0">
              <a:solidFill>
                <a:srgbClr val="32302A"/>
              </a:solidFill>
            </a:endParaRPr>
          </a:p>
          <a:p>
            <a:pPr marL="341313" indent="-341313">
              <a:buAutoNum type="arabicPeriod"/>
            </a:pPr>
            <a:r>
              <a:rPr lang="en-US" sz="2600" dirty="0" smtClean="0">
                <a:solidFill>
                  <a:srgbClr val="32302A"/>
                </a:solidFill>
              </a:rPr>
              <a:t>“</a:t>
            </a:r>
            <a:r>
              <a:rPr lang="en-US" sz="2600" i="1" dirty="0">
                <a:solidFill>
                  <a:srgbClr val="32302A"/>
                </a:solidFill>
              </a:rPr>
              <a:t>Because policy changes exert an impact </a:t>
            </a:r>
            <a:r>
              <a:rPr lang="en-US" sz="2600" i="1" dirty="0" smtClean="0">
                <a:solidFill>
                  <a:srgbClr val="32302A"/>
                </a:solidFill>
              </a:rPr>
              <a:t>on the </a:t>
            </a:r>
            <a:r>
              <a:rPr lang="en-US" sz="2600" i="1" dirty="0">
                <a:solidFill>
                  <a:srgbClr val="32302A"/>
                </a:solidFill>
              </a:rPr>
              <a:t>economy only </a:t>
            </a:r>
            <a:r>
              <a:rPr lang="en-US" sz="2600" i="1" dirty="0" smtClean="0">
                <a:solidFill>
                  <a:srgbClr val="32302A"/>
                </a:solidFill>
              </a:rPr>
              <a:t/>
            </a:r>
            <a:br>
              <a:rPr lang="en-US" sz="2600" i="1" dirty="0" smtClean="0">
                <a:solidFill>
                  <a:srgbClr val="32302A"/>
                </a:solidFill>
              </a:rPr>
            </a:br>
            <a:r>
              <a:rPr lang="en-US" sz="2600" i="1" dirty="0" smtClean="0">
                <a:solidFill>
                  <a:srgbClr val="32302A"/>
                </a:solidFill>
              </a:rPr>
              <a:t>  after </a:t>
            </a:r>
            <a:r>
              <a:rPr lang="en-US" sz="2600" i="1" dirty="0">
                <a:solidFill>
                  <a:srgbClr val="32302A"/>
                </a:solidFill>
              </a:rPr>
              <a:t>a period of time </a:t>
            </a:r>
            <a:r>
              <a:rPr lang="en-US" sz="2600" i="1" dirty="0" smtClean="0">
                <a:solidFill>
                  <a:srgbClr val="32302A"/>
                </a:solidFill>
              </a:rPr>
              <a:t>and forecasting </a:t>
            </a:r>
            <a:r>
              <a:rPr lang="en-US" sz="2600" i="1" dirty="0">
                <a:solidFill>
                  <a:srgbClr val="32302A"/>
                </a:solidFill>
              </a:rPr>
              <a:t>is an imprecise science, </a:t>
            </a:r>
            <a:r>
              <a:rPr lang="en-US" sz="2600" i="1" dirty="0" smtClean="0">
                <a:solidFill>
                  <a:srgbClr val="32302A"/>
                </a:solidFill>
              </a:rPr>
              <a:t/>
            </a:r>
            <a:br>
              <a:rPr lang="en-US" sz="2600" i="1" dirty="0" smtClean="0">
                <a:solidFill>
                  <a:srgbClr val="32302A"/>
                </a:solidFill>
              </a:rPr>
            </a:br>
            <a:r>
              <a:rPr lang="en-US" sz="2600" i="1" dirty="0" smtClean="0">
                <a:solidFill>
                  <a:srgbClr val="32302A"/>
                </a:solidFill>
              </a:rPr>
              <a:t>  trying to stabilize </a:t>
            </a:r>
            <a:r>
              <a:rPr lang="en-US" sz="2600" i="1" dirty="0">
                <a:solidFill>
                  <a:srgbClr val="32302A"/>
                </a:solidFill>
              </a:rPr>
              <a:t>the economy with </a:t>
            </a:r>
            <a:r>
              <a:rPr lang="en-US" sz="2600" i="1" dirty="0" smtClean="0">
                <a:solidFill>
                  <a:srgbClr val="32302A"/>
                </a:solidFill>
              </a:rPr>
              <a:t>macroeconomic policy </a:t>
            </a:r>
            <a:r>
              <a:rPr lang="en-US" sz="2600" i="1" dirty="0">
                <a:solidFill>
                  <a:srgbClr val="32302A"/>
                </a:solidFill>
              </a:rPr>
              <a:t>is </a:t>
            </a:r>
            <a:r>
              <a:rPr lang="en-US" sz="2600" i="1" dirty="0" smtClean="0">
                <a:solidFill>
                  <a:srgbClr val="32302A"/>
                </a:solidFill>
              </a:rPr>
              <a:t/>
            </a:r>
            <a:br>
              <a:rPr lang="en-US" sz="2600" i="1" dirty="0" smtClean="0">
                <a:solidFill>
                  <a:srgbClr val="32302A"/>
                </a:solidFill>
              </a:rPr>
            </a:br>
            <a:r>
              <a:rPr lang="en-US" sz="2600" i="1" dirty="0" smtClean="0">
                <a:solidFill>
                  <a:srgbClr val="32302A"/>
                </a:solidFill>
              </a:rPr>
              <a:t>  likely </a:t>
            </a:r>
            <a:r>
              <a:rPr lang="en-US" sz="2600" i="1" dirty="0">
                <a:solidFill>
                  <a:srgbClr val="32302A"/>
                </a:solidFill>
              </a:rPr>
              <a:t>to do more damage </a:t>
            </a:r>
            <a:r>
              <a:rPr lang="en-US" sz="2600" i="1" dirty="0" smtClean="0">
                <a:solidFill>
                  <a:srgbClr val="32302A"/>
                </a:solidFill>
              </a:rPr>
              <a:t>than good</a:t>
            </a:r>
            <a:r>
              <a:rPr lang="en-US" sz="2600" i="1" dirty="0">
                <a:solidFill>
                  <a:srgbClr val="32302A"/>
                </a:solidFill>
              </a:rPr>
              <a:t>.</a:t>
            </a:r>
            <a:r>
              <a:rPr lang="en-US" sz="2600" dirty="0">
                <a:solidFill>
                  <a:srgbClr val="32302A"/>
                </a:solidFill>
              </a:rPr>
              <a:t>” </a:t>
            </a:r>
            <a:r>
              <a:rPr lang="en-US" sz="2600" dirty="0" smtClean="0">
                <a:solidFill>
                  <a:srgbClr val="32302A"/>
                </a:solidFill>
              </a:rPr>
              <a:t>Would </a:t>
            </a:r>
            <a:r>
              <a:rPr lang="en-US" sz="2600" dirty="0">
                <a:solidFill>
                  <a:srgbClr val="32302A"/>
                </a:solidFill>
              </a:rPr>
              <a:t>an activist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  agree </a:t>
            </a:r>
            <a:r>
              <a:rPr lang="en-US" sz="2600" dirty="0">
                <a:solidFill>
                  <a:srgbClr val="32302A"/>
                </a:solidFill>
              </a:rPr>
              <a:t>with </a:t>
            </a:r>
            <a:r>
              <a:rPr lang="en-US" sz="2600" dirty="0" smtClean="0">
                <a:solidFill>
                  <a:srgbClr val="32302A"/>
                </a:solidFill>
              </a:rPr>
              <a:t>this statement</a:t>
            </a:r>
            <a:r>
              <a:rPr lang="en-US" sz="2600" dirty="0">
                <a:solidFill>
                  <a:srgbClr val="32302A"/>
                </a:solidFill>
              </a:rPr>
              <a:t>? Would a non-activist? </a:t>
            </a:r>
          </a:p>
          <a:p>
            <a:pPr marL="341313" indent="-341313">
              <a:buAutoNum type="arabicPeriod"/>
            </a:pPr>
            <a:r>
              <a:rPr lang="en-US" sz="2600" dirty="0" smtClean="0">
                <a:solidFill>
                  <a:srgbClr val="32302A"/>
                </a:solidFill>
              </a:rPr>
              <a:t>What </a:t>
            </a:r>
            <a:r>
              <a:rPr lang="en-US" sz="2600" dirty="0">
                <a:solidFill>
                  <a:srgbClr val="32302A"/>
                </a:solidFill>
              </a:rPr>
              <a:t>are some of the practical problems that limit the effectiveness of discretionary macro- economic policy as a stabilization tool</a:t>
            </a:r>
            <a:r>
              <a:rPr lang="en-US" sz="2600" dirty="0" smtClean="0">
                <a:solidFill>
                  <a:srgbClr val="32302A"/>
                </a:solidFill>
              </a:rPr>
              <a:t>?</a:t>
            </a:r>
            <a:endParaRPr lang="en-US" sz="2600" dirty="0">
              <a:solidFill>
                <a:srgbClr val="32302A"/>
              </a:solidFill>
            </a:endParaRPr>
          </a:p>
        </p:txBody>
      </p:sp>
    </p:spTree>
    <p:extLst>
      <p:ext uri="{BB962C8B-B14F-4D97-AF65-F5344CB8AC3E}">
        <p14:creationId xmlns:p14="http://schemas.microsoft.com/office/powerpoint/2010/main" val="40693718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How Are </a:t>
            </a:r>
            <a:br>
              <a:rPr lang="en-US" dirty="0"/>
            </a:br>
            <a:r>
              <a:rPr lang="en-US" dirty="0"/>
              <a:t>Expectations Formed?</a:t>
            </a:r>
          </a:p>
        </p:txBody>
      </p:sp>
    </p:spTree>
    <p:extLst>
      <p:ext uri="{BB962C8B-B14F-4D97-AF65-F5344CB8AC3E}">
        <p14:creationId xmlns:p14="http://schemas.microsoft.com/office/powerpoint/2010/main" val="3578467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68064"/>
            <a:ext cx="8932985" cy="431843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64592"/>
            <a:ext cx="8904855" cy="1261872"/>
          </a:xfrm>
        </p:spPr>
        <p:txBody>
          <a:bodyPr/>
          <a:lstStyle/>
          <a:p>
            <a:r>
              <a:rPr lang="en-US" dirty="0"/>
              <a:t>Two Theories of </a:t>
            </a:r>
            <a:r>
              <a:rPr lang="en-US" dirty="0" smtClean="0"/>
              <a:t>How </a:t>
            </a:r>
            <a:br>
              <a:rPr lang="en-US" dirty="0" smtClean="0"/>
            </a:br>
            <a:r>
              <a:rPr lang="en-US" dirty="0" smtClean="0"/>
              <a:t>Expectations </a:t>
            </a:r>
            <a:r>
              <a:rPr lang="en-US" dirty="0"/>
              <a:t>are Formed</a:t>
            </a:r>
          </a:p>
        </p:txBody>
      </p:sp>
      <p:sp>
        <p:nvSpPr>
          <p:cNvPr id="3" name="Content Placeholder 2"/>
          <p:cNvSpPr>
            <a:spLocks noGrp="1"/>
          </p:cNvSpPr>
          <p:nvPr>
            <p:ph idx="1"/>
          </p:nvPr>
        </p:nvSpPr>
        <p:spPr>
          <a:xfrm>
            <a:off x="140675" y="1530707"/>
            <a:ext cx="8883750" cy="3087013"/>
          </a:xfrm>
        </p:spPr>
        <p:txBody>
          <a:bodyPr/>
          <a:lstStyle/>
          <a:p>
            <a:pPr marL="231775" indent="-231775"/>
            <a:r>
              <a:rPr lang="en-US" sz="2600" b="1" i="1" dirty="0">
                <a:solidFill>
                  <a:srgbClr val="32302A"/>
                </a:solidFill>
              </a:rPr>
              <a:t>Adaptive Expectations</a:t>
            </a:r>
            <a:r>
              <a:rPr lang="en-US" sz="2600" dirty="0">
                <a:solidFill>
                  <a:srgbClr val="32302A"/>
                </a:solidFill>
              </a:rPr>
              <a:t>:</a:t>
            </a:r>
            <a:br>
              <a:rPr lang="en-US" sz="2600" dirty="0">
                <a:solidFill>
                  <a:srgbClr val="32302A"/>
                </a:solidFill>
              </a:rPr>
            </a:br>
            <a:r>
              <a:rPr lang="en-US" sz="2600" dirty="0">
                <a:solidFill>
                  <a:srgbClr val="32302A"/>
                </a:solidFill>
              </a:rPr>
              <a:t>Individuals form their expectations about the future on the basis of data from the recent past. </a:t>
            </a:r>
          </a:p>
          <a:p>
            <a:pPr marL="231775" indent="-231775"/>
            <a:r>
              <a:rPr lang="en-US" sz="2600" b="1" i="1" dirty="0">
                <a:solidFill>
                  <a:srgbClr val="32302A"/>
                </a:solidFill>
              </a:rPr>
              <a:t>Rational Expectations</a:t>
            </a:r>
            <a:r>
              <a:rPr lang="en-US" sz="2600" dirty="0">
                <a:solidFill>
                  <a:srgbClr val="32302A"/>
                </a:solidFill>
              </a:rPr>
              <a:t>:</a:t>
            </a:r>
            <a:br>
              <a:rPr lang="en-US" sz="2600" dirty="0">
                <a:solidFill>
                  <a:srgbClr val="32302A"/>
                </a:solidFill>
              </a:rPr>
            </a:br>
            <a:r>
              <a:rPr lang="en-US" sz="2600" dirty="0">
                <a:solidFill>
                  <a:srgbClr val="32302A"/>
                </a:solidFill>
              </a:rPr>
              <a:t>assumes people use all pertinent information, including data on the conduct of current policy, in forming their expectations about the future. </a:t>
            </a:r>
          </a:p>
        </p:txBody>
      </p:sp>
    </p:spTree>
    <p:extLst>
      <p:ext uri="{BB962C8B-B14F-4D97-AF65-F5344CB8AC3E}">
        <p14:creationId xmlns:p14="http://schemas.microsoft.com/office/powerpoint/2010/main" val="2529739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2" name="Title 1"/>
          <p:cNvSpPr>
            <a:spLocks noGrp="1"/>
          </p:cNvSpPr>
          <p:nvPr>
            <p:ph type="title"/>
          </p:nvPr>
        </p:nvSpPr>
        <p:spPr>
          <a:xfrm>
            <a:off x="119569" y="441697"/>
            <a:ext cx="8904855" cy="596684"/>
          </a:xfrm>
        </p:spPr>
        <p:txBody>
          <a:bodyPr/>
          <a:lstStyle/>
          <a:p>
            <a:r>
              <a:rPr lang="en-US" sz="3400" dirty="0"/>
              <a:t>Adaptive Expectations Theory</a:t>
            </a:r>
          </a:p>
        </p:txBody>
      </p:sp>
      <p:sp>
        <p:nvSpPr>
          <p:cNvPr id="61" name="Text Box 10"/>
          <p:cNvSpPr txBox="1">
            <a:spLocks noChangeArrowheads="1"/>
          </p:cNvSpPr>
          <p:nvPr/>
        </p:nvSpPr>
        <p:spPr bwMode="auto">
          <a:xfrm>
            <a:off x="73112" y="1937769"/>
            <a:ext cx="4080182" cy="3308598"/>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200" dirty="0">
                <a:latin typeface="Times New Roman" pitchFamily="18" charset="0"/>
                <a:cs typeface="Times New Roman" pitchFamily="18" charset="0"/>
              </a:rPr>
              <a:t>According to the </a:t>
            </a:r>
            <a:r>
              <a:rPr lang="en-US" sz="2200" b="1" i="1" dirty="0">
                <a:latin typeface="Times New Roman" pitchFamily="18" charset="0"/>
                <a:cs typeface="Times New Roman" pitchFamily="18" charset="0"/>
              </a:rPr>
              <a:t>adaptive expectations hypothesis</a:t>
            </a:r>
            <a:r>
              <a:rPr lang="en-US" sz="2200" dirty="0">
                <a:latin typeface="Times New Roman" pitchFamily="18" charset="0"/>
                <a:cs typeface="Times New Roman" pitchFamily="18" charset="0"/>
              </a:rPr>
              <a:t>, what actually occurs during the most recent period (or set of periods) determines an individual’s future expectations</a:t>
            </a:r>
            <a:r>
              <a:rPr lang="en-US" sz="2200" dirty="0" smtClean="0">
                <a:latin typeface="Times New Roman" pitchFamily="18" charset="0"/>
                <a:cs typeface="Times New Roman" pitchFamily="18" charset="0"/>
              </a:rPr>
              <a:t>.</a:t>
            </a:r>
          </a:p>
          <a:p>
            <a:pPr marL="115888" indent="-115888">
              <a:lnSpc>
                <a:spcPct val="90000"/>
              </a:lnSpc>
              <a:spcBef>
                <a:spcPct val="50000"/>
              </a:spcBef>
              <a:buFontTx/>
              <a:buChar char="•"/>
            </a:pPr>
            <a:r>
              <a:rPr lang="en-US" sz="2200" dirty="0">
                <a:latin typeface="Times New Roman" pitchFamily="18" charset="0"/>
                <a:cs typeface="Times New Roman" pitchFamily="18" charset="0"/>
              </a:rPr>
              <a:t>So, the expected future rate of inflation lags behind the actual rate by </a:t>
            </a:r>
            <a:r>
              <a:rPr lang="en-US" sz="2200" dirty="0" smtClean="0">
                <a:latin typeface="Times New Roman" pitchFamily="18" charset="0"/>
                <a:cs typeface="Times New Roman" pitchFamily="18" charset="0"/>
              </a:rPr>
              <a:t>1 </a:t>
            </a:r>
            <a:r>
              <a:rPr lang="en-US" sz="2200" dirty="0">
                <a:latin typeface="Times New Roman" pitchFamily="18" charset="0"/>
                <a:cs typeface="Times New Roman" pitchFamily="18" charset="0"/>
              </a:rPr>
              <a:t>period as expectations are altered over time</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40" name="Line 8"/>
          <p:cNvSpPr>
            <a:spLocks noChangeShapeType="1"/>
          </p:cNvSpPr>
          <p:nvPr/>
        </p:nvSpPr>
        <p:spPr bwMode="auto">
          <a:xfrm flipH="1">
            <a:off x="4550599" y="2229264"/>
            <a:ext cx="70691" cy="1587"/>
          </a:xfrm>
          <a:prstGeom prst="line">
            <a:avLst/>
          </a:prstGeom>
          <a:noFill/>
          <a:ln w="28575">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1" name="Line 9"/>
          <p:cNvSpPr>
            <a:spLocks noChangeShapeType="1"/>
          </p:cNvSpPr>
          <p:nvPr/>
        </p:nvSpPr>
        <p:spPr bwMode="auto">
          <a:xfrm flipH="1">
            <a:off x="4550599" y="2575339"/>
            <a:ext cx="70691" cy="1587"/>
          </a:xfrm>
          <a:prstGeom prst="line">
            <a:avLst/>
          </a:prstGeom>
          <a:noFill/>
          <a:ln w="28575">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2" name="Line 10"/>
          <p:cNvSpPr>
            <a:spLocks noChangeShapeType="1"/>
          </p:cNvSpPr>
          <p:nvPr/>
        </p:nvSpPr>
        <p:spPr bwMode="auto">
          <a:xfrm flipH="1">
            <a:off x="4550599" y="2921414"/>
            <a:ext cx="70691" cy="1587"/>
          </a:xfrm>
          <a:prstGeom prst="line">
            <a:avLst/>
          </a:prstGeom>
          <a:noFill/>
          <a:ln w="28575">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3" name="Rectangle 11"/>
          <p:cNvSpPr>
            <a:spLocks noChangeArrowheads="1"/>
          </p:cNvSpPr>
          <p:nvPr/>
        </p:nvSpPr>
        <p:spPr bwMode="auto">
          <a:xfrm>
            <a:off x="5035931" y="5459572"/>
            <a:ext cx="68919" cy="215444"/>
          </a:xfrm>
          <a:prstGeom prst="rect">
            <a:avLst/>
          </a:prstGeom>
          <a:noFill/>
          <a:ln w="9525">
            <a:noFill/>
            <a:miter lim="800000"/>
            <a:headEnd/>
            <a:tailEnd/>
          </a:ln>
        </p:spPr>
        <p:txBody>
          <a:bodyPr wrap="square" lIns="0" tIns="0" rIns="0" bIns="0">
            <a:prstTxWarp prst="textNoShape">
              <a:avLst/>
            </a:prstTxWarp>
            <a:spAutoFit/>
          </a:bodyPr>
          <a:lstStyle/>
          <a:p>
            <a:r>
              <a:rPr kumimoji="0" lang="en-US" sz="1400" b="0">
                <a:solidFill>
                  <a:srgbClr val="000000"/>
                </a:solidFill>
                <a:latin typeface="Times New Roman" pitchFamily="18" charset="0"/>
                <a:cs typeface="Times New Roman" pitchFamily="18" charset="0"/>
              </a:rPr>
              <a:t>1</a:t>
            </a:r>
            <a:endParaRPr kumimoji="0" lang="en-US" sz="1400" b="0">
              <a:solidFill>
                <a:schemeClr val="tx1"/>
              </a:solidFill>
              <a:latin typeface="Times New Roman" pitchFamily="18" charset="0"/>
              <a:cs typeface="Times New Roman" pitchFamily="18" charset="0"/>
            </a:endParaRPr>
          </a:p>
        </p:txBody>
      </p:sp>
      <p:sp>
        <p:nvSpPr>
          <p:cNvPr id="44" name="Rectangle 12"/>
          <p:cNvSpPr>
            <a:spLocks noChangeArrowheads="1"/>
          </p:cNvSpPr>
          <p:nvPr/>
        </p:nvSpPr>
        <p:spPr bwMode="auto">
          <a:xfrm>
            <a:off x="5961443" y="5459572"/>
            <a:ext cx="68919" cy="215444"/>
          </a:xfrm>
          <a:prstGeom prst="rect">
            <a:avLst/>
          </a:prstGeom>
          <a:noFill/>
          <a:ln w="9525">
            <a:noFill/>
            <a:miter lim="800000"/>
            <a:headEnd/>
            <a:tailEnd/>
          </a:ln>
        </p:spPr>
        <p:txBody>
          <a:bodyPr wrap="square" lIns="0" tIns="0" rIns="0" bIns="0">
            <a:prstTxWarp prst="textNoShape">
              <a:avLst/>
            </a:prstTxWarp>
            <a:spAutoFit/>
          </a:bodyPr>
          <a:lstStyle/>
          <a:p>
            <a:r>
              <a:rPr kumimoji="0" lang="en-US" sz="1400" b="0">
                <a:solidFill>
                  <a:srgbClr val="000000"/>
                </a:solidFill>
                <a:latin typeface="Times New Roman" pitchFamily="18" charset="0"/>
                <a:cs typeface="Times New Roman" pitchFamily="18" charset="0"/>
              </a:rPr>
              <a:t>2</a:t>
            </a:r>
            <a:endParaRPr kumimoji="0" lang="en-US" sz="1400" b="0">
              <a:solidFill>
                <a:schemeClr val="tx1"/>
              </a:solidFill>
              <a:latin typeface="Times New Roman" pitchFamily="18" charset="0"/>
              <a:cs typeface="Times New Roman" pitchFamily="18" charset="0"/>
            </a:endParaRPr>
          </a:p>
        </p:txBody>
      </p:sp>
      <p:sp>
        <p:nvSpPr>
          <p:cNvPr id="45" name="Rectangle 13"/>
          <p:cNvSpPr>
            <a:spLocks noChangeArrowheads="1"/>
          </p:cNvSpPr>
          <p:nvPr/>
        </p:nvSpPr>
        <p:spPr bwMode="auto">
          <a:xfrm>
            <a:off x="6875843" y="5459572"/>
            <a:ext cx="68919" cy="215444"/>
          </a:xfrm>
          <a:prstGeom prst="rect">
            <a:avLst/>
          </a:prstGeom>
          <a:noFill/>
          <a:ln w="9525">
            <a:noFill/>
            <a:miter lim="800000"/>
            <a:headEnd/>
            <a:tailEnd/>
          </a:ln>
        </p:spPr>
        <p:txBody>
          <a:bodyPr wrap="square" lIns="0" tIns="0" rIns="0" bIns="0">
            <a:prstTxWarp prst="textNoShape">
              <a:avLst/>
            </a:prstTxWarp>
            <a:spAutoFit/>
          </a:bodyPr>
          <a:lstStyle/>
          <a:p>
            <a:r>
              <a:rPr kumimoji="0" lang="en-US" sz="1400" b="0">
                <a:solidFill>
                  <a:srgbClr val="000000"/>
                </a:solidFill>
                <a:latin typeface="Times New Roman" pitchFamily="18" charset="0"/>
                <a:cs typeface="Times New Roman" pitchFamily="18" charset="0"/>
              </a:rPr>
              <a:t>3</a:t>
            </a:r>
            <a:endParaRPr kumimoji="0" lang="en-US" sz="1400" b="0">
              <a:solidFill>
                <a:schemeClr val="tx1"/>
              </a:solidFill>
              <a:latin typeface="Times New Roman" pitchFamily="18" charset="0"/>
              <a:cs typeface="Times New Roman" pitchFamily="18" charset="0"/>
            </a:endParaRPr>
          </a:p>
        </p:txBody>
      </p:sp>
      <p:sp>
        <p:nvSpPr>
          <p:cNvPr id="46" name="Rectangle 14"/>
          <p:cNvSpPr>
            <a:spLocks noChangeArrowheads="1"/>
          </p:cNvSpPr>
          <p:nvPr/>
        </p:nvSpPr>
        <p:spPr bwMode="auto">
          <a:xfrm>
            <a:off x="7810182" y="5459572"/>
            <a:ext cx="68919" cy="215444"/>
          </a:xfrm>
          <a:prstGeom prst="rect">
            <a:avLst/>
          </a:prstGeom>
          <a:noFill/>
          <a:ln w="9525">
            <a:noFill/>
            <a:miter lim="800000"/>
            <a:headEnd/>
            <a:tailEnd/>
          </a:ln>
        </p:spPr>
        <p:txBody>
          <a:bodyPr wrap="square" lIns="0" tIns="0" rIns="0" bIns="0">
            <a:prstTxWarp prst="textNoShape">
              <a:avLst/>
            </a:prstTxWarp>
            <a:spAutoFit/>
          </a:bodyPr>
          <a:lstStyle/>
          <a:p>
            <a:r>
              <a:rPr kumimoji="0" lang="en-US" sz="1400" b="0">
                <a:solidFill>
                  <a:srgbClr val="000000"/>
                </a:solidFill>
                <a:latin typeface="Times New Roman" pitchFamily="18" charset="0"/>
                <a:cs typeface="Times New Roman" pitchFamily="18" charset="0"/>
              </a:rPr>
              <a:t>4</a:t>
            </a:r>
            <a:endParaRPr kumimoji="0" lang="en-US" sz="1400" b="0">
              <a:solidFill>
                <a:schemeClr val="tx1"/>
              </a:solidFill>
              <a:latin typeface="Times New Roman" pitchFamily="18" charset="0"/>
              <a:cs typeface="Times New Roman" pitchFamily="18" charset="0"/>
            </a:endParaRPr>
          </a:p>
        </p:txBody>
      </p:sp>
      <p:sp>
        <p:nvSpPr>
          <p:cNvPr id="47" name="Rectangle 15"/>
          <p:cNvSpPr>
            <a:spLocks noChangeArrowheads="1"/>
          </p:cNvSpPr>
          <p:nvPr/>
        </p:nvSpPr>
        <p:spPr bwMode="auto">
          <a:xfrm>
            <a:off x="8790559" y="5459572"/>
            <a:ext cx="68919" cy="215444"/>
          </a:xfrm>
          <a:prstGeom prst="rect">
            <a:avLst/>
          </a:prstGeom>
          <a:noFill/>
          <a:ln w="9525">
            <a:noFill/>
            <a:miter lim="800000"/>
            <a:headEnd/>
            <a:tailEnd/>
          </a:ln>
        </p:spPr>
        <p:txBody>
          <a:bodyPr wrap="square" lIns="0" tIns="0" rIns="0" bIns="0">
            <a:prstTxWarp prst="textNoShape">
              <a:avLst/>
            </a:prstTxWarp>
            <a:spAutoFit/>
          </a:bodyPr>
          <a:lstStyle/>
          <a:p>
            <a:r>
              <a:rPr kumimoji="0" lang="en-US" sz="1400" b="0" dirty="0">
                <a:solidFill>
                  <a:srgbClr val="000000"/>
                </a:solidFill>
                <a:latin typeface="Times New Roman" pitchFamily="18" charset="0"/>
                <a:cs typeface="Times New Roman" pitchFamily="18" charset="0"/>
              </a:rPr>
              <a:t>5</a:t>
            </a:r>
            <a:endParaRPr kumimoji="0" lang="en-US" sz="1400" b="0" dirty="0">
              <a:solidFill>
                <a:schemeClr val="tx1"/>
              </a:solidFill>
              <a:latin typeface="Times New Roman" pitchFamily="18" charset="0"/>
              <a:cs typeface="Times New Roman" pitchFamily="18" charset="0"/>
            </a:endParaRPr>
          </a:p>
        </p:txBody>
      </p:sp>
      <p:sp>
        <p:nvSpPr>
          <p:cNvPr id="48" name="Rectangle 16"/>
          <p:cNvSpPr>
            <a:spLocks noChangeArrowheads="1"/>
          </p:cNvSpPr>
          <p:nvPr/>
        </p:nvSpPr>
        <p:spPr bwMode="auto">
          <a:xfrm>
            <a:off x="4202430" y="2094326"/>
            <a:ext cx="284161" cy="215444"/>
          </a:xfrm>
          <a:prstGeom prst="rect">
            <a:avLst/>
          </a:prstGeom>
          <a:noFill/>
          <a:ln w="9525">
            <a:noFill/>
            <a:miter lim="800000"/>
            <a:headEnd/>
            <a:tailEnd/>
          </a:ln>
        </p:spPr>
        <p:txBody>
          <a:bodyPr wrap="square" lIns="0" tIns="0" rIns="0" bIns="0">
            <a:prstTxWarp prst="textNoShape">
              <a:avLst/>
            </a:prstTxWarp>
            <a:spAutoFit/>
          </a:bodyPr>
          <a:lstStyle/>
          <a:p>
            <a:pPr algn="r"/>
            <a:r>
              <a:rPr kumimoji="0" lang="en-US" sz="1400" b="0" dirty="0">
                <a:solidFill>
                  <a:srgbClr val="000000"/>
                </a:solidFill>
                <a:latin typeface="Times New Roman" pitchFamily="18" charset="0"/>
                <a:cs typeface="Times New Roman" pitchFamily="18" charset="0"/>
              </a:rPr>
              <a:t>12</a:t>
            </a:r>
            <a:endParaRPr kumimoji="0" lang="en-US" sz="1400" b="0" dirty="0">
              <a:solidFill>
                <a:schemeClr val="tx1"/>
              </a:solidFill>
              <a:latin typeface="Times New Roman" pitchFamily="18" charset="0"/>
              <a:cs typeface="Times New Roman" pitchFamily="18" charset="0"/>
            </a:endParaRPr>
          </a:p>
        </p:txBody>
      </p:sp>
      <p:sp>
        <p:nvSpPr>
          <p:cNvPr id="49" name="Rectangle 17"/>
          <p:cNvSpPr>
            <a:spLocks noChangeArrowheads="1"/>
          </p:cNvSpPr>
          <p:nvPr/>
        </p:nvSpPr>
        <p:spPr bwMode="auto">
          <a:xfrm>
            <a:off x="4417672" y="2437226"/>
            <a:ext cx="68919" cy="215444"/>
          </a:xfrm>
          <a:prstGeom prst="rect">
            <a:avLst/>
          </a:prstGeom>
          <a:noFill/>
          <a:ln w="9525">
            <a:noFill/>
            <a:miter lim="800000"/>
            <a:headEnd/>
            <a:tailEnd/>
          </a:ln>
        </p:spPr>
        <p:txBody>
          <a:bodyPr wrap="square" lIns="0" tIns="0" rIns="0" bIns="0">
            <a:prstTxWarp prst="textNoShape">
              <a:avLst/>
            </a:prstTxWarp>
            <a:spAutoFit/>
          </a:bodyPr>
          <a:lstStyle/>
          <a:p>
            <a:r>
              <a:rPr kumimoji="0" lang="en-US" sz="1400" b="0">
                <a:solidFill>
                  <a:srgbClr val="000000"/>
                </a:solidFill>
                <a:latin typeface="Times New Roman" pitchFamily="18" charset="0"/>
                <a:cs typeface="Times New Roman" pitchFamily="18" charset="0"/>
              </a:rPr>
              <a:t>8</a:t>
            </a:r>
            <a:endParaRPr kumimoji="0" lang="en-US" sz="1400" b="0">
              <a:solidFill>
                <a:schemeClr val="tx1"/>
              </a:solidFill>
              <a:latin typeface="Times New Roman" pitchFamily="18" charset="0"/>
              <a:cs typeface="Times New Roman" pitchFamily="18" charset="0"/>
            </a:endParaRPr>
          </a:p>
        </p:txBody>
      </p:sp>
      <p:sp>
        <p:nvSpPr>
          <p:cNvPr id="50" name="Rectangle 18"/>
          <p:cNvSpPr>
            <a:spLocks noChangeArrowheads="1"/>
          </p:cNvSpPr>
          <p:nvPr/>
        </p:nvSpPr>
        <p:spPr bwMode="auto">
          <a:xfrm>
            <a:off x="4417672" y="2780126"/>
            <a:ext cx="68919" cy="215444"/>
          </a:xfrm>
          <a:prstGeom prst="rect">
            <a:avLst/>
          </a:prstGeom>
          <a:noFill/>
          <a:ln w="9525">
            <a:noFill/>
            <a:miter lim="800000"/>
            <a:headEnd/>
            <a:tailEnd/>
          </a:ln>
        </p:spPr>
        <p:txBody>
          <a:bodyPr wrap="square" lIns="0" tIns="0" rIns="0" bIns="0">
            <a:prstTxWarp prst="textNoShape">
              <a:avLst/>
            </a:prstTxWarp>
            <a:spAutoFit/>
          </a:bodyPr>
          <a:lstStyle/>
          <a:p>
            <a:r>
              <a:rPr kumimoji="0" lang="en-US" sz="1400" b="0">
                <a:solidFill>
                  <a:srgbClr val="000000"/>
                </a:solidFill>
                <a:latin typeface="Times New Roman" pitchFamily="18" charset="0"/>
                <a:cs typeface="Times New Roman" pitchFamily="18" charset="0"/>
              </a:rPr>
              <a:t>4</a:t>
            </a:r>
            <a:endParaRPr kumimoji="0" lang="en-US" sz="1400" b="0">
              <a:solidFill>
                <a:schemeClr val="tx1"/>
              </a:solidFill>
              <a:latin typeface="Times New Roman" pitchFamily="18" charset="0"/>
              <a:cs typeface="Times New Roman" pitchFamily="18" charset="0"/>
            </a:endParaRPr>
          </a:p>
        </p:txBody>
      </p:sp>
      <p:sp>
        <p:nvSpPr>
          <p:cNvPr id="53" name="Line 25"/>
          <p:cNvSpPr>
            <a:spLocks noChangeShapeType="1"/>
          </p:cNvSpPr>
          <p:nvPr/>
        </p:nvSpPr>
        <p:spPr bwMode="auto">
          <a:xfrm>
            <a:off x="5540756" y="3264314"/>
            <a:ext cx="1219" cy="92075"/>
          </a:xfrm>
          <a:prstGeom prst="line">
            <a:avLst/>
          </a:prstGeom>
          <a:noFill/>
          <a:ln w="28575">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4" name="Line 26"/>
          <p:cNvSpPr>
            <a:spLocks noChangeShapeType="1"/>
          </p:cNvSpPr>
          <p:nvPr/>
        </p:nvSpPr>
        <p:spPr bwMode="auto">
          <a:xfrm>
            <a:off x="6439080" y="3264314"/>
            <a:ext cx="1219" cy="92075"/>
          </a:xfrm>
          <a:prstGeom prst="line">
            <a:avLst/>
          </a:prstGeom>
          <a:noFill/>
          <a:ln w="28575">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5" name="Line 27"/>
          <p:cNvSpPr>
            <a:spLocks noChangeShapeType="1"/>
          </p:cNvSpPr>
          <p:nvPr/>
        </p:nvSpPr>
        <p:spPr bwMode="auto">
          <a:xfrm>
            <a:off x="7375199" y="3264314"/>
            <a:ext cx="1219" cy="92075"/>
          </a:xfrm>
          <a:prstGeom prst="line">
            <a:avLst/>
          </a:prstGeom>
          <a:noFill/>
          <a:ln w="28575">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7" name="Line 28"/>
          <p:cNvSpPr>
            <a:spLocks noChangeShapeType="1"/>
          </p:cNvSpPr>
          <p:nvPr/>
        </p:nvSpPr>
        <p:spPr bwMode="auto">
          <a:xfrm>
            <a:off x="8320461" y="3264314"/>
            <a:ext cx="1219" cy="92075"/>
          </a:xfrm>
          <a:prstGeom prst="line">
            <a:avLst/>
          </a:prstGeom>
          <a:noFill/>
          <a:ln w="28575">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9" name="Freeform 33"/>
          <p:cNvSpPr>
            <a:spLocks/>
          </p:cNvSpPr>
          <p:nvPr/>
        </p:nvSpPr>
        <p:spPr bwMode="auto">
          <a:xfrm>
            <a:off x="4892738" y="1963897"/>
            <a:ext cx="3673475" cy="3435350"/>
          </a:xfrm>
          <a:custGeom>
            <a:avLst/>
            <a:gdLst>
              <a:gd name="T0" fmla="*/ 4784725 w 9040"/>
              <a:gd name="T1" fmla="*/ 3435350 h 6492"/>
              <a:gd name="T2" fmla="*/ 4784725 w 9040"/>
              <a:gd name="T3" fmla="*/ 0 h 6492"/>
              <a:gd name="T4" fmla="*/ 0 w 9040"/>
              <a:gd name="T5" fmla="*/ 0 h 6492"/>
              <a:gd name="T6" fmla="*/ 0 w 9040"/>
              <a:gd name="T7" fmla="*/ 3435350 h 6492"/>
              <a:gd name="T8" fmla="*/ 4784725 w 9040"/>
              <a:gd name="T9" fmla="*/ 3435350 h 6492"/>
              <a:gd name="T10" fmla="*/ 4784725 w 9040"/>
              <a:gd name="T11" fmla="*/ 3435350 h 6492"/>
              <a:gd name="T12" fmla="*/ 0 60000 65536"/>
              <a:gd name="T13" fmla="*/ 0 60000 65536"/>
              <a:gd name="T14" fmla="*/ 0 60000 65536"/>
              <a:gd name="T15" fmla="*/ 0 60000 65536"/>
              <a:gd name="T16" fmla="*/ 0 60000 65536"/>
              <a:gd name="T17" fmla="*/ 0 60000 65536"/>
              <a:gd name="T18" fmla="*/ 0 w 9040"/>
              <a:gd name="T19" fmla="*/ 0 h 6492"/>
              <a:gd name="T20" fmla="*/ 9040 w 9040"/>
              <a:gd name="T21" fmla="*/ 6492 h 6492"/>
            </a:gdLst>
            <a:ahLst/>
            <a:cxnLst>
              <a:cxn ang="T12">
                <a:pos x="T0" y="T1"/>
              </a:cxn>
              <a:cxn ang="T13">
                <a:pos x="T2" y="T3"/>
              </a:cxn>
              <a:cxn ang="T14">
                <a:pos x="T4" y="T5"/>
              </a:cxn>
              <a:cxn ang="T15">
                <a:pos x="T6" y="T7"/>
              </a:cxn>
              <a:cxn ang="T16">
                <a:pos x="T8" y="T9"/>
              </a:cxn>
              <a:cxn ang="T17">
                <a:pos x="T10" y="T11"/>
              </a:cxn>
            </a:cxnLst>
            <a:rect l="T18" t="T19" r="T20" b="T21"/>
            <a:pathLst>
              <a:path w="9040" h="6492">
                <a:moveTo>
                  <a:pt x="9040" y="6492"/>
                </a:moveTo>
                <a:lnTo>
                  <a:pt x="9040" y="0"/>
                </a:lnTo>
                <a:lnTo>
                  <a:pt x="0" y="0"/>
                </a:lnTo>
                <a:lnTo>
                  <a:pt x="0" y="6492"/>
                </a:lnTo>
                <a:lnTo>
                  <a:pt x="9040" y="6492"/>
                </a:lnTo>
                <a:close/>
              </a:path>
            </a:pathLst>
          </a:custGeom>
          <a:no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94" name="Text Box 37" descr="Parchment"/>
          <p:cNvSpPr txBox="1">
            <a:spLocks noChangeArrowheads="1"/>
          </p:cNvSpPr>
          <p:nvPr/>
        </p:nvSpPr>
        <p:spPr bwMode="auto">
          <a:xfrm>
            <a:off x="4183597" y="3573625"/>
            <a:ext cx="1099213" cy="549189"/>
          </a:xfrm>
          <a:prstGeom prst="rect">
            <a:avLst/>
          </a:prstGeom>
          <a:noFill/>
          <a:ln w="9525">
            <a:noFill/>
            <a:miter lim="800000"/>
            <a:headEnd/>
            <a:tailEnd/>
          </a:ln>
        </p:spPr>
        <p:txBody>
          <a:bodyPr wrap="square">
            <a:prstTxWarp prst="textNoShape">
              <a:avLst/>
            </a:prstTxWarp>
            <a:spAutoFit/>
          </a:bodyPr>
          <a:lstStyle/>
          <a:p>
            <a:pPr>
              <a:lnSpc>
                <a:spcPct val="70000"/>
              </a:lnSpc>
            </a:pPr>
            <a:r>
              <a:rPr kumimoji="0" lang="en-US" sz="1400" b="0" dirty="0">
                <a:solidFill>
                  <a:srgbClr val="000000"/>
                </a:solidFill>
                <a:latin typeface="Times New Roman" pitchFamily="18" charset="0"/>
                <a:cs typeface="Times New Roman" pitchFamily="18" charset="0"/>
              </a:rPr>
              <a:t>Expected </a:t>
            </a:r>
            <a:endParaRPr kumimoji="0" lang="en-US" sz="1400" b="0" dirty="0" smtClean="0">
              <a:solidFill>
                <a:srgbClr val="000000"/>
              </a:solidFill>
              <a:latin typeface="Times New Roman" pitchFamily="18" charset="0"/>
              <a:cs typeface="Times New Roman" pitchFamily="18" charset="0"/>
            </a:endParaRPr>
          </a:p>
          <a:p>
            <a:pPr>
              <a:lnSpc>
                <a:spcPct val="70000"/>
              </a:lnSpc>
            </a:pPr>
            <a:r>
              <a:rPr kumimoji="0" lang="en-US" sz="1400" b="0" dirty="0" smtClean="0">
                <a:solidFill>
                  <a:srgbClr val="000000"/>
                </a:solidFill>
                <a:latin typeface="Times New Roman" pitchFamily="18" charset="0"/>
                <a:cs typeface="Times New Roman" pitchFamily="18" charset="0"/>
              </a:rPr>
              <a:t>rate</a:t>
            </a:r>
            <a:r>
              <a:rPr lang="en-US" sz="1400" dirty="0" smtClean="0">
                <a:solidFill>
                  <a:srgbClr val="000000"/>
                </a:solidFill>
                <a:latin typeface="Times New Roman" pitchFamily="18" charset="0"/>
                <a:cs typeface="Times New Roman" pitchFamily="18" charset="0"/>
              </a:rPr>
              <a:t> </a:t>
            </a:r>
            <a:r>
              <a:rPr kumimoji="0" lang="en-US" sz="1400" b="0" dirty="0" smtClean="0">
                <a:solidFill>
                  <a:srgbClr val="000000"/>
                </a:solidFill>
                <a:latin typeface="Times New Roman" pitchFamily="18" charset="0"/>
                <a:cs typeface="Times New Roman" pitchFamily="18" charset="0"/>
              </a:rPr>
              <a:t>of </a:t>
            </a:r>
            <a:br>
              <a:rPr kumimoji="0" lang="en-US" sz="1400" b="0" dirty="0" smtClean="0">
                <a:solidFill>
                  <a:srgbClr val="000000"/>
                </a:solidFill>
                <a:latin typeface="Times New Roman" pitchFamily="18" charset="0"/>
                <a:cs typeface="Times New Roman" pitchFamily="18" charset="0"/>
              </a:rPr>
            </a:br>
            <a:r>
              <a:rPr kumimoji="0" lang="en-US" sz="1400" b="0" dirty="0" smtClean="0">
                <a:solidFill>
                  <a:srgbClr val="000000"/>
                </a:solidFill>
                <a:latin typeface="Times New Roman" pitchFamily="18" charset="0"/>
                <a:cs typeface="Times New Roman" pitchFamily="18" charset="0"/>
              </a:rPr>
              <a:t>inflation </a:t>
            </a:r>
            <a:r>
              <a:rPr kumimoji="0" lang="en-US" sz="1400" b="0" dirty="0">
                <a:solidFill>
                  <a:srgbClr val="000000"/>
                </a:solidFill>
                <a:latin typeface="Times New Roman" pitchFamily="18" charset="0"/>
                <a:cs typeface="Times New Roman" pitchFamily="18" charset="0"/>
              </a:rPr>
              <a:t>(%)</a:t>
            </a:r>
            <a:endParaRPr kumimoji="0" lang="en-US" sz="1400" b="0" dirty="0">
              <a:solidFill>
                <a:schemeClr val="tx1"/>
              </a:solidFill>
              <a:latin typeface="Times New Roman" pitchFamily="18" charset="0"/>
              <a:cs typeface="Times New Roman" pitchFamily="18" charset="0"/>
            </a:endParaRPr>
          </a:p>
        </p:txBody>
      </p:sp>
      <p:sp>
        <p:nvSpPr>
          <p:cNvPr id="95" name="Rectangle 38"/>
          <p:cNvSpPr>
            <a:spLocks noChangeArrowheads="1"/>
          </p:cNvSpPr>
          <p:nvPr/>
        </p:nvSpPr>
        <p:spPr bwMode="auto">
          <a:xfrm>
            <a:off x="4924488" y="1964151"/>
            <a:ext cx="3673475" cy="0"/>
          </a:xfrm>
          <a:prstGeom prst="rect">
            <a:avLst/>
          </a:prstGeom>
          <a:solidFill>
            <a:srgbClr val="003F6E"/>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96" name="Rectangle 39"/>
          <p:cNvSpPr>
            <a:spLocks noChangeArrowheads="1"/>
          </p:cNvSpPr>
          <p:nvPr/>
        </p:nvSpPr>
        <p:spPr bwMode="auto">
          <a:xfrm>
            <a:off x="4924488" y="1964151"/>
            <a:ext cx="3673475" cy="0"/>
          </a:xfrm>
          <a:prstGeom prst="rect">
            <a:avLst/>
          </a:prstGeom>
          <a:solidFill>
            <a:srgbClr val="003F6E"/>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97" name="Line 41"/>
          <p:cNvSpPr>
            <a:spLocks noChangeShapeType="1"/>
          </p:cNvSpPr>
          <p:nvPr/>
        </p:nvSpPr>
        <p:spPr bwMode="auto">
          <a:xfrm flipH="1" flipV="1">
            <a:off x="6033687" y="2995570"/>
            <a:ext cx="941981" cy="1992515"/>
          </a:xfrm>
          <a:prstGeom prst="line">
            <a:avLst/>
          </a:prstGeom>
          <a:noFill/>
          <a:ln w="31750" cap="rnd">
            <a:solidFill>
              <a:srgbClr val="000000"/>
            </a:solidFill>
            <a:prstDash val="sysDot"/>
            <a:round/>
            <a:headEnd type="stealth" w="lg" len="lg"/>
            <a:tailEnd type="none" w="lg" len="lg"/>
          </a:ln>
        </p:spPr>
        <p:txBody>
          <a:bodyPr>
            <a:prstTxWarp prst="textNoShape">
              <a:avLst/>
            </a:prstTxWarp>
          </a:bodyPr>
          <a:lstStyle/>
          <a:p>
            <a:endParaRPr lang="en-US" sz="1600">
              <a:latin typeface="Times New Roman" pitchFamily="18" charset="0"/>
              <a:cs typeface="Times New Roman" pitchFamily="18" charset="0"/>
            </a:endParaRPr>
          </a:p>
        </p:txBody>
      </p:sp>
      <p:sp>
        <p:nvSpPr>
          <p:cNvPr id="98" name="Line 44"/>
          <p:cNvSpPr>
            <a:spLocks noChangeShapeType="1"/>
          </p:cNvSpPr>
          <p:nvPr/>
        </p:nvSpPr>
        <p:spPr bwMode="auto">
          <a:xfrm flipH="1" flipV="1">
            <a:off x="6975668" y="2565019"/>
            <a:ext cx="856288" cy="2026190"/>
          </a:xfrm>
          <a:prstGeom prst="line">
            <a:avLst/>
          </a:prstGeom>
          <a:noFill/>
          <a:ln w="31750" cap="rnd">
            <a:solidFill>
              <a:srgbClr val="000000"/>
            </a:solidFill>
            <a:prstDash val="sysDot"/>
            <a:round/>
            <a:headEnd type="stealth" w="lg" len="lg"/>
            <a:tailEnd type="none" w="lg" len="lg"/>
          </a:ln>
        </p:spPr>
        <p:txBody>
          <a:bodyPr>
            <a:prstTxWarp prst="textNoShape">
              <a:avLst/>
            </a:prstTxWarp>
          </a:bodyPr>
          <a:lstStyle/>
          <a:p>
            <a:endParaRPr lang="en-US" sz="1600">
              <a:latin typeface="Times New Roman" pitchFamily="18" charset="0"/>
              <a:cs typeface="Times New Roman" pitchFamily="18" charset="0"/>
            </a:endParaRPr>
          </a:p>
        </p:txBody>
      </p:sp>
      <p:sp>
        <p:nvSpPr>
          <p:cNvPr id="99" name="Line 47"/>
          <p:cNvSpPr>
            <a:spLocks noChangeShapeType="1"/>
          </p:cNvSpPr>
          <p:nvPr/>
        </p:nvSpPr>
        <p:spPr bwMode="auto">
          <a:xfrm flipH="1" flipV="1">
            <a:off x="7839888" y="2995570"/>
            <a:ext cx="758185" cy="1863926"/>
          </a:xfrm>
          <a:prstGeom prst="line">
            <a:avLst/>
          </a:prstGeom>
          <a:noFill/>
          <a:ln w="31750" cap="rnd">
            <a:solidFill>
              <a:srgbClr val="000000"/>
            </a:solidFill>
            <a:prstDash val="sysDot"/>
            <a:round/>
            <a:headEnd type="stealth" w="lg" len="lg"/>
            <a:tailEnd type="none" w="lg" len="lg"/>
          </a:ln>
        </p:spPr>
        <p:txBody>
          <a:bodyPr>
            <a:prstTxWarp prst="textNoShape">
              <a:avLst/>
            </a:prstTxWarp>
          </a:bodyPr>
          <a:lstStyle/>
          <a:p>
            <a:endParaRPr lang="en-US" sz="1600">
              <a:latin typeface="Times New Roman" pitchFamily="18" charset="0"/>
              <a:cs typeface="Times New Roman" pitchFamily="18" charset="0"/>
            </a:endParaRPr>
          </a:p>
        </p:txBody>
      </p:sp>
      <p:grpSp>
        <p:nvGrpSpPr>
          <p:cNvPr id="100" name="Group 135"/>
          <p:cNvGrpSpPr>
            <a:grpSpLocks/>
          </p:cNvGrpSpPr>
          <p:nvPr/>
        </p:nvGrpSpPr>
        <p:grpSpPr bwMode="auto">
          <a:xfrm>
            <a:off x="6283643" y="3753010"/>
            <a:ext cx="2274288" cy="790575"/>
            <a:chOff x="2667" y="1791"/>
            <a:chExt cx="1866" cy="498"/>
          </a:xfrm>
        </p:grpSpPr>
        <p:sp>
          <p:nvSpPr>
            <p:cNvPr id="101" name="Line 50"/>
            <p:cNvSpPr>
              <a:spLocks noChangeShapeType="1"/>
            </p:cNvSpPr>
            <p:nvPr/>
          </p:nvSpPr>
          <p:spPr bwMode="auto">
            <a:xfrm flipH="1" flipV="1">
              <a:off x="3501" y="2042"/>
              <a:ext cx="115" cy="247"/>
            </a:xfrm>
            <a:prstGeom prst="line">
              <a:avLst/>
            </a:prstGeom>
            <a:noFill/>
            <a:ln w="31750">
              <a:solidFill>
                <a:schemeClr val="tx1"/>
              </a:solidFill>
              <a:round/>
              <a:headEnd/>
              <a:tailEnd/>
            </a:ln>
            <a:effectLst>
              <a:outerShdw blurRad="63500" dist="38099" dir="2700000" algn="ctr" rotWithShape="0">
                <a:srgbClr val="000000">
                  <a:alpha val="74998"/>
                </a:srgbClr>
              </a:outerShdw>
            </a:effectLst>
          </p:spPr>
          <p:txBody>
            <a:bodyPr>
              <a:prstTxWarp prst="textNoShape">
                <a:avLst/>
              </a:prstTxWarp>
            </a:bodyPr>
            <a:lstStyle/>
            <a:p>
              <a:pPr>
                <a:defRPr/>
              </a:pPr>
              <a:endParaRPr lang="en-US" sz="1400">
                <a:latin typeface="Times New Roman" pitchFamily="18" charset="0"/>
                <a:cs typeface="Times New Roman" pitchFamily="18" charset="0"/>
              </a:endParaRPr>
            </a:p>
          </p:txBody>
        </p:sp>
        <p:grpSp>
          <p:nvGrpSpPr>
            <p:cNvPr id="102" name="Group 101"/>
            <p:cNvGrpSpPr>
              <a:grpSpLocks/>
            </p:cNvGrpSpPr>
            <p:nvPr/>
          </p:nvGrpSpPr>
          <p:grpSpPr bwMode="auto">
            <a:xfrm>
              <a:off x="2667" y="1791"/>
              <a:ext cx="1866" cy="257"/>
              <a:chOff x="2667" y="1815"/>
              <a:chExt cx="1866" cy="257"/>
            </a:xfrm>
          </p:grpSpPr>
          <p:sp>
            <p:nvSpPr>
              <p:cNvPr id="103" name="Rectangle 52"/>
              <p:cNvSpPr>
                <a:spLocks noChangeArrowheads="1"/>
              </p:cNvSpPr>
              <p:nvPr/>
            </p:nvSpPr>
            <p:spPr bwMode="auto">
              <a:xfrm>
                <a:off x="2667" y="1820"/>
                <a:ext cx="1866" cy="252"/>
              </a:xfrm>
              <a:prstGeom prst="rect">
                <a:avLst/>
              </a:prstGeom>
              <a:solidFill>
                <a:srgbClr val="FFFFCC"/>
              </a:solidFill>
              <a:ln w="12700">
                <a:solidFill>
                  <a:schemeClr val="tx1"/>
                </a:solidFill>
                <a:miter lim="800000"/>
                <a:headEnd/>
                <a:tailEnd/>
              </a:ln>
              <a:effectLst>
                <a:outerShdw blurRad="50800" dist="38100" dir="2700000" algn="tl" rotWithShape="0">
                  <a:prstClr val="black">
                    <a:alpha val="40000"/>
                  </a:prstClr>
                </a:outerShdw>
              </a:effectLst>
            </p:spPr>
            <p:txBody>
              <a:bodyPr wrap="none" anchor="ctr">
                <a:prstTxWarp prst="textNoShape">
                  <a:avLst/>
                </a:prstTxWarp>
              </a:bodyPr>
              <a:lstStyle/>
              <a:p>
                <a:pPr>
                  <a:defRPr/>
                </a:pPr>
                <a:endParaRPr lang="en-US" sz="1400">
                  <a:latin typeface="Times New Roman" pitchFamily="18" charset="0"/>
                  <a:cs typeface="Times New Roman" pitchFamily="18" charset="0"/>
                </a:endParaRPr>
              </a:p>
            </p:txBody>
          </p:sp>
          <p:sp>
            <p:nvSpPr>
              <p:cNvPr id="104" name="Rectangle 53"/>
              <p:cNvSpPr>
                <a:spLocks noChangeArrowheads="1"/>
              </p:cNvSpPr>
              <p:nvPr/>
            </p:nvSpPr>
            <p:spPr bwMode="auto">
              <a:xfrm>
                <a:off x="2850" y="1815"/>
                <a:ext cx="1474" cy="136"/>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000000"/>
                    </a:solidFill>
                    <a:latin typeface="Times New Roman" pitchFamily="18" charset="0"/>
                    <a:cs typeface="Times New Roman" pitchFamily="18" charset="0"/>
                  </a:rPr>
                  <a:t>Corresponding expected </a:t>
                </a:r>
                <a:endParaRPr kumimoji="0" lang="en-US" sz="1400" b="0" dirty="0">
                  <a:solidFill>
                    <a:schemeClr val="tx1"/>
                  </a:solidFill>
                  <a:latin typeface="Times New Roman" pitchFamily="18" charset="0"/>
                  <a:cs typeface="Times New Roman" pitchFamily="18" charset="0"/>
                </a:endParaRPr>
              </a:p>
            </p:txBody>
          </p:sp>
          <p:sp>
            <p:nvSpPr>
              <p:cNvPr id="105" name="Rectangle 54"/>
              <p:cNvSpPr>
                <a:spLocks noChangeArrowheads="1"/>
              </p:cNvSpPr>
              <p:nvPr/>
            </p:nvSpPr>
            <p:spPr bwMode="auto">
              <a:xfrm>
                <a:off x="2739" y="1930"/>
                <a:ext cx="1770" cy="136"/>
              </a:xfrm>
              <a:prstGeom prst="rect">
                <a:avLst/>
              </a:prstGeom>
              <a:noFill/>
              <a:ln w="9525">
                <a:noFill/>
                <a:miter lim="800000"/>
                <a:headEnd/>
                <a:tailEnd/>
              </a:ln>
            </p:spPr>
            <p:txBody>
              <a:bodyPr wrap="none" lIns="0" tIns="0" rIns="0" bIns="0">
                <a:prstTxWarp prst="textNoShape">
                  <a:avLst/>
                </a:prstTxWarp>
                <a:spAutoFit/>
              </a:bodyPr>
              <a:lstStyle/>
              <a:p>
                <a:r>
                  <a:rPr kumimoji="0" lang="en-US" sz="1400" b="0">
                    <a:solidFill>
                      <a:srgbClr val="000000"/>
                    </a:solidFill>
                    <a:latin typeface="Times New Roman" pitchFamily="18" charset="0"/>
                    <a:cs typeface="Times New Roman" pitchFamily="18" charset="0"/>
                  </a:rPr>
                  <a:t>rate of inflation in next period</a:t>
                </a:r>
                <a:endParaRPr kumimoji="0" lang="en-US" sz="1400" b="0">
                  <a:solidFill>
                    <a:schemeClr val="tx1"/>
                  </a:solidFill>
                  <a:latin typeface="Times New Roman" pitchFamily="18" charset="0"/>
                  <a:cs typeface="Times New Roman" pitchFamily="18" charset="0"/>
                </a:endParaRPr>
              </a:p>
            </p:txBody>
          </p:sp>
        </p:grpSp>
      </p:grpSp>
      <p:grpSp>
        <p:nvGrpSpPr>
          <p:cNvPr id="106" name="Group 100"/>
          <p:cNvGrpSpPr>
            <a:grpSpLocks/>
          </p:cNvGrpSpPr>
          <p:nvPr/>
        </p:nvGrpSpPr>
        <p:grpSpPr bwMode="auto">
          <a:xfrm>
            <a:off x="7616547" y="2187992"/>
            <a:ext cx="1174348" cy="465138"/>
            <a:chOff x="3502" y="881"/>
            <a:chExt cx="825" cy="293"/>
          </a:xfrm>
        </p:grpSpPr>
        <p:sp>
          <p:nvSpPr>
            <p:cNvPr id="107" name="Line 56"/>
            <p:cNvSpPr>
              <a:spLocks noChangeShapeType="1"/>
            </p:cNvSpPr>
            <p:nvPr/>
          </p:nvSpPr>
          <p:spPr bwMode="auto">
            <a:xfrm flipV="1">
              <a:off x="3502" y="1056"/>
              <a:ext cx="203" cy="118"/>
            </a:xfrm>
            <a:prstGeom prst="line">
              <a:avLst/>
            </a:prstGeom>
            <a:noFill/>
            <a:ln w="31750">
              <a:solidFill>
                <a:schemeClr val="tx1"/>
              </a:solidFill>
              <a:round/>
              <a:headEnd/>
              <a:tailEnd/>
            </a:ln>
            <a:effectLst>
              <a:outerShdw blurRad="63500" dist="38099" dir="2700000" algn="ctr" rotWithShape="0">
                <a:srgbClr val="000000">
                  <a:alpha val="74998"/>
                </a:srgbClr>
              </a:outerShdw>
            </a:effectLst>
          </p:spPr>
          <p:txBody>
            <a:bodyPr>
              <a:prstTxWarp prst="textNoShape">
                <a:avLst/>
              </a:prstTxWarp>
            </a:bodyPr>
            <a:lstStyle/>
            <a:p>
              <a:pPr>
                <a:defRPr/>
              </a:pPr>
              <a:endParaRPr lang="en-US" sz="1600">
                <a:latin typeface="Times New Roman" pitchFamily="18" charset="0"/>
                <a:cs typeface="Times New Roman" pitchFamily="18" charset="0"/>
              </a:endParaRPr>
            </a:p>
          </p:txBody>
        </p:sp>
        <p:grpSp>
          <p:nvGrpSpPr>
            <p:cNvPr id="108" name="Group 99"/>
            <p:cNvGrpSpPr>
              <a:grpSpLocks/>
            </p:cNvGrpSpPr>
            <p:nvPr/>
          </p:nvGrpSpPr>
          <p:grpSpPr bwMode="auto">
            <a:xfrm>
              <a:off x="3704" y="881"/>
              <a:ext cx="623" cy="267"/>
              <a:chOff x="3704" y="881"/>
              <a:chExt cx="623" cy="267"/>
            </a:xfrm>
          </p:grpSpPr>
          <p:sp>
            <p:nvSpPr>
              <p:cNvPr id="109" name="Rectangle 57"/>
              <p:cNvSpPr>
                <a:spLocks noChangeArrowheads="1"/>
              </p:cNvSpPr>
              <p:nvPr/>
            </p:nvSpPr>
            <p:spPr bwMode="auto">
              <a:xfrm>
                <a:off x="3704" y="890"/>
                <a:ext cx="623" cy="258"/>
              </a:xfrm>
              <a:prstGeom prst="rect">
                <a:avLst/>
              </a:prstGeom>
              <a:solidFill>
                <a:srgbClr val="FFFFCC"/>
              </a:solidFill>
              <a:ln w="12700">
                <a:solidFill>
                  <a:schemeClr val="tx1"/>
                </a:solidFill>
                <a:miter lim="800000"/>
                <a:headEnd/>
                <a:tailEnd/>
              </a:ln>
              <a:effectLst>
                <a:outerShdw blurRad="50800" dist="38100" dir="2700000" algn="tl" rotWithShape="0">
                  <a:prstClr val="black">
                    <a:alpha val="40000"/>
                  </a:prst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110" name="Rectangle 58"/>
              <p:cNvSpPr>
                <a:spLocks noChangeArrowheads="1"/>
              </p:cNvSpPr>
              <p:nvPr/>
            </p:nvSpPr>
            <p:spPr bwMode="auto">
              <a:xfrm>
                <a:off x="3738" y="881"/>
                <a:ext cx="589" cy="136"/>
              </a:xfrm>
              <a:prstGeom prst="rect">
                <a:avLst/>
              </a:prstGeom>
              <a:noFill/>
              <a:ln w="9525">
                <a:noFill/>
                <a:miter lim="800000"/>
                <a:headEnd/>
                <a:tailEnd/>
              </a:ln>
            </p:spPr>
            <p:txBody>
              <a:bodyPr wrap="none" lIns="0" tIns="0" rIns="0" bIns="0">
                <a:prstTxWarp prst="textNoShape">
                  <a:avLst/>
                </a:prstTxWarp>
                <a:spAutoFit/>
              </a:bodyPr>
              <a:lstStyle/>
              <a:p>
                <a:r>
                  <a:rPr kumimoji="0" lang="en-US" sz="1400" b="0">
                    <a:solidFill>
                      <a:srgbClr val="000000"/>
                    </a:solidFill>
                    <a:latin typeface="Times New Roman" pitchFamily="18" charset="0"/>
                    <a:cs typeface="Times New Roman" pitchFamily="18" charset="0"/>
                  </a:rPr>
                  <a:t>Actual rate </a:t>
                </a:r>
                <a:endParaRPr kumimoji="0" lang="en-US" sz="1400" b="0">
                  <a:solidFill>
                    <a:schemeClr val="tx1"/>
                  </a:solidFill>
                  <a:latin typeface="Times New Roman" pitchFamily="18" charset="0"/>
                  <a:cs typeface="Times New Roman" pitchFamily="18" charset="0"/>
                </a:endParaRPr>
              </a:p>
            </p:txBody>
          </p:sp>
          <p:sp>
            <p:nvSpPr>
              <p:cNvPr id="111" name="Rectangle 59"/>
              <p:cNvSpPr>
                <a:spLocks noChangeArrowheads="1"/>
              </p:cNvSpPr>
              <p:nvPr/>
            </p:nvSpPr>
            <p:spPr bwMode="auto">
              <a:xfrm>
                <a:off x="3739" y="1006"/>
                <a:ext cx="563" cy="136"/>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000000"/>
                    </a:solidFill>
                    <a:latin typeface="Times New Roman" pitchFamily="18" charset="0"/>
                    <a:cs typeface="Times New Roman" pitchFamily="18" charset="0"/>
                  </a:rPr>
                  <a:t>of inflation</a:t>
                </a:r>
                <a:endParaRPr kumimoji="0" lang="en-US" sz="1400" b="0" dirty="0">
                  <a:solidFill>
                    <a:schemeClr val="tx1"/>
                  </a:solidFill>
                  <a:latin typeface="Times New Roman" pitchFamily="18" charset="0"/>
                  <a:cs typeface="Times New Roman" pitchFamily="18" charset="0"/>
                </a:endParaRPr>
              </a:p>
            </p:txBody>
          </p:sp>
        </p:grpSp>
      </p:grpSp>
      <p:sp>
        <p:nvSpPr>
          <p:cNvPr id="112" name="Line 62"/>
          <p:cNvSpPr>
            <a:spLocks noChangeShapeType="1"/>
          </p:cNvSpPr>
          <p:nvPr/>
        </p:nvSpPr>
        <p:spPr bwMode="auto">
          <a:xfrm>
            <a:off x="5085144" y="3310351"/>
            <a:ext cx="948544" cy="1990471"/>
          </a:xfrm>
          <a:prstGeom prst="line">
            <a:avLst/>
          </a:prstGeom>
          <a:noFill/>
          <a:ln w="31750" cap="rnd">
            <a:solidFill>
              <a:srgbClr val="000000"/>
            </a:solidFill>
            <a:prstDash val="sysDot"/>
            <a:round/>
            <a:headEnd/>
            <a:tailEnd type="stealth" w="lg" len="lg"/>
          </a:ln>
        </p:spPr>
        <p:txBody>
          <a:bodyPr>
            <a:prstTxWarp prst="textNoShape">
              <a:avLst/>
            </a:prstTxWarp>
          </a:bodyPr>
          <a:lstStyle/>
          <a:p>
            <a:endParaRPr lang="en-US" sz="1600">
              <a:latin typeface="Times New Roman" pitchFamily="18" charset="0"/>
              <a:cs typeface="Times New Roman" pitchFamily="18" charset="0"/>
            </a:endParaRPr>
          </a:p>
        </p:txBody>
      </p:sp>
      <p:sp>
        <p:nvSpPr>
          <p:cNvPr id="113" name="Line 64"/>
          <p:cNvSpPr>
            <a:spLocks noChangeShapeType="1"/>
          </p:cNvSpPr>
          <p:nvPr/>
        </p:nvSpPr>
        <p:spPr bwMode="auto">
          <a:xfrm>
            <a:off x="4629531" y="3203989"/>
            <a:ext cx="911225" cy="0"/>
          </a:xfrm>
          <a:prstGeom prst="line">
            <a:avLst/>
          </a:prstGeom>
          <a:noFill/>
          <a:ln w="57150">
            <a:solidFill>
              <a:srgbClr val="436D45"/>
            </a:solidFill>
            <a:round/>
            <a:headEnd/>
            <a:tailEnd/>
          </a:ln>
        </p:spPr>
        <p:txBody>
          <a:bodyPr wrap="square" lIns="0" tIns="0" rIns="0" bIns="0">
            <a:prstTxWarp prst="textNoShape">
              <a:avLst/>
            </a:prstTxWarp>
            <a:spAutoFit/>
          </a:bodyPr>
          <a:lstStyle/>
          <a:p>
            <a:endParaRPr lang="en-US" sz="1600">
              <a:latin typeface="Times New Roman" pitchFamily="18" charset="0"/>
              <a:cs typeface="Times New Roman" pitchFamily="18" charset="0"/>
            </a:endParaRPr>
          </a:p>
        </p:txBody>
      </p:sp>
      <p:grpSp>
        <p:nvGrpSpPr>
          <p:cNvPr id="114" name="Group 136"/>
          <p:cNvGrpSpPr>
            <a:grpSpLocks/>
          </p:cNvGrpSpPr>
          <p:nvPr/>
        </p:nvGrpSpPr>
        <p:grpSpPr bwMode="auto">
          <a:xfrm>
            <a:off x="5563489" y="2869407"/>
            <a:ext cx="888026" cy="357188"/>
            <a:chOff x="2347" y="1292"/>
            <a:chExt cx="575" cy="225"/>
          </a:xfrm>
        </p:grpSpPr>
        <p:sp>
          <p:nvSpPr>
            <p:cNvPr id="115" name="Line 66"/>
            <p:cNvSpPr>
              <a:spLocks noChangeShapeType="1"/>
            </p:cNvSpPr>
            <p:nvPr/>
          </p:nvSpPr>
          <p:spPr bwMode="auto">
            <a:xfrm>
              <a:off x="2363" y="1311"/>
              <a:ext cx="559" cy="0"/>
            </a:xfrm>
            <a:prstGeom prst="line">
              <a:avLst/>
            </a:prstGeom>
            <a:noFill/>
            <a:ln w="57150">
              <a:solidFill>
                <a:srgbClr val="436D45"/>
              </a:solidFill>
              <a:round/>
              <a:headEnd/>
              <a:tailEnd/>
            </a:ln>
          </p:spPr>
          <p:txBody>
            <a:bodyPr wrap="none" lIns="0" tIns="0" rIns="0" bIns="0">
              <a:prstTxWarp prst="textNoShape">
                <a:avLst/>
              </a:prstTxWarp>
              <a:spAutoFit/>
            </a:bodyPr>
            <a:lstStyle/>
            <a:p>
              <a:endParaRPr lang="en-US" sz="1600">
                <a:latin typeface="Times New Roman" pitchFamily="18" charset="0"/>
                <a:cs typeface="Times New Roman" pitchFamily="18" charset="0"/>
              </a:endParaRPr>
            </a:p>
          </p:txBody>
        </p:sp>
        <p:sp>
          <p:nvSpPr>
            <p:cNvPr id="116" name="Line 67"/>
            <p:cNvSpPr>
              <a:spLocks noChangeShapeType="1"/>
            </p:cNvSpPr>
            <p:nvPr/>
          </p:nvSpPr>
          <p:spPr bwMode="auto">
            <a:xfrm>
              <a:off x="2347" y="1292"/>
              <a:ext cx="0" cy="225"/>
            </a:xfrm>
            <a:prstGeom prst="line">
              <a:avLst/>
            </a:prstGeom>
            <a:noFill/>
            <a:ln w="57150">
              <a:solidFill>
                <a:srgbClr val="436D45"/>
              </a:solidFill>
              <a:round/>
              <a:headEnd/>
              <a:tailEnd/>
            </a:ln>
          </p:spPr>
          <p:txBody>
            <a:bodyPr wrap="none" lIns="0" tIns="0" rIns="0" bIns="0">
              <a:prstTxWarp prst="textNoShape">
                <a:avLst/>
              </a:prstTxWarp>
              <a:spAutoFit/>
            </a:bodyPr>
            <a:lstStyle/>
            <a:p>
              <a:endParaRPr lang="en-US" sz="1600">
                <a:latin typeface="Times New Roman" pitchFamily="18" charset="0"/>
                <a:cs typeface="Times New Roman" pitchFamily="18" charset="0"/>
              </a:endParaRPr>
            </a:p>
          </p:txBody>
        </p:sp>
      </p:grpSp>
      <p:grpSp>
        <p:nvGrpSpPr>
          <p:cNvPr id="117" name="Group 138"/>
          <p:cNvGrpSpPr>
            <a:grpSpLocks/>
          </p:cNvGrpSpPr>
          <p:nvPr/>
        </p:nvGrpSpPr>
        <p:grpSpPr bwMode="auto">
          <a:xfrm>
            <a:off x="6463157" y="2477295"/>
            <a:ext cx="927444" cy="447675"/>
            <a:chOff x="2931" y="1045"/>
            <a:chExt cx="575" cy="282"/>
          </a:xfrm>
        </p:grpSpPr>
        <p:sp>
          <p:nvSpPr>
            <p:cNvPr id="118" name="Line 69"/>
            <p:cNvSpPr>
              <a:spLocks noChangeShapeType="1"/>
            </p:cNvSpPr>
            <p:nvPr/>
          </p:nvSpPr>
          <p:spPr bwMode="auto">
            <a:xfrm>
              <a:off x="2947" y="1063"/>
              <a:ext cx="559" cy="0"/>
            </a:xfrm>
            <a:prstGeom prst="line">
              <a:avLst/>
            </a:prstGeom>
            <a:noFill/>
            <a:ln w="57150">
              <a:solidFill>
                <a:srgbClr val="436D45"/>
              </a:solidFill>
              <a:round/>
              <a:headEnd/>
              <a:tailEnd/>
            </a:ln>
          </p:spPr>
          <p:txBody>
            <a:bodyPr wrap="none" lIns="0" tIns="0" rIns="0" bIns="0">
              <a:prstTxWarp prst="textNoShape">
                <a:avLst/>
              </a:prstTxWarp>
              <a:spAutoFit/>
            </a:bodyPr>
            <a:lstStyle/>
            <a:p>
              <a:endParaRPr lang="en-US" sz="1600">
                <a:latin typeface="Times New Roman" pitchFamily="18" charset="0"/>
                <a:cs typeface="Times New Roman" pitchFamily="18" charset="0"/>
              </a:endParaRPr>
            </a:p>
          </p:txBody>
        </p:sp>
        <p:sp>
          <p:nvSpPr>
            <p:cNvPr id="119" name="Line 70"/>
            <p:cNvSpPr>
              <a:spLocks noChangeShapeType="1"/>
            </p:cNvSpPr>
            <p:nvPr/>
          </p:nvSpPr>
          <p:spPr bwMode="auto">
            <a:xfrm>
              <a:off x="2931" y="1045"/>
              <a:ext cx="0" cy="282"/>
            </a:xfrm>
            <a:prstGeom prst="line">
              <a:avLst/>
            </a:prstGeom>
            <a:noFill/>
            <a:ln w="57150">
              <a:solidFill>
                <a:srgbClr val="436D45"/>
              </a:solidFill>
              <a:round/>
              <a:headEnd/>
              <a:tailEnd/>
            </a:ln>
          </p:spPr>
          <p:txBody>
            <a:bodyPr wrap="none" lIns="0" tIns="0" rIns="0" bIns="0">
              <a:prstTxWarp prst="textNoShape">
                <a:avLst/>
              </a:prstTxWarp>
              <a:spAutoFit/>
            </a:bodyPr>
            <a:lstStyle/>
            <a:p>
              <a:endParaRPr lang="en-US" sz="1600">
                <a:latin typeface="Times New Roman" pitchFamily="18" charset="0"/>
                <a:cs typeface="Times New Roman" pitchFamily="18" charset="0"/>
              </a:endParaRPr>
            </a:p>
          </p:txBody>
        </p:sp>
      </p:grpSp>
      <p:grpSp>
        <p:nvGrpSpPr>
          <p:cNvPr id="120" name="Group 140"/>
          <p:cNvGrpSpPr>
            <a:grpSpLocks/>
          </p:cNvGrpSpPr>
          <p:nvPr/>
        </p:nvGrpSpPr>
        <p:grpSpPr bwMode="auto">
          <a:xfrm>
            <a:off x="7368795" y="2486439"/>
            <a:ext cx="967730" cy="420687"/>
            <a:chOff x="3513" y="1045"/>
            <a:chExt cx="794" cy="265"/>
          </a:xfrm>
        </p:grpSpPr>
        <p:sp>
          <p:nvSpPr>
            <p:cNvPr id="121" name="Line 74"/>
            <p:cNvSpPr>
              <a:spLocks noChangeShapeType="1"/>
            </p:cNvSpPr>
            <p:nvPr/>
          </p:nvSpPr>
          <p:spPr bwMode="auto">
            <a:xfrm>
              <a:off x="3525" y="1291"/>
              <a:ext cx="782" cy="0"/>
            </a:xfrm>
            <a:prstGeom prst="line">
              <a:avLst/>
            </a:prstGeom>
            <a:noFill/>
            <a:ln w="57150">
              <a:solidFill>
                <a:srgbClr val="436D45"/>
              </a:solidFill>
              <a:round/>
              <a:headEnd/>
              <a:tailEnd type="stealth" w="lg" len="lg"/>
            </a:ln>
          </p:spPr>
          <p:txBody>
            <a:bodyPr lIns="0" tIns="0" rIns="0" bIns="0">
              <a:prstTxWarp prst="textNoShape">
                <a:avLst/>
              </a:prstTxWarp>
              <a:spAutoFit/>
            </a:bodyPr>
            <a:lstStyle/>
            <a:p>
              <a:endParaRPr lang="en-US" sz="1600">
                <a:latin typeface="Times New Roman" pitchFamily="18" charset="0"/>
                <a:cs typeface="Times New Roman" pitchFamily="18" charset="0"/>
              </a:endParaRPr>
            </a:p>
          </p:txBody>
        </p:sp>
        <p:sp>
          <p:nvSpPr>
            <p:cNvPr id="122" name="Line 75"/>
            <p:cNvSpPr>
              <a:spLocks noChangeShapeType="1"/>
            </p:cNvSpPr>
            <p:nvPr/>
          </p:nvSpPr>
          <p:spPr bwMode="auto">
            <a:xfrm>
              <a:off x="3513" y="1045"/>
              <a:ext cx="0" cy="265"/>
            </a:xfrm>
            <a:prstGeom prst="line">
              <a:avLst/>
            </a:prstGeom>
            <a:noFill/>
            <a:ln w="57150">
              <a:solidFill>
                <a:srgbClr val="436D45"/>
              </a:solidFill>
              <a:round/>
              <a:headEnd/>
              <a:tailEnd/>
            </a:ln>
          </p:spPr>
          <p:txBody>
            <a:bodyPr wrap="none" lIns="0" tIns="0" rIns="0" bIns="0">
              <a:prstTxWarp prst="textNoShape">
                <a:avLst/>
              </a:prstTxWarp>
              <a:spAutoFit/>
            </a:bodyPr>
            <a:lstStyle/>
            <a:p>
              <a:endParaRPr lang="en-US" sz="1600">
                <a:latin typeface="Times New Roman" pitchFamily="18" charset="0"/>
                <a:cs typeface="Times New Roman" pitchFamily="18" charset="0"/>
              </a:endParaRPr>
            </a:p>
          </p:txBody>
        </p:sp>
      </p:grpSp>
      <p:sp>
        <p:nvSpPr>
          <p:cNvPr id="123" name="Line 76"/>
          <p:cNvSpPr>
            <a:spLocks noChangeShapeType="1"/>
          </p:cNvSpPr>
          <p:nvPr/>
        </p:nvSpPr>
        <p:spPr bwMode="auto">
          <a:xfrm>
            <a:off x="5545518" y="5345272"/>
            <a:ext cx="905996" cy="0"/>
          </a:xfrm>
          <a:prstGeom prst="line">
            <a:avLst/>
          </a:prstGeom>
          <a:noFill/>
          <a:ln w="57150">
            <a:solidFill>
              <a:schemeClr val="accent5">
                <a:lumMod val="75000"/>
              </a:schemeClr>
            </a:solidFill>
            <a:round/>
            <a:headEnd/>
            <a:tailEnd/>
          </a:ln>
        </p:spPr>
        <p:txBody>
          <a:bodyPr wrap="square" lIns="0" tIns="0" rIns="0" bIns="0">
            <a:prstTxWarp prst="textNoShape">
              <a:avLst/>
            </a:prstTxWarp>
            <a:spAutoFit/>
          </a:bodyPr>
          <a:lstStyle/>
          <a:p>
            <a:endParaRPr lang="en-US" sz="1600">
              <a:latin typeface="Times New Roman" pitchFamily="18" charset="0"/>
              <a:cs typeface="Times New Roman" pitchFamily="18" charset="0"/>
            </a:endParaRPr>
          </a:p>
        </p:txBody>
      </p:sp>
      <p:grpSp>
        <p:nvGrpSpPr>
          <p:cNvPr id="124" name="Group 139"/>
          <p:cNvGrpSpPr>
            <a:grpSpLocks/>
          </p:cNvGrpSpPr>
          <p:nvPr/>
        </p:nvGrpSpPr>
        <p:grpSpPr bwMode="auto">
          <a:xfrm>
            <a:off x="7370000" y="4615022"/>
            <a:ext cx="914335" cy="447675"/>
            <a:chOff x="3508" y="2334"/>
            <a:chExt cx="575" cy="282"/>
          </a:xfrm>
        </p:grpSpPr>
        <p:sp>
          <p:nvSpPr>
            <p:cNvPr id="125" name="Line 78"/>
            <p:cNvSpPr>
              <a:spLocks noChangeShapeType="1"/>
            </p:cNvSpPr>
            <p:nvPr/>
          </p:nvSpPr>
          <p:spPr bwMode="auto">
            <a:xfrm>
              <a:off x="3524" y="2352"/>
              <a:ext cx="559" cy="0"/>
            </a:xfrm>
            <a:prstGeom prst="line">
              <a:avLst/>
            </a:prstGeom>
            <a:noFill/>
            <a:ln w="57150">
              <a:solidFill>
                <a:schemeClr val="accent5">
                  <a:lumMod val="75000"/>
                </a:schemeClr>
              </a:solidFill>
              <a:round/>
              <a:headEnd/>
              <a:tailEnd/>
            </a:ln>
          </p:spPr>
          <p:txBody>
            <a:bodyPr wrap="none" lIns="0" tIns="0" rIns="0" bIns="0">
              <a:prstTxWarp prst="textNoShape">
                <a:avLst/>
              </a:prstTxWarp>
              <a:spAutoFit/>
            </a:bodyPr>
            <a:lstStyle/>
            <a:p>
              <a:endParaRPr lang="en-US" sz="1600">
                <a:latin typeface="Times New Roman" pitchFamily="18" charset="0"/>
                <a:cs typeface="Times New Roman" pitchFamily="18" charset="0"/>
              </a:endParaRPr>
            </a:p>
          </p:txBody>
        </p:sp>
        <p:sp>
          <p:nvSpPr>
            <p:cNvPr id="126" name="Line 79"/>
            <p:cNvSpPr>
              <a:spLocks noChangeShapeType="1"/>
            </p:cNvSpPr>
            <p:nvPr/>
          </p:nvSpPr>
          <p:spPr bwMode="auto">
            <a:xfrm>
              <a:off x="3508" y="2334"/>
              <a:ext cx="0" cy="282"/>
            </a:xfrm>
            <a:prstGeom prst="line">
              <a:avLst/>
            </a:prstGeom>
            <a:noFill/>
            <a:ln w="57150">
              <a:solidFill>
                <a:schemeClr val="accent5">
                  <a:lumMod val="75000"/>
                </a:schemeClr>
              </a:solidFill>
              <a:round/>
              <a:headEnd/>
              <a:tailEnd/>
            </a:ln>
          </p:spPr>
          <p:txBody>
            <a:bodyPr wrap="none" lIns="0" tIns="0" rIns="0" bIns="0">
              <a:prstTxWarp prst="textNoShape">
                <a:avLst/>
              </a:prstTxWarp>
              <a:spAutoFit/>
            </a:bodyPr>
            <a:lstStyle/>
            <a:p>
              <a:endParaRPr lang="en-US" sz="1600">
                <a:latin typeface="Times New Roman" pitchFamily="18" charset="0"/>
                <a:cs typeface="Times New Roman" pitchFamily="18" charset="0"/>
              </a:endParaRPr>
            </a:p>
          </p:txBody>
        </p:sp>
      </p:grpSp>
      <p:grpSp>
        <p:nvGrpSpPr>
          <p:cNvPr id="127" name="Group 141"/>
          <p:cNvGrpSpPr>
            <a:grpSpLocks/>
          </p:cNvGrpSpPr>
          <p:nvPr/>
        </p:nvGrpSpPr>
        <p:grpSpPr bwMode="auto">
          <a:xfrm>
            <a:off x="8312220" y="4615022"/>
            <a:ext cx="632411" cy="420688"/>
            <a:chOff x="4090" y="2334"/>
            <a:chExt cx="301" cy="265"/>
          </a:xfrm>
        </p:grpSpPr>
        <p:sp>
          <p:nvSpPr>
            <p:cNvPr id="128" name="Line 83"/>
            <p:cNvSpPr>
              <a:spLocks noChangeShapeType="1"/>
            </p:cNvSpPr>
            <p:nvPr/>
          </p:nvSpPr>
          <p:spPr bwMode="auto">
            <a:xfrm>
              <a:off x="4094" y="2580"/>
              <a:ext cx="297" cy="0"/>
            </a:xfrm>
            <a:prstGeom prst="line">
              <a:avLst/>
            </a:prstGeom>
            <a:noFill/>
            <a:ln w="57150">
              <a:solidFill>
                <a:schemeClr val="accent5">
                  <a:lumMod val="75000"/>
                </a:schemeClr>
              </a:solidFill>
              <a:round/>
              <a:headEnd/>
              <a:tailEnd type="stealth" w="lg" len="lg"/>
            </a:ln>
          </p:spPr>
          <p:txBody>
            <a:bodyPr lIns="0" tIns="0" rIns="0" bIns="0">
              <a:prstTxWarp prst="textNoShape">
                <a:avLst/>
              </a:prstTxWarp>
              <a:spAutoFit/>
            </a:bodyPr>
            <a:lstStyle/>
            <a:p>
              <a:endParaRPr lang="en-US" sz="1600">
                <a:latin typeface="Times New Roman" pitchFamily="18" charset="0"/>
                <a:cs typeface="Times New Roman" pitchFamily="18" charset="0"/>
              </a:endParaRPr>
            </a:p>
          </p:txBody>
        </p:sp>
        <p:sp>
          <p:nvSpPr>
            <p:cNvPr id="129" name="Line 84"/>
            <p:cNvSpPr>
              <a:spLocks noChangeShapeType="1"/>
            </p:cNvSpPr>
            <p:nvPr/>
          </p:nvSpPr>
          <p:spPr bwMode="auto">
            <a:xfrm>
              <a:off x="4090" y="2334"/>
              <a:ext cx="0" cy="265"/>
            </a:xfrm>
            <a:prstGeom prst="line">
              <a:avLst/>
            </a:prstGeom>
            <a:noFill/>
            <a:ln w="57150">
              <a:solidFill>
                <a:schemeClr val="accent5">
                  <a:lumMod val="75000"/>
                </a:schemeClr>
              </a:solidFill>
              <a:round/>
              <a:headEnd/>
              <a:tailEnd/>
            </a:ln>
          </p:spPr>
          <p:txBody>
            <a:bodyPr wrap="none" lIns="0" tIns="0" rIns="0" bIns="0">
              <a:prstTxWarp prst="textNoShape">
                <a:avLst/>
              </a:prstTxWarp>
              <a:spAutoFit/>
            </a:bodyPr>
            <a:lstStyle/>
            <a:p>
              <a:endParaRPr lang="en-US" sz="1600">
                <a:latin typeface="Times New Roman" pitchFamily="18" charset="0"/>
                <a:cs typeface="Times New Roman" pitchFamily="18" charset="0"/>
              </a:endParaRPr>
            </a:p>
          </p:txBody>
        </p:sp>
      </p:grpSp>
      <p:grpSp>
        <p:nvGrpSpPr>
          <p:cNvPr id="130" name="Group 137"/>
          <p:cNvGrpSpPr>
            <a:grpSpLocks/>
          </p:cNvGrpSpPr>
          <p:nvPr/>
        </p:nvGrpSpPr>
        <p:grpSpPr bwMode="auto">
          <a:xfrm>
            <a:off x="6442900" y="5007135"/>
            <a:ext cx="927308" cy="365125"/>
            <a:chOff x="2924" y="2581"/>
            <a:chExt cx="575" cy="230"/>
          </a:xfrm>
        </p:grpSpPr>
        <p:sp>
          <p:nvSpPr>
            <p:cNvPr id="131" name="Line 86"/>
            <p:cNvSpPr>
              <a:spLocks noChangeShapeType="1"/>
            </p:cNvSpPr>
            <p:nvPr/>
          </p:nvSpPr>
          <p:spPr bwMode="auto">
            <a:xfrm>
              <a:off x="2924" y="2581"/>
              <a:ext cx="0" cy="230"/>
            </a:xfrm>
            <a:prstGeom prst="line">
              <a:avLst/>
            </a:prstGeom>
            <a:noFill/>
            <a:ln w="57150">
              <a:solidFill>
                <a:schemeClr val="accent5">
                  <a:lumMod val="75000"/>
                </a:schemeClr>
              </a:solidFill>
              <a:round/>
              <a:headEnd/>
              <a:tailEnd/>
            </a:ln>
          </p:spPr>
          <p:txBody>
            <a:bodyPr wrap="none" lIns="0" tIns="0" rIns="0" bIns="0">
              <a:prstTxWarp prst="textNoShape">
                <a:avLst/>
              </a:prstTxWarp>
              <a:spAutoFit/>
            </a:bodyPr>
            <a:lstStyle/>
            <a:p>
              <a:endParaRPr lang="en-US" sz="1600">
                <a:latin typeface="Times New Roman" pitchFamily="18" charset="0"/>
                <a:cs typeface="Times New Roman" pitchFamily="18" charset="0"/>
              </a:endParaRPr>
            </a:p>
          </p:txBody>
        </p:sp>
        <p:sp>
          <p:nvSpPr>
            <p:cNvPr id="132" name="Line 87"/>
            <p:cNvSpPr>
              <a:spLocks noChangeShapeType="1"/>
            </p:cNvSpPr>
            <p:nvPr/>
          </p:nvSpPr>
          <p:spPr bwMode="auto">
            <a:xfrm>
              <a:off x="2940" y="2600"/>
              <a:ext cx="559" cy="0"/>
            </a:xfrm>
            <a:prstGeom prst="line">
              <a:avLst/>
            </a:prstGeom>
            <a:noFill/>
            <a:ln w="57150">
              <a:solidFill>
                <a:schemeClr val="accent5">
                  <a:lumMod val="75000"/>
                </a:schemeClr>
              </a:solidFill>
              <a:round/>
              <a:headEnd/>
              <a:tailEnd/>
            </a:ln>
          </p:spPr>
          <p:txBody>
            <a:bodyPr wrap="none" lIns="0" tIns="0" rIns="0" bIns="0">
              <a:prstTxWarp prst="textNoShape">
                <a:avLst/>
              </a:prstTxWarp>
              <a:spAutoFit/>
            </a:bodyPr>
            <a:lstStyle/>
            <a:p>
              <a:endParaRPr lang="en-US" sz="1600">
                <a:latin typeface="Times New Roman" pitchFamily="18" charset="0"/>
                <a:cs typeface="Times New Roman" pitchFamily="18" charset="0"/>
              </a:endParaRPr>
            </a:p>
          </p:txBody>
        </p:sp>
      </p:grpSp>
      <p:sp>
        <p:nvSpPr>
          <p:cNvPr id="133" name="Line 95"/>
          <p:cNvSpPr>
            <a:spLocks noChangeShapeType="1"/>
          </p:cNvSpPr>
          <p:nvPr/>
        </p:nvSpPr>
        <p:spPr bwMode="auto">
          <a:xfrm>
            <a:off x="4618418" y="1983201"/>
            <a:ext cx="0" cy="1295400"/>
          </a:xfrm>
          <a:prstGeom prst="line">
            <a:avLst/>
          </a:prstGeom>
          <a:noFill/>
          <a:ln w="28575">
            <a:solidFill>
              <a:schemeClr val="tx1"/>
            </a:solidFill>
            <a:round/>
            <a:headEnd/>
            <a:tailEnd/>
          </a:ln>
        </p:spPr>
        <p:txBody>
          <a:bodyPr lIns="92075" tIns="46038" rIns="92075" bIns="46038">
            <a:prstTxWarp prst="textNoShape">
              <a:avLst/>
            </a:prstTxWarp>
          </a:bodyPr>
          <a:lstStyle/>
          <a:p>
            <a:endParaRPr lang="en-US" sz="1600">
              <a:latin typeface="Times New Roman" pitchFamily="18" charset="0"/>
              <a:cs typeface="Times New Roman" pitchFamily="18" charset="0"/>
            </a:endParaRPr>
          </a:p>
        </p:txBody>
      </p:sp>
      <p:sp>
        <p:nvSpPr>
          <p:cNvPr id="134" name="Line 97"/>
          <p:cNvSpPr>
            <a:spLocks noChangeShapeType="1"/>
          </p:cNvSpPr>
          <p:nvPr/>
        </p:nvSpPr>
        <p:spPr bwMode="auto">
          <a:xfrm>
            <a:off x="4618418" y="4116547"/>
            <a:ext cx="0" cy="1295400"/>
          </a:xfrm>
          <a:prstGeom prst="line">
            <a:avLst/>
          </a:prstGeom>
          <a:noFill/>
          <a:ln w="28575">
            <a:solidFill>
              <a:schemeClr val="tx1"/>
            </a:solidFill>
            <a:round/>
            <a:headEnd/>
            <a:tailEnd/>
          </a:ln>
        </p:spPr>
        <p:txBody>
          <a:bodyPr lIns="92075" tIns="46038" rIns="92075" bIns="46038">
            <a:prstTxWarp prst="textNoShape">
              <a:avLst/>
            </a:prstTxWarp>
          </a:bodyPr>
          <a:lstStyle/>
          <a:p>
            <a:endParaRPr lang="en-US" sz="1600">
              <a:latin typeface="Times New Roman" pitchFamily="18" charset="0"/>
              <a:cs typeface="Times New Roman" pitchFamily="18" charset="0"/>
            </a:endParaRPr>
          </a:p>
        </p:txBody>
      </p:sp>
      <p:sp>
        <p:nvSpPr>
          <p:cNvPr id="135" name="Rectangle 105" descr="Parchment"/>
          <p:cNvSpPr>
            <a:spLocks noChangeArrowheads="1"/>
          </p:cNvSpPr>
          <p:nvPr/>
        </p:nvSpPr>
        <p:spPr bwMode="auto">
          <a:xfrm>
            <a:off x="9778048" y="3183097"/>
            <a:ext cx="351982" cy="603242"/>
          </a:xfrm>
          <a:prstGeom prst="rect">
            <a:avLst/>
          </a:prstGeom>
          <a:noFill/>
          <a:ln w="9525">
            <a:noFill/>
            <a:miter lim="800000"/>
            <a:headEnd/>
            <a:tailEnd/>
          </a:ln>
        </p:spPr>
        <p:txBody>
          <a:bodyPr wrap="square" lIns="0" tIns="0" rIns="0" bIns="0">
            <a:prstTxWarp prst="textNoShape">
              <a:avLst/>
            </a:prstTxWarp>
            <a:spAutoFit/>
          </a:bodyPr>
          <a:lstStyle/>
          <a:p>
            <a:pPr>
              <a:lnSpc>
                <a:spcPct val="70000"/>
              </a:lnSpc>
            </a:pPr>
            <a:r>
              <a:rPr kumimoji="0" lang="en-US" sz="1400" b="0">
                <a:solidFill>
                  <a:srgbClr val="000000"/>
                </a:solidFill>
                <a:latin typeface="Times New Roman" pitchFamily="18" charset="0"/>
                <a:cs typeface="Times New Roman" pitchFamily="18" charset="0"/>
              </a:rPr>
              <a:t>Time </a:t>
            </a:r>
            <a:br>
              <a:rPr kumimoji="0" lang="en-US" sz="1400" b="0">
                <a:solidFill>
                  <a:srgbClr val="000000"/>
                </a:solidFill>
                <a:latin typeface="Times New Roman" pitchFamily="18" charset="0"/>
                <a:cs typeface="Times New Roman" pitchFamily="18" charset="0"/>
              </a:rPr>
            </a:br>
            <a:r>
              <a:rPr kumimoji="0" lang="en-US" sz="1400" b="0">
                <a:solidFill>
                  <a:srgbClr val="000000"/>
                </a:solidFill>
                <a:latin typeface="Times New Roman" pitchFamily="18" charset="0"/>
                <a:cs typeface="Times New Roman" pitchFamily="18" charset="0"/>
              </a:rPr>
              <a:t>period</a:t>
            </a:r>
            <a:endParaRPr kumimoji="0" lang="en-US" sz="1400" b="0">
              <a:solidFill>
                <a:schemeClr val="tx1"/>
              </a:solidFill>
              <a:latin typeface="Times New Roman" pitchFamily="18" charset="0"/>
              <a:cs typeface="Times New Roman" pitchFamily="18" charset="0"/>
            </a:endParaRPr>
          </a:p>
        </p:txBody>
      </p:sp>
      <p:sp>
        <p:nvSpPr>
          <p:cNvPr id="136" name="Line 106"/>
          <p:cNvSpPr>
            <a:spLocks noChangeShapeType="1"/>
          </p:cNvSpPr>
          <p:nvPr/>
        </p:nvSpPr>
        <p:spPr bwMode="auto">
          <a:xfrm>
            <a:off x="4618417" y="3269076"/>
            <a:ext cx="3910263" cy="0"/>
          </a:xfrm>
          <a:prstGeom prst="line">
            <a:avLst/>
          </a:prstGeom>
          <a:noFill/>
          <a:ln w="28575">
            <a:solidFill>
              <a:schemeClr val="tx1"/>
            </a:solidFill>
            <a:round/>
            <a:headEnd/>
            <a:tailEnd/>
          </a:ln>
        </p:spPr>
        <p:txBody>
          <a:bodyPr lIns="92075" tIns="46038" rIns="92075" bIns="46038">
            <a:prstTxWarp prst="textNoShape">
              <a:avLst/>
            </a:prstTxWarp>
          </a:bodyPr>
          <a:lstStyle/>
          <a:p>
            <a:endParaRPr lang="en-US" sz="1600">
              <a:latin typeface="Times New Roman" pitchFamily="18" charset="0"/>
              <a:cs typeface="Times New Roman" pitchFamily="18" charset="0"/>
            </a:endParaRPr>
          </a:p>
        </p:txBody>
      </p:sp>
      <p:sp>
        <p:nvSpPr>
          <p:cNvPr id="137" name="Line 107"/>
          <p:cNvSpPr>
            <a:spLocks noChangeShapeType="1"/>
          </p:cNvSpPr>
          <p:nvPr/>
        </p:nvSpPr>
        <p:spPr bwMode="auto">
          <a:xfrm>
            <a:off x="4618417" y="5399247"/>
            <a:ext cx="4300157" cy="0"/>
          </a:xfrm>
          <a:prstGeom prst="line">
            <a:avLst/>
          </a:prstGeom>
          <a:noFill/>
          <a:ln w="28575">
            <a:solidFill>
              <a:schemeClr val="tx1"/>
            </a:solidFill>
            <a:round/>
            <a:headEnd/>
            <a:tailEnd/>
          </a:ln>
        </p:spPr>
        <p:txBody>
          <a:bodyPr lIns="92075" tIns="46038" rIns="92075" bIns="46038">
            <a:prstTxWarp prst="textNoShape">
              <a:avLst/>
            </a:prstTxWarp>
          </a:bodyPr>
          <a:lstStyle/>
          <a:p>
            <a:endParaRPr lang="en-US" sz="1600">
              <a:latin typeface="Times New Roman" pitchFamily="18" charset="0"/>
              <a:cs typeface="Times New Roman" pitchFamily="18" charset="0"/>
            </a:endParaRPr>
          </a:p>
        </p:txBody>
      </p:sp>
      <p:sp>
        <p:nvSpPr>
          <p:cNvPr id="138" name="Rectangle 108" descr="Parchment"/>
          <p:cNvSpPr>
            <a:spLocks noChangeArrowheads="1"/>
          </p:cNvSpPr>
          <p:nvPr/>
        </p:nvSpPr>
        <p:spPr bwMode="auto">
          <a:xfrm>
            <a:off x="9778048" y="5259547"/>
            <a:ext cx="351982" cy="603242"/>
          </a:xfrm>
          <a:prstGeom prst="rect">
            <a:avLst/>
          </a:prstGeom>
          <a:noFill/>
          <a:ln w="9525">
            <a:noFill/>
            <a:miter lim="800000"/>
            <a:headEnd/>
            <a:tailEnd/>
          </a:ln>
        </p:spPr>
        <p:txBody>
          <a:bodyPr wrap="square" lIns="0" tIns="0" rIns="0" bIns="0">
            <a:prstTxWarp prst="textNoShape">
              <a:avLst/>
            </a:prstTxWarp>
            <a:spAutoFit/>
          </a:bodyPr>
          <a:lstStyle/>
          <a:p>
            <a:pPr>
              <a:lnSpc>
                <a:spcPct val="70000"/>
              </a:lnSpc>
            </a:pPr>
            <a:r>
              <a:rPr kumimoji="0" lang="en-US" sz="1400" b="0">
                <a:solidFill>
                  <a:srgbClr val="000000"/>
                </a:solidFill>
                <a:latin typeface="Times New Roman" pitchFamily="18" charset="0"/>
                <a:cs typeface="Times New Roman" pitchFamily="18" charset="0"/>
              </a:rPr>
              <a:t>Time </a:t>
            </a:r>
            <a:br>
              <a:rPr kumimoji="0" lang="en-US" sz="1400" b="0">
                <a:solidFill>
                  <a:srgbClr val="000000"/>
                </a:solidFill>
                <a:latin typeface="Times New Roman" pitchFamily="18" charset="0"/>
                <a:cs typeface="Times New Roman" pitchFamily="18" charset="0"/>
              </a:rPr>
            </a:br>
            <a:r>
              <a:rPr kumimoji="0" lang="en-US" sz="1400" b="0">
                <a:solidFill>
                  <a:srgbClr val="000000"/>
                </a:solidFill>
                <a:latin typeface="Times New Roman" pitchFamily="18" charset="0"/>
                <a:cs typeface="Times New Roman" pitchFamily="18" charset="0"/>
              </a:rPr>
              <a:t>period</a:t>
            </a:r>
            <a:endParaRPr kumimoji="0" lang="en-US" sz="1400" b="0">
              <a:solidFill>
                <a:schemeClr val="tx1"/>
              </a:solidFill>
              <a:latin typeface="Times New Roman" pitchFamily="18" charset="0"/>
              <a:cs typeface="Times New Roman" pitchFamily="18" charset="0"/>
            </a:endParaRPr>
          </a:p>
        </p:txBody>
      </p:sp>
      <p:sp>
        <p:nvSpPr>
          <p:cNvPr id="139" name="Line 118"/>
          <p:cNvSpPr>
            <a:spLocks noChangeShapeType="1"/>
          </p:cNvSpPr>
          <p:nvPr/>
        </p:nvSpPr>
        <p:spPr bwMode="auto">
          <a:xfrm flipH="1">
            <a:off x="4550599" y="4349910"/>
            <a:ext cx="70691" cy="1587"/>
          </a:xfrm>
          <a:prstGeom prst="line">
            <a:avLst/>
          </a:prstGeom>
          <a:noFill/>
          <a:ln w="28575">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40" name="Line 119"/>
          <p:cNvSpPr>
            <a:spLocks noChangeShapeType="1"/>
          </p:cNvSpPr>
          <p:nvPr/>
        </p:nvSpPr>
        <p:spPr bwMode="auto">
          <a:xfrm flipH="1">
            <a:off x="4550599" y="4695985"/>
            <a:ext cx="70691" cy="1587"/>
          </a:xfrm>
          <a:prstGeom prst="line">
            <a:avLst/>
          </a:prstGeom>
          <a:noFill/>
          <a:ln w="28575">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41" name="Line 120"/>
          <p:cNvSpPr>
            <a:spLocks noChangeShapeType="1"/>
          </p:cNvSpPr>
          <p:nvPr/>
        </p:nvSpPr>
        <p:spPr bwMode="auto">
          <a:xfrm flipH="1">
            <a:off x="4550599" y="5042060"/>
            <a:ext cx="70691" cy="1587"/>
          </a:xfrm>
          <a:prstGeom prst="line">
            <a:avLst/>
          </a:prstGeom>
          <a:noFill/>
          <a:ln w="28575">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42" name="Rectangle 121"/>
          <p:cNvSpPr>
            <a:spLocks noChangeArrowheads="1"/>
          </p:cNvSpPr>
          <p:nvPr/>
        </p:nvSpPr>
        <p:spPr bwMode="auto">
          <a:xfrm>
            <a:off x="4202430" y="4214972"/>
            <a:ext cx="284161" cy="215444"/>
          </a:xfrm>
          <a:prstGeom prst="rect">
            <a:avLst/>
          </a:prstGeom>
          <a:noFill/>
          <a:ln w="9525">
            <a:noFill/>
            <a:miter lim="800000"/>
            <a:headEnd/>
            <a:tailEnd/>
          </a:ln>
        </p:spPr>
        <p:txBody>
          <a:bodyPr wrap="square" lIns="0" tIns="0" rIns="0" bIns="0">
            <a:prstTxWarp prst="textNoShape">
              <a:avLst/>
            </a:prstTxWarp>
            <a:spAutoFit/>
          </a:bodyPr>
          <a:lstStyle/>
          <a:p>
            <a:pPr algn="r"/>
            <a:r>
              <a:rPr kumimoji="0" lang="en-US" sz="1400" b="0" dirty="0">
                <a:solidFill>
                  <a:srgbClr val="000000"/>
                </a:solidFill>
                <a:latin typeface="Times New Roman" pitchFamily="18" charset="0"/>
                <a:cs typeface="Times New Roman" pitchFamily="18" charset="0"/>
              </a:rPr>
              <a:t>12</a:t>
            </a:r>
            <a:endParaRPr kumimoji="0" lang="en-US" sz="1400" b="0" dirty="0">
              <a:solidFill>
                <a:schemeClr val="tx1"/>
              </a:solidFill>
              <a:latin typeface="Times New Roman" pitchFamily="18" charset="0"/>
              <a:cs typeface="Times New Roman" pitchFamily="18" charset="0"/>
            </a:endParaRPr>
          </a:p>
        </p:txBody>
      </p:sp>
      <p:sp>
        <p:nvSpPr>
          <p:cNvPr id="143" name="Rectangle 122"/>
          <p:cNvSpPr>
            <a:spLocks noChangeArrowheads="1"/>
          </p:cNvSpPr>
          <p:nvPr/>
        </p:nvSpPr>
        <p:spPr bwMode="auto">
          <a:xfrm>
            <a:off x="4417672" y="4557872"/>
            <a:ext cx="68919" cy="215444"/>
          </a:xfrm>
          <a:prstGeom prst="rect">
            <a:avLst/>
          </a:prstGeom>
          <a:noFill/>
          <a:ln w="9525">
            <a:noFill/>
            <a:miter lim="800000"/>
            <a:headEnd/>
            <a:tailEnd/>
          </a:ln>
        </p:spPr>
        <p:txBody>
          <a:bodyPr wrap="square" lIns="0" tIns="0" rIns="0" bIns="0">
            <a:prstTxWarp prst="textNoShape">
              <a:avLst/>
            </a:prstTxWarp>
            <a:spAutoFit/>
          </a:bodyPr>
          <a:lstStyle/>
          <a:p>
            <a:r>
              <a:rPr kumimoji="0" lang="en-US" sz="1400" b="0">
                <a:solidFill>
                  <a:srgbClr val="000000"/>
                </a:solidFill>
                <a:latin typeface="Times New Roman" pitchFamily="18" charset="0"/>
                <a:cs typeface="Times New Roman" pitchFamily="18" charset="0"/>
              </a:rPr>
              <a:t>8</a:t>
            </a:r>
            <a:endParaRPr kumimoji="0" lang="en-US" sz="1400" b="0">
              <a:solidFill>
                <a:schemeClr val="tx1"/>
              </a:solidFill>
              <a:latin typeface="Times New Roman" pitchFamily="18" charset="0"/>
              <a:cs typeface="Times New Roman" pitchFamily="18" charset="0"/>
            </a:endParaRPr>
          </a:p>
        </p:txBody>
      </p:sp>
      <p:sp>
        <p:nvSpPr>
          <p:cNvPr id="144" name="Rectangle 123"/>
          <p:cNvSpPr>
            <a:spLocks noChangeArrowheads="1"/>
          </p:cNvSpPr>
          <p:nvPr/>
        </p:nvSpPr>
        <p:spPr bwMode="auto">
          <a:xfrm>
            <a:off x="4417672" y="4900772"/>
            <a:ext cx="68919" cy="215444"/>
          </a:xfrm>
          <a:prstGeom prst="rect">
            <a:avLst/>
          </a:prstGeom>
          <a:noFill/>
          <a:ln w="9525">
            <a:noFill/>
            <a:miter lim="800000"/>
            <a:headEnd/>
            <a:tailEnd/>
          </a:ln>
        </p:spPr>
        <p:txBody>
          <a:bodyPr wrap="square" lIns="0" tIns="0" rIns="0" bIns="0">
            <a:prstTxWarp prst="textNoShape">
              <a:avLst/>
            </a:prstTxWarp>
            <a:spAutoFit/>
          </a:bodyPr>
          <a:lstStyle/>
          <a:p>
            <a:r>
              <a:rPr kumimoji="0" lang="en-US" sz="1400" b="0">
                <a:solidFill>
                  <a:srgbClr val="000000"/>
                </a:solidFill>
                <a:latin typeface="Times New Roman" pitchFamily="18" charset="0"/>
                <a:cs typeface="Times New Roman" pitchFamily="18" charset="0"/>
              </a:rPr>
              <a:t>4</a:t>
            </a:r>
            <a:endParaRPr kumimoji="0" lang="en-US" sz="1400" b="0">
              <a:solidFill>
                <a:schemeClr val="tx1"/>
              </a:solidFill>
              <a:latin typeface="Times New Roman" pitchFamily="18" charset="0"/>
              <a:cs typeface="Times New Roman" pitchFamily="18" charset="0"/>
            </a:endParaRPr>
          </a:p>
        </p:txBody>
      </p:sp>
      <p:sp>
        <p:nvSpPr>
          <p:cNvPr id="146" name="Line 131"/>
          <p:cNvSpPr>
            <a:spLocks noChangeShapeType="1"/>
          </p:cNvSpPr>
          <p:nvPr/>
        </p:nvSpPr>
        <p:spPr bwMode="auto">
          <a:xfrm>
            <a:off x="5540756" y="5397660"/>
            <a:ext cx="1219" cy="92075"/>
          </a:xfrm>
          <a:prstGeom prst="line">
            <a:avLst/>
          </a:prstGeom>
          <a:noFill/>
          <a:ln w="28575">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47" name="Line 132"/>
          <p:cNvSpPr>
            <a:spLocks noChangeShapeType="1"/>
          </p:cNvSpPr>
          <p:nvPr/>
        </p:nvSpPr>
        <p:spPr bwMode="auto">
          <a:xfrm>
            <a:off x="6439080" y="5397660"/>
            <a:ext cx="1219" cy="92075"/>
          </a:xfrm>
          <a:prstGeom prst="line">
            <a:avLst/>
          </a:prstGeom>
          <a:noFill/>
          <a:ln w="28575">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48" name="Line 133"/>
          <p:cNvSpPr>
            <a:spLocks noChangeShapeType="1"/>
          </p:cNvSpPr>
          <p:nvPr/>
        </p:nvSpPr>
        <p:spPr bwMode="auto">
          <a:xfrm>
            <a:off x="7375199" y="5397660"/>
            <a:ext cx="1219" cy="92075"/>
          </a:xfrm>
          <a:prstGeom prst="line">
            <a:avLst/>
          </a:prstGeom>
          <a:noFill/>
          <a:ln w="28575">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49" name="Line 134"/>
          <p:cNvSpPr>
            <a:spLocks noChangeShapeType="1"/>
          </p:cNvSpPr>
          <p:nvPr/>
        </p:nvSpPr>
        <p:spPr bwMode="auto">
          <a:xfrm>
            <a:off x="8320461" y="5397660"/>
            <a:ext cx="1219" cy="92075"/>
          </a:xfrm>
          <a:prstGeom prst="line">
            <a:avLst/>
          </a:prstGeom>
          <a:noFill/>
          <a:ln w="28575">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3" name="Rectangle 2"/>
          <p:cNvSpPr/>
          <p:nvPr/>
        </p:nvSpPr>
        <p:spPr>
          <a:xfrm>
            <a:off x="4256976" y="1437634"/>
            <a:ext cx="1122194" cy="544765"/>
          </a:xfrm>
          <a:prstGeom prst="rect">
            <a:avLst/>
          </a:prstGeom>
        </p:spPr>
        <p:txBody>
          <a:bodyPr wrap="square">
            <a:spAutoFit/>
          </a:bodyPr>
          <a:lstStyle/>
          <a:p>
            <a:pPr>
              <a:lnSpc>
                <a:spcPct val="70000"/>
              </a:lnSpc>
            </a:pPr>
            <a:r>
              <a:rPr lang="en-US" sz="1400" dirty="0" smtClean="0">
                <a:solidFill>
                  <a:srgbClr val="000000"/>
                </a:solidFill>
                <a:latin typeface="Times New Roman" pitchFamily="18" charset="0"/>
                <a:cs typeface="Times New Roman" pitchFamily="18" charset="0"/>
              </a:rPr>
              <a:t>Actual</a:t>
            </a:r>
            <a:br>
              <a:rPr lang="en-US" sz="1400" dirty="0" smtClean="0">
                <a:solidFill>
                  <a:srgbClr val="000000"/>
                </a:solidFill>
                <a:latin typeface="Times New Roman" pitchFamily="18" charset="0"/>
                <a:cs typeface="Times New Roman" pitchFamily="18" charset="0"/>
              </a:rPr>
            </a:br>
            <a:r>
              <a:rPr lang="en-US" sz="1400" dirty="0" smtClean="0">
                <a:solidFill>
                  <a:srgbClr val="000000"/>
                </a:solidFill>
                <a:latin typeface="Times New Roman" pitchFamily="18" charset="0"/>
                <a:cs typeface="Times New Roman" pitchFamily="18" charset="0"/>
              </a:rPr>
              <a:t>rate of </a:t>
            </a:r>
            <a:br>
              <a:rPr lang="en-US" sz="1400" dirty="0" smtClean="0">
                <a:solidFill>
                  <a:srgbClr val="000000"/>
                </a:solidFill>
                <a:latin typeface="Times New Roman" pitchFamily="18" charset="0"/>
                <a:cs typeface="Times New Roman" pitchFamily="18" charset="0"/>
              </a:rPr>
            </a:br>
            <a:r>
              <a:rPr lang="en-US" sz="1400" dirty="0" smtClean="0">
                <a:solidFill>
                  <a:srgbClr val="000000"/>
                </a:solidFill>
                <a:latin typeface="Times New Roman" pitchFamily="18" charset="0"/>
                <a:cs typeface="Times New Roman" pitchFamily="18" charset="0"/>
              </a:rPr>
              <a:t>inflation </a:t>
            </a:r>
            <a:r>
              <a:rPr lang="en-US" sz="1400" dirty="0">
                <a:solidFill>
                  <a:srgbClr val="000000"/>
                </a:solidFill>
                <a:latin typeface="Times New Roman" pitchFamily="18" charset="0"/>
                <a:cs typeface="Times New Roman" pitchFamily="18" charset="0"/>
              </a:rPr>
              <a:t>(%)</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3778639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6" presetClass="emph" presetSubtype="0" fill="hold" grpId="0" nodeType="afterEffect">
                                  <p:stCondLst>
                                    <p:cond delay="0"/>
                                  </p:stCondLst>
                                  <p:childTnLst>
                                    <p:animEffect transition="out" filter="fade">
                                      <p:cBhvr>
                                        <p:cTn id="12" dur="500" tmFilter="0, 0; .2, .5; .8, .5; 1, 0"/>
                                        <p:tgtEl>
                                          <p:spTgt spid="3"/>
                                        </p:tgtEl>
                                      </p:cBhvr>
                                    </p:animEffect>
                                    <p:animScale>
                                      <p:cBhvr>
                                        <p:cTn id="13" dur="250" autoRev="1" fill="hold"/>
                                        <p:tgtEl>
                                          <p:spTgt spid="3"/>
                                        </p:tgtEl>
                                      </p:cBhvr>
                                      <p:by x="105000" y="105000"/>
                                    </p:animScale>
                                  </p:childTnLst>
                                </p:cTn>
                              </p:par>
                            </p:childTnLst>
                          </p:cTn>
                        </p:par>
                        <p:par>
                          <p:cTn id="14" fill="hold">
                            <p:stCondLst>
                              <p:cond delay="1000"/>
                            </p:stCondLst>
                            <p:childTnLst>
                              <p:par>
                                <p:cTn id="15" presetID="26" presetClass="emph" presetSubtype="0" fill="hold" grpId="0" nodeType="afterEffect">
                                  <p:stCondLst>
                                    <p:cond delay="0"/>
                                  </p:stCondLst>
                                  <p:childTnLst>
                                    <p:animEffect transition="out" filter="fade">
                                      <p:cBhvr>
                                        <p:cTn id="16" dur="500" tmFilter="0, 0; .2, .5; .8, .5; 1, 0"/>
                                        <p:tgtEl>
                                          <p:spTgt spid="94"/>
                                        </p:tgtEl>
                                      </p:cBhvr>
                                    </p:animEffect>
                                    <p:animScale>
                                      <p:cBhvr>
                                        <p:cTn id="17" dur="250" autoRev="1" fill="hold"/>
                                        <p:tgtEl>
                                          <p:spTgt spid="94"/>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61">
                                            <p:txEl>
                                              <p:pRg st="1" end="1"/>
                                            </p:txEl>
                                          </p:spTgt>
                                        </p:tgtEl>
                                        <p:attrNameLst>
                                          <p:attrName>style.visibility</p:attrName>
                                        </p:attrNameLst>
                                      </p:cBhvr>
                                      <p:to>
                                        <p:strVal val="visible"/>
                                      </p:to>
                                    </p:set>
                                    <p:animEffect transition="in" filter="fade">
                                      <p:cBhvr>
                                        <p:cTn id="22" dur="500"/>
                                        <p:tgtEl>
                                          <p:spTgt spid="61">
                                            <p:txEl>
                                              <p:pRg st="1" end="1"/>
                                            </p:txEl>
                                          </p:spTgt>
                                        </p:tgtEl>
                                      </p:cBhvr>
                                    </p:animEffect>
                                    <p:anim calcmode="lin" valueType="num">
                                      <p:cBhvr>
                                        <p:cTn id="23"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24"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500"/>
                            </p:stCondLst>
                            <p:childTnLst>
                              <p:par>
                                <p:cTn id="26" presetID="9" presetClass="entr" presetSubtype="0" fill="hold" grpId="0" nodeType="afterEffect">
                                  <p:stCondLst>
                                    <p:cond delay="0"/>
                                  </p:stCondLst>
                                  <p:childTnLst>
                                    <p:set>
                                      <p:cBhvr>
                                        <p:cTn id="27" dur="1" fill="hold">
                                          <p:stCondLst>
                                            <p:cond delay="0"/>
                                          </p:stCondLst>
                                        </p:cTn>
                                        <p:tgtEl>
                                          <p:spTgt spid="113"/>
                                        </p:tgtEl>
                                        <p:attrNameLst>
                                          <p:attrName>style.visibility</p:attrName>
                                        </p:attrNameLst>
                                      </p:cBhvr>
                                      <p:to>
                                        <p:strVal val="visible"/>
                                      </p:to>
                                    </p:set>
                                    <p:animEffect transition="in" filter="dissolve">
                                      <p:cBhvr>
                                        <p:cTn id="28" dur="500"/>
                                        <p:tgtEl>
                                          <p:spTgt spid="113"/>
                                        </p:tgtEl>
                                      </p:cBhvr>
                                    </p:animEffect>
                                  </p:childTnLst>
                                </p:cTn>
                              </p:par>
                            </p:childTnLst>
                          </p:cTn>
                        </p:par>
                        <p:par>
                          <p:cTn id="29" fill="hold">
                            <p:stCondLst>
                              <p:cond delay="1000"/>
                            </p:stCondLst>
                            <p:childTnLst>
                              <p:par>
                                <p:cTn id="30" presetID="17" presetClass="entr" presetSubtype="1" fill="hold" grpId="0" nodeType="afterEffect">
                                  <p:stCondLst>
                                    <p:cond delay="0"/>
                                  </p:stCondLst>
                                  <p:childTnLst>
                                    <p:set>
                                      <p:cBhvr>
                                        <p:cTn id="31" dur="1" fill="hold">
                                          <p:stCondLst>
                                            <p:cond delay="0"/>
                                          </p:stCondLst>
                                        </p:cTn>
                                        <p:tgtEl>
                                          <p:spTgt spid="112"/>
                                        </p:tgtEl>
                                        <p:attrNameLst>
                                          <p:attrName>style.visibility</p:attrName>
                                        </p:attrNameLst>
                                      </p:cBhvr>
                                      <p:to>
                                        <p:strVal val="visible"/>
                                      </p:to>
                                    </p:set>
                                    <p:anim calcmode="lin" valueType="num">
                                      <p:cBhvr>
                                        <p:cTn id="32" dur="500" fill="hold"/>
                                        <p:tgtEl>
                                          <p:spTgt spid="112"/>
                                        </p:tgtEl>
                                        <p:attrNameLst>
                                          <p:attrName>ppt_x</p:attrName>
                                        </p:attrNameLst>
                                      </p:cBhvr>
                                      <p:tavLst>
                                        <p:tav tm="0">
                                          <p:val>
                                            <p:strVal val="#ppt_x"/>
                                          </p:val>
                                        </p:tav>
                                        <p:tav tm="100000">
                                          <p:val>
                                            <p:strVal val="#ppt_x"/>
                                          </p:val>
                                        </p:tav>
                                      </p:tavLst>
                                    </p:anim>
                                    <p:anim calcmode="lin" valueType="num">
                                      <p:cBhvr>
                                        <p:cTn id="33" dur="500" fill="hold"/>
                                        <p:tgtEl>
                                          <p:spTgt spid="112"/>
                                        </p:tgtEl>
                                        <p:attrNameLst>
                                          <p:attrName>ppt_y</p:attrName>
                                        </p:attrNameLst>
                                      </p:cBhvr>
                                      <p:tavLst>
                                        <p:tav tm="0">
                                          <p:val>
                                            <p:strVal val="#ppt_y-#ppt_h/2"/>
                                          </p:val>
                                        </p:tav>
                                        <p:tav tm="100000">
                                          <p:val>
                                            <p:strVal val="#ppt_y"/>
                                          </p:val>
                                        </p:tav>
                                      </p:tavLst>
                                    </p:anim>
                                    <p:anim calcmode="lin" valueType="num">
                                      <p:cBhvr>
                                        <p:cTn id="34" dur="500" fill="hold"/>
                                        <p:tgtEl>
                                          <p:spTgt spid="112"/>
                                        </p:tgtEl>
                                        <p:attrNameLst>
                                          <p:attrName>ppt_w</p:attrName>
                                        </p:attrNameLst>
                                      </p:cBhvr>
                                      <p:tavLst>
                                        <p:tav tm="0">
                                          <p:val>
                                            <p:strVal val="#ppt_w"/>
                                          </p:val>
                                        </p:tav>
                                        <p:tav tm="100000">
                                          <p:val>
                                            <p:strVal val="#ppt_w"/>
                                          </p:val>
                                        </p:tav>
                                      </p:tavLst>
                                    </p:anim>
                                    <p:anim calcmode="lin" valueType="num">
                                      <p:cBhvr>
                                        <p:cTn id="35" dur="500" fill="hold"/>
                                        <p:tgtEl>
                                          <p:spTgt spid="112"/>
                                        </p:tgtEl>
                                        <p:attrNameLst>
                                          <p:attrName>ppt_h</p:attrName>
                                        </p:attrNameLst>
                                      </p:cBhvr>
                                      <p:tavLst>
                                        <p:tav tm="0">
                                          <p:val>
                                            <p:fltVal val="0"/>
                                          </p:val>
                                        </p:tav>
                                        <p:tav tm="100000">
                                          <p:val>
                                            <p:strVal val="#ppt_h"/>
                                          </p:val>
                                        </p:tav>
                                      </p:tavLst>
                                    </p:anim>
                                  </p:childTnLst>
                                </p:cTn>
                              </p:par>
                            </p:childTnLst>
                          </p:cTn>
                        </p:par>
                        <p:par>
                          <p:cTn id="36" fill="hold">
                            <p:stCondLst>
                              <p:cond delay="1500"/>
                            </p:stCondLst>
                            <p:childTnLst>
                              <p:par>
                                <p:cTn id="37" presetID="9" presetClass="entr" presetSubtype="0" fill="hold" grpId="0" nodeType="afterEffect">
                                  <p:stCondLst>
                                    <p:cond delay="0"/>
                                  </p:stCondLst>
                                  <p:childTnLst>
                                    <p:set>
                                      <p:cBhvr>
                                        <p:cTn id="38" dur="1" fill="hold">
                                          <p:stCondLst>
                                            <p:cond delay="0"/>
                                          </p:stCondLst>
                                        </p:cTn>
                                        <p:tgtEl>
                                          <p:spTgt spid="123"/>
                                        </p:tgtEl>
                                        <p:attrNameLst>
                                          <p:attrName>style.visibility</p:attrName>
                                        </p:attrNameLst>
                                      </p:cBhvr>
                                      <p:to>
                                        <p:strVal val="visible"/>
                                      </p:to>
                                    </p:set>
                                    <p:animEffect transition="in" filter="dissolve">
                                      <p:cBhvr>
                                        <p:cTn id="39" dur="500"/>
                                        <p:tgtEl>
                                          <p:spTgt spid="123"/>
                                        </p:tgtEl>
                                      </p:cBhvr>
                                    </p:animEffect>
                                  </p:childTnLst>
                                </p:cTn>
                              </p:par>
                            </p:childTnLst>
                          </p:cTn>
                        </p:par>
                        <p:par>
                          <p:cTn id="40" fill="hold">
                            <p:stCondLst>
                              <p:cond delay="2000"/>
                            </p:stCondLst>
                            <p:childTnLst>
                              <p:par>
                                <p:cTn id="41" presetID="9" presetClass="entr" presetSubtype="0" fill="hold" nodeType="afterEffect">
                                  <p:stCondLst>
                                    <p:cond delay="0"/>
                                  </p:stCondLst>
                                  <p:childTnLst>
                                    <p:set>
                                      <p:cBhvr>
                                        <p:cTn id="42" dur="1" fill="hold">
                                          <p:stCondLst>
                                            <p:cond delay="0"/>
                                          </p:stCondLst>
                                        </p:cTn>
                                        <p:tgtEl>
                                          <p:spTgt spid="114"/>
                                        </p:tgtEl>
                                        <p:attrNameLst>
                                          <p:attrName>style.visibility</p:attrName>
                                        </p:attrNameLst>
                                      </p:cBhvr>
                                      <p:to>
                                        <p:strVal val="visible"/>
                                      </p:to>
                                    </p:set>
                                    <p:animEffect transition="in" filter="dissolve">
                                      <p:cBhvr>
                                        <p:cTn id="43" dur="500"/>
                                        <p:tgtEl>
                                          <p:spTgt spid="114"/>
                                        </p:tgtEl>
                                      </p:cBhvr>
                                    </p:animEffect>
                                  </p:childTnLst>
                                </p:cTn>
                              </p:par>
                            </p:childTnLst>
                          </p:cTn>
                        </p:par>
                        <p:par>
                          <p:cTn id="44" fill="hold">
                            <p:stCondLst>
                              <p:cond delay="2500"/>
                            </p:stCondLst>
                            <p:childTnLst>
                              <p:par>
                                <p:cTn id="45" presetID="17" presetClass="entr" presetSubtype="1" fill="hold" grpId="0" nodeType="afterEffect">
                                  <p:stCondLst>
                                    <p:cond delay="0"/>
                                  </p:stCondLst>
                                  <p:childTnLst>
                                    <p:set>
                                      <p:cBhvr>
                                        <p:cTn id="46" dur="1" fill="hold">
                                          <p:stCondLst>
                                            <p:cond delay="0"/>
                                          </p:stCondLst>
                                        </p:cTn>
                                        <p:tgtEl>
                                          <p:spTgt spid="97"/>
                                        </p:tgtEl>
                                        <p:attrNameLst>
                                          <p:attrName>style.visibility</p:attrName>
                                        </p:attrNameLst>
                                      </p:cBhvr>
                                      <p:to>
                                        <p:strVal val="visible"/>
                                      </p:to>
                                    </p:set>
                                    <p:anim calcmode="lin" valueType="num">
                                      <p:cBhvr>
                                        <p:cTn id="47" dur="500" fill="hold"/>
                                        <p:tgtEl>
                                          <p:spTgt spid="97"/>
                                        </p:tgtEl>
                                        <p:attrNameLst>
                                          <p:attrName>ppt_x</p:attrName>
                                        </p:attrNameLst>
                                      </p:cBhvr>
                                      <p:tavLst>
                                        <p:tav tm="0">
                                          <p:val>
                                            <p:strVal val="#ppt_x"/>
                                          </p:val>
                                        </p:tav>
                                        <p:tav tm="100000">
                                          <p:val>
                                            <p:strVal val="#ppt_x"/>
                                          </p:val>
                                        </p:tav>
                                      </p:tavLst>
                                    </p:anim>
                                    <p:anim calcmode="lin" valueType="num">
                                      <p:cBhvr>
                                        <p:cTn id="48" dur="500" fill="hold"/>
                                        <p:tgtEl>
                                          <p:spTgt spid="97"/>
                                        </p:tgtEl>
                                        <p:attrNameLst>
                                          <p:attrName>ppt_y</p:attrName>
                                        </p:attrNameLst>
                                      </p:cBhvr>
                                      <p:tavLst>
                                        <p:tav tm="0">
                                          <p:val>
                                            <p:strVal val="#ppt_y-#ppt_h/2"/>
                                          </p:val>
                                        </p:tav>
                                        <p:tav tm="100000">
                                          <p:val>
                                            <p:strVal val="#ppt_y"/>
                                          </p:val>
                                        </p:tav>
                                      </p:tavLst>
                                    </p:anim>
                                    <p:anim calcmode="lin" valueType="num">
                                      <p:cBhvr>
                                        <p:cTn id="49" dur="500" fill="hold"/>
                                        <p:tgtEl>
                                          <p:spTgt spid="97"/>
                                        </p:tgtEl>
                                        <p:attrNameLst>
                                          <p:attrName>ppt_w</p:attrName>
                                        </p:attrNameLst>
                                      </p:cBhvr>
                                      <p:tavLst>
                                        <p:tav tm="0">
                                          <p:val>
                                            <p:strVal val="#ppt_w"/>
                                          </p:val>
                                        </p:tav>
                                        <p:tav tm="100000">
                                          <p:val>
                                            <p:strVal val="#ppt_w"/>
                                          </p:val>
                                        </p:tav>
                                      </p:tavLst>
                                    </p:anim>
                                    <p:anim calcmode="lin" valueType="num">
                                      <p:cBhvr>
                                        <p:cTn id="50" dur="500" fill="hold"/>
                                        <p:tgtEl>
                                          <p:spTgt spid="97"/>
                                        </p:tgtEl>
                                        <p:attrNameLst>
                                          <p:attrName>ppt_h</p:attrName>
                                        </p:attrNameLst>
                                      </p:cBhvr>
                                      <p:tavLst>
                                        <p:tav tm="0">
                                          <p:val>
                                            <p:fltVal val="0"/>
                                          </p:val>
                                        </p:tav>
                                        <p:tav tm="100000">
                                          <p:val>
                                            <p:strVal val="#ppt_h"/>
                                          </p:val>
                                        </p:tav>
                                      </p:tavLst>
                                    </p:anim>
                                  </p:childTnLst>
                                </p:cTn>
                              </p:par>
                            </p:childTnLst>
                          </p:cTn>
                        </p:par>
                        <p:par>
                          <p:cTn id="51" fill="hold">
                            <p:stCondLst>
                              <p:cond delay="3000"/>
                            </p:stCondLst>
                            <p:childTnLst>
                              <p:par>
                                <p:cTn id="52" presetID="9" presetClass="entr" presetSubtype="0" fill="hold" nodeType="afterEffect">
                                  <p:stCondLst>
                                    <p:cond delay="0"/>
                                  </p:stCondLst>
                                  <p:childTnLst>
                                    <p:set>
                                      <p:cBhvr>
                                        <p:cTn id="53" dur="1" fill="hold">
                                          <p:stCondLst>
                                            <p:cond delay="0"/>
                                          </p:stCondLst>
                                        </p:cTn>
                                        <p:tgtEl>
                                          <p:spTgt spid="130"/>
                                        </p:tgtEl>
                                        <p:attrNameLst>
                                          <p:attrName>style.visibility</p:attrName>
                                        </p:attrNameLst>
                                      </p:cBhvr>
                                      <p:to>
                                        <p:strVal val="visible"/>
                                      </p:to>
                                    </p:set>
                                    <p:animEffect transition="in" filter="dissolve">
                                      <p:cBhvr>
                                        <p:cTn id="54" dur="500"/>
                                        <p:tgtEl>
                                          <p:spTgt spid="130"/>
                                        </p:tgtEl>
                                      </p:cBhvr>
                                    </p:animEffect>
                                  </p:childTnLst>
                                </p:cTn>
                              </p:par>
                            </p:childTnLst>
                          </p:cTn>
                        </p:par>
                        <p:par>
                          <p:cTn id="55" fill="hold">
                            <p:stCondLst>
                              <p:cond delay="3500"/>
                            </p:stCondLst>
                            <p:childTnLst>
                              <p:par>
                                <p:cTn id="56" presetID="9" presetClass="entr" presetSubtype="0" fill="hold" nodeType="afterEffect">
                                  <p:stCondLst>
                                    <p:cond delay="0"/>
                                  </p:stCondLst>
                                  <p:childTnLst>
                                    <p:set>
                                      <p:cBhvr>
                                        <p:cTn id="57" dur="1" fill="hold">
                                          <p:stCondLst>
                                            <p:cond delay="0"/>
                                          </p:stCondLst>
                                        </p:cTn>
                                        <p:tgtEl>
                                          <p:spTgt spid="117"/>
                                        </p:tgtEl>
                                        <p:attrNameLst>
                                          <p:attrName>style.visibility</p:attrName>
                                        </p:attrNameLst>
                                      </p:cBhvr>
                                      <p:to>
                                        <p:strVal val="visible"/>
                                      </p:to>
                                    </p:set>
                                    <p:animEffect transition="in" filter="dissolve">
                                      <p:cBhvr>
                                        <p:cTn id="58" dur="500"/>
                                        <p:tgtEl>
                                          <p:spTgt spid="117"/>
                                        </p:tgtEl>
                                      </p:cBhvr>
                                    </p:animEffect>
                                  </p:childTnLst>
                                </p:cTn>
                              </p:par>
                            </p:childTnLst>
                          </p:cTn>
                        </p:par>
                        <p:par>
                          <p:cTn id="59" fill="hold">
                            <p:stCondLst>
                              <p:cond delay="4000"/>
                            </p:stCondLst>
                            <p:childTnLst>
                              <p:par>
                                <p:cTn id="60" presetID="17" presetClass="entr" presetSubtype="1" fill="hold" grpId="0" nodeType="afterEffect">
                                  <p:stCondLst>
                                    <p:cond delay="0"/>
                                  </p:stCondLst>
                                  <p:childTnLst>
                                    <p:set>
                                      <p:cBhvr>
                                        <p:cTn id="61" dur="1" fill="hold">
                                          <p:stCondLst>
                                            <p:cond delay="0"/>
                                          </p:stCondLst>
                                        </p:cTn>
                                        <p:tgtEl>
                                          <p:spTgt spid="98"/>
                                        </p:tgtEl>
                                        <p:attrNameLst>
                                          <p:attrName>style.visibility</p:attrName>
                                        </p:attrNameLst>
                                      </p:cBhvr>
                                      <p:to>
                                        <p:strVal val="visible"/>
                                      </p:to>
                                    </p:set>
                                    <p:anim calcmode="lin" valueType="num">
                                      <p:cBhvr>
                                        <p:cTn id="62" dur="500" fill="hold"/>
                                        <p:tgtEl>
                                          <p:spTgt spid="98"/>
                                        </p:tgtEl>
                                        <p:attrNameLst>
                                          <p:attrName>ppt_x</p:attrName>
                                        </p:attrNameLst>
                                      </p:cBhvr>
                                      <p:tavLst>
                                        <p:tav tm="0">
                                          <p:val>
                                            <p:strVal val="#ppt_x"/>
                                          </p:val>
                                        </p:tav>
                                        <p:tav tm="100000">
                                          <p:val>
                                            <p:strVal val="#ppt_x"/>
                                          </p:val>
                                        </p:tav>
                                      </p:tavLst>
                                    </p:anim>
                                    <p:anim calcmode="lin" valueType="num">
                                      <p:cBhvr>
                                        <p:cTn id="63" dur="500" fill="hold"/>
                                        <p:tgtEl>
                                          <p:spTgt spid="98"/>
                                        </p:tgtEl>
                                        <p:attrNameLst>
                                          <p:attrName>ppt_y</p:attrName>
                                        </p:attrNameLst>
                                      </p:cBhvr>
                                      <p:tavLst>
                                        <p:tav tm="0">
                                          <p:val>
                                            <p:strVal val="#ppt_y-#ppt_h/2"/>
                                          </p:val>
                                        </p:tav>
                                        <p:tav tm="100000">
                                          <p:val>
                                            <p:strVal val="#ppt_y"/>
                                          </p:val>
                                        </p:tav>
                                      </p:tavLst>
                                    </p:anim>
                                    <p:anim calcmode="lin" valueType="num">
                                      <p:cBhvr>
                                        <p:cTn id="64" dur="500" fill="hold"/>
                                        <p:tgtEl>
                                          <p:spTgt spid="98"/>
                                        </p:tgtEl>
                                        <p:attrNameLst>
                                          <p:attrName>ppt_w</p:attrName>
                                        </p:attrNameLst>
                                      </p:cBhvr>
                                      <p:tavLst>
                                        <p:tav tm="0">
                                          <p:val>
                                            <p:strVal val="#ppt_w"/>
                                          </p:val>
                                        </p:tav>
                                        <p:tav tm="100000">
                                          <p:val>
                                            <p:strVal val="#ppt_w"/>
                                          </p:val>
                                        </p:tav>
                                      </p:tavLst>
                                    </p:anim>
                                    <p:anim calcmode="lin" valueType="num">
                                      <p:cBhvr>
                                        <p:cTn id="65" dur="500" fill="hold"/>
                                        <p:tgtEl>
                                          <p:spTgt spid="98"/>
                                        </p:tgtEl>
                                        <p:attrNameLst>
                                          <p:attrName>ppt_h</p:attrName>
                                        </p:attrNameLst>
                                      </p:cBhvr>
                                      <p:tavLst>
                                        <p:tav tm="0">
                                          <p:val>
                                            <p:fltVal val="0"/>
                                          </p:val>
                                        </p:tav>
                                        <p:tav tm="100000">
                                          <p:val>
                                            <p:strVal val="#ppt_h"/>
                                          </p:val>
                                        </p:tav>
                                      </p:tavLst>
                                    </p:anim>
                                  </p:childTnLst>
                                </p:cTn>
                              </p:par>
                            </p:childTnLst>
                          </p:cTn>
                        </p:par>
                        <p:par>
                          <p:cTn id="66" fill="hold">
                            <p:stCondLst>
                              <p:cond delay="4500"/>
                            </p:stCondLst>
                            <p:childTnLst>
                              <p:par>
                                <p:cTn id="67" presetID="9" presetClass="entr" presetSubtype="0" fill="hold" nodeType="afterEffect">
                                  <p:stCondLst>
                                    <p:cond delay="0"/>
                                  </p:stCondLst>
                                  <p:childTnLst>
                                    <p:set>
                                      <p:cBhvr>
                                        <p:cTn id="68" dur="1" fill="hold">
                                          <p:stCondLst>
                                            <p:cond delay="0"/>
                                          </p:stCondLst>
                                        </p:cTn>
                                        <p:tgtEl>
                                          <p:spTgt spid="124"/>
                                        </p:tgtEl>
                                        <p:attrNameLst>
                                          <p:attrName>style.visibility</p:attrName>
                                        </p:attrNameLst>
                                      </p:cBhvr>
                                      <p:to>
                                        <p:strVal val="visible"/>
                                      </p:to>
                                    </p:set>
                                    <p:animEffect transition="in" filter="dissolve">
                                      <p:cBhvr>
                                        <p:cTn id="69" dur="500"/>
                                        <p:tgtEl>
                                          <p:spTgt spid="124"/>
                                        </p:tgtEl>
                                      </p:cBhvr>
                                    </p:animEffect>
                                  </p:childTnLst>
                                </p:cTn>
                              </p:par>
                            </p:childTnLst>
                          </p:cTn>
                        </p:par>
                        <p:par>
                          <p:cTn id="70" fill="hold">
                            <p:stCondLst>
                              <p:cond delay="5000"/>
                            </p:stCondLst>
                            <p:childTnLst>
                              <p:par>
                                <p:cTn id="71" presetID="9" presetClass="entr" presetSubtype="0" fill="hold" nodeType="afterEffect">
                                  <p:stCondLst>
                                    <p:cond delay="0"/>
                                  </p:stCondLst>
                                  <p:childTnLst>
                                    <p:set>
                                      <p:cBhvr>
                                        <p:cTn id="72" dur="1" fill="hold">
                                          <p:stCondLst>
                                            <p:cond delay="0"/>
                                          </p:stCondLst>
                                        </p:cTn>
                                        <p:tgtEl>
                                          <p:spTgt spid="120"/>
                                        </p:tgtEl>
                                        <p:attrNameLst>
                                          <p:attrName>style.visibility</p:attrName>
                                        </p:attrNameLst>
                                      </p:cBhvr>
                                      <p:to>
                                        <p:strVal val="visible"/>
                                      </p:to>
                                    </p:set>
                                    <p:animEffect transition="in" filter="dissolve">
                                      <p:cBhvr>
                                        <p:cTn id="73" dur="500"/>
                                        <p:tgtEl>
                                          <p:spTgt spid="120"/>
                                        </p:tgtEl>
                                      </p:cBhvr>
                                    </p:animEffect>
                                  </p:childTnLst>
                                </p:cTn>
                              </p:par>
                            </p:childTnLst>
                          </p:cTn>
                        </p:par>
                        <p:par>
                          <p:cTn id="74" fill="hold">
                            <p:stCondLst>
                              <p:cond delay="5500"/>
                            </p:stCondLst>
                            <p:childTnLst>
                              <p:par>
                                <p:cTn id="75" presetID="17" presetClass="entr" presetSubtype="1" fill="hold" grpId="0" nodeType="afterEffect">
                                  <p:stCondLst>
                                    <p:cond delay="0"/>
                                  </p:stCondLst>
                                  <p:childTnLst>
                                    <p:set>
                                      <p:cBhvr>
                                        <p:cTn id="76" dur="1" fill="hold">
                                          <p:stCondLst>
                                            <p:cond delay="0"/>
                                          </p:stCondLst>
                                        </p:cTn>
                                        <p:tgtEl>
                                          <p:spTgt spid="99"/>
                                        </p:tgtEl>
                                        <p:attrNameLst>
                                          <p:attrName>style.visibility</p:attrName>
                                        </p:attrNameLst>
                                      </p:cBhvr>
                                      <p:to>
                                        <p:strVal val="visible"/>
                                      </p:to>
                                    </p:set>
                                    <p:anim calcmode="lin" valueType="num">
                                      <p:cBhvr>
                                        <p:cTn id="77" dur="500" fill="hold"/>
                                        <p:tgtEl>
                                          <p:spTgt spid="99"/>
                                        </p:tgtEl>
                                        <p:attrNameLst>
                                          <p:attrName>ppt_x</p:attrName>
                                        </p:attrNameLst>
                                      </p:cBhvr>
                                      <p:tavLst>
                                        <p:tav tm="0">
                                          <p:val>
                                            <p:strVal val="#ppt_x"/>
                                          </p:val>
                                        </p:tav>
                                        <p:tav tm="100000">
                                          <p:val>
                                            <p:strVal val="#ppt_x"/>
                                          </p:val>
                                        </p:tav>
                                      </p:tavLst>
                                    </p:anim>
                                    <p:anim calcmode="lin" valueType="num">
                                      <p:cBhvr>
                                        <p:cTn id="78" dur="500" fill="hold"/>
                                        <p:tgtEl>
                                          <p:spTgt spid="99"/>
                                        </p:tgtEl>
                                        <p:attrNameLst>
                                          <p:attrName>ppt_y</p:attrName>
                                        </p:attrNameLst>
                                      </p:cBhvr>
                                      <p:tavLst>
                                        <p:tav tm="0">
                                          <p:val>
                                            <p:strVal val="#ppt_y-#ppt_h/2"/>
                                          </p:val>
                                        </p:tav>
                                        <p:tav tm="100000">
                                          <p:val>
                                            <p:strVal val="#ppt_y"/>
                                          </p:val>
                                        </p:tav>
                                      </p:tavLst>
                                    </p:anim>
                                    <p:anim calcmode="lin" valueType="num">
                                      <p:cBhvr>
                                        <p:cTn id="79" dur="500" fill="hold"/>
                                        <p:tgtEl>
                                          <p:spTgt spid="99"/>
                                        </p:tgtEl>
                                        <p:attrNameLst>
                                          <p:attrName>ppt_w</p:attrName>
                                        </p:attrNameLst>
                                      </p:cBhvr>
                                      <p:tavLst>
                                        <p:tav tm="0">
                                          <p:val>
                                            <p:strVal val="#ppt_w"/>
                                          </p:val>
                                        </p:tav>
                                        <p:tav tm="100000">
                                          <p:val>
                                            <p:strVal val="#ppt_w"/>
                                          </p:val>
                                        </p:tav>
                                      </p:tavLst>
                                    </p:anim>
                                    <p:anim calcmode="lin" valueType="num">
                                      <p:cBhvr>
                                        <p:cTn id="80" dur="500" fill="hold"/>
                                        <p:tgtEl>
                                          <p:spTgt spid="99"/>
                                        </p:tgtEl>
                                        <p:attrNameLst>
                                          <p:attrName>ppt_h</p:attrName>
                                        </p:attrNameLst>
                                      </p:cBhvr>
                                      <p:tavLst>
                                        <p:tav tm="0">
                                          <p:val>
                                            <p:fltVal val="0"/>
                                          </p:val>
                                        </p:tav>
                                        <p:tav tm="100000">
                                          <p:val>
                                            <p:strVal val="#ppt_h"/>
                                          </p:val>
                                        </p:tav>
                                      </p:tavLst>
                                    </p:anim>
                                  </p:childTnLst>
                                </p:cTn>
                              </p:par>
                            </p:childTnLst>
                          </p:cTn>
                        </p:par>
                        <p:par>
                          <p:cTn id="81" fill="hold">
                            <p:stCondLst>
                              <p:cond delay="6000"/>
                            </p:stCondLst>
                            <p:childTnLst>
                              <p:par>
                                <p:cTn id="82" presetID="9" presetClass="entr" presetSubtype="0" fill="hold" nodeType="afterEffect">
                                  <p:stCondLst>
                                    <p:cond delay="0"/>
                                  </p:stCondLst>
                                  <p:childTnLst>
                                    <p:set>
                                      <p:cBhvr>
                                        <p:cTn id="83" dur="1" fill="hold">
                                          <p:stCondLst>
                                            <p:cond delay="0"/>
                                          </p:stCondLst>
                                        </p:cTn>
                                        <p:tgtEl>
                                          <p:spTgt spid="127"/>
                                        </p:tgtEl>
                                        <p:attrNameLst>
                                          <p:attrName>style.visibility</p:attrName>
                                        </p:attrNameLst>
                                      </p:cBhvr>
                                      <p:to>
                                        <p:strVal val="visible"/>
                                      </p:to>
                                    </p:set>
                                    <p:animEffect transition="in" filter="dissolve">
                                      <p:cBhvr>
                                        <p:cTn id="84" dur="500"/>
                                        <p:tgtEl>
                                          <p:spTgt spid="127"/>
                                        </p:tgtEl>
                                      </p:cBhvr>
                                    </p:animEffect>
                                  </p:childTnLst>
                                </p:cTn>
                              </p:par>
                            </p:childTnLst>
                          </p:cTn>
                        </p:par>
                        <p:par>
                          <p:cTn id="85" fill="hold">
                            <p:stCondLst>
                              <p:cond delay="6500"/>
                            </p:stCondLst>
                            <p:childTnLst>
                              <p:par>
                                <p:cTn id="86" presetID="17" presetClass="entr" presetSubtype="4" fill="hold" nodeType="afterEffect">
                                  <p:stCondLst>
                                    <p:cond delay="0"/>
                                  </p:stCondLst>
                                  <p:childTnLst>
                                    <p:set>
                                      <p:cBhvr>
                                        <p:cTn id="87" dur="1" fill="hold">
                                          <p:stCondLst>
                                            <p:cond delay="0"/>
                                          </p:stCondLst>
                                        </p:cTn>
                                        <p:tgtEl>
                                          <p:spTgt spid="106"/>
                                        </p:tgtEl>
                                        <p:attrNameLst>
                                          <p:attrName>style.visibility</p:attrName>
                                        </p:attrNameLst>
                                      </p:cBhvr>
                                      <p:to>
                                        <p:strVal val="visible"/>
                                      </p:to>
                                    </p:set>
                                    <p:anim calcmode="lin" valueType="num">
                                      <p:cBhvr>
                                        <p:cTn id="88" dur="500" fill="hold"/>
                                        <p:tgtEl>
                                          <p:spTgt spid="106"/>
                                        </p:tgtEl>
                                        <p:attrNameLst>
                                          <p:attrName>ppt_x</p:attrName>
                                        </p:attrNameLst>
                                      </p:cBhvr>
                                      <p:tavLst>
                                        <p:tav tm="0">
                                          <p:val>
                                            <p:strVal val="#ppt_x"/>
                                          </p:val>
                                        </p:tav>
                                        <p:tav tm="100000">
                                          <p:val>
                                            <p:strVal val="#ppt_x"/>
                                          </p:val>
                                        </p:tav>
                                      </p:tavLst>
                                    </p:anim>
                                    <p:anim calcmode="lin" valueType="num">
                                      <p:cBhvr>
                                        <p:cTn id="89" dur="500" fill="hold"/>
                                        <p:tgtEl>
                                          <p:spTgt spid="106"/>
                                        </p:tgtEl>
                                        <p:attrNameLst>
                                          <p:attrName>ppt_y</p:attrName>
                                        </p:attrNameLst>
                                      </p:cBhvr>
                                      <p:tavLst>
                                        <p:tav tm="0">
                                          <p:val>
                                            <p:strVal val="#ppt_y+#ppt_h/2"/>
                                          </p:val>
                                        </p:tav>
                                        <p:tav tm="100000">
                                          <p:val>
                                            <p:strVal val="#ppt_y"/>
                                          </p:val>
                                        </p:tav>
                                      </p:tavLst>
                                    </p:anim>
                                    <p:anim calcmode="lin" valueType="num">
                                      <p:cBhvr>
                                        <p:cTn id="90" dur="500" fill="hold"/>
                                        <p:tgtEl>
                                          <p:spTgt spid="106"/>
                                        </p:tgtEl>
                                        <p:attrNameLst>
                                          <p:attrName>ppt_w</p:attrName>
                                        </p:attrNameLst>
                                      </p:cBhvr>
                                      <p:tavLst>
                                        <p:tav tm="0">
                                          <p:val>
                                            <p:strVal val="#ppt_w"/>
                                          </p:val>
                                        </p:tav>
                                        <p:tav tm="100000">
                                          <p:val>
                                            <p:strVal val="#ppt_w"/>
                                          </p:val>
                                        </p:tav>
                                      </p:tavLst>
                                    </p:anim>
                                    <p:anim calcmode="lin" valueType="num">
                                      <p:cBhvr>
                                        <p:cTn id="91" dur="500" fill="hold"/>
                                        <p:tgtEl>
                                          <p:spTgt spid="106"/>
                                        </p:tgtEl>
                                        <p:attrNameLst>
                                          <p:attrName>ppt_h</p:attrName>
                                        </p:attrNameLst>
                                      </p:cBhvr>
                                      <p:tavLst>
                                        <p:tav tm="0">
                                          <p:val>
                                            <p:fltVal val="0"/>
                                          </p:val>
                                        </p:tav>
                                        <p:tav tm="100000">
                                          <p:val>
                                            <p:strVal val="#ppt_h"/>
                                          </p:val>
                                        </p:tav>
                                      </p:tavLst>
                                    </p:anim>
                                  </p:childTnLst>
                                </p:cTn>
                              </p:par>
                            </p:childTnLst>
                          </p:cTn>
                        </p:par>
                        <p:par>
                          <p:cTn id="92" fill="hold">
                            <p:stCondLst>
                              <p:cond delay="7000"/>
                            </p:stCondLst>
                            <p:childTnLst>
                              <p:par>
                                <p:cTn id="93" presetID="17" presetClass="entr" presetSubtype="4" fill="hold" nodeType="afterEffect">
                                  <p:stCondLst>
                                    <p:cond delay="0"/>
                                  </p:stCondLst>
                                  <p:childTnLst>
                                    <p:set>
                                      <p:cBhvr>
                                        <p:cTn id="94" dur="1" fill="hold">
                                          <p:stCondLst>
                                            <p:cond delay="0"/>
                                          </p:stCondLst>
                                        </p:cTn>
                                        <p:tgtEl>
                                          <p:spTgt spid="100"/>
                                        </p:tgtEl>
                                        <p:attrNameLst>
                                          <p:attrName>style.visibility</p:attrName>
                                        </p:attrNameLst>
                                      </p:cBhvr>
                                      <p:to>
                                        <p:strVal val="visible"/>
                                      </p:to>
                                    </p:set>
                                    <p:anim calcmode="lin" valueType="num">
                                      <p:cBhvr>
                                        <p:cTn id="95" dur="500" fill="hold"/>
                                        <p:tgtEl>
                                          <p:spTgt spid="100"/>
                                        </p:tgtEl>
                                        <p:attrNameLst>
                                          <p:attrName>ppt_x</p:attrName>
                                        </p:attrNameLst>
                                      </p:cBhvr>
                                      <p:tavLst>
                                        <p:tav tm="0">
                                          <p:val>
                                            <p:strVal val="#ppt_x"/>
                                          </p:val>
                                        </p:tav>
                                        <p:tav tm="100000">
                                          <p:val>
                                            <p:strVal val="#ppt_x"/>
                                          </p:val>
                                        </p:tav>
                                      </p:tavLst>
                                    </p:anim>
                                    <p:anim calcmode="lin" valueType="num">
                                      <p:cBhvr>
                                        <p:cTn id="96" dur="500" fill="hold"/>
                                        <p:tgtEl>
                                          <p:spTgt spid="100"/>
                                        </p:tgtEl>
                                        <p:attrNameLst>
                                          <p:attrName>ppt_y</p:attrName>
                                        </p:attrNameLst>
                                      </p:cBhvr>
                                      <p:tavLst>
                                        <p:tav tm="0">
                                          <p:val>
                                            <p:strVal val="#ppt_y+#ppt_h/2"/>
                                          </p:val>
                                        </p:tav>
                                        <p:tav tm="100000">
                                          <p:val>
                                            <p:strVal val="#ppt_y"/>
                                          </p:val>
                                        </p:tav>
                                      </p:tavLst>
                                    </p:anim>
                                    <p:anim calcmode="lin" valueType="num">
                                      <p:cBhvr>
                                        <p:cTn id="97" dur="500" fill="hold"/>
                                        <p:tgtEl>
                                          <p:spTgt spid="100"/>
                                        </p:tgtEl>
                                        <p:attrNameLst>
                                          <p:attrName>ppt_w</p:attrName>
                                        </p:attrNameLst>
                                      </p:cBhvr>
                                      <p:tavLst>
                                        <p:tav tm="0">
                                          <p:val>
                                            <p:strVal val="#ppt_w"/>
                                          </p:val>
                                        </p:tav>
                                        <p:tav tm="100000">
                                          <p:val>
                                            <p:strVal val="#ppt_w"/>
                                          </p:val>
                                        </p:tav>
                                      </p:tavLst>
                                    </p:anim>
                                    <p:anim calcmode="lin" valueType="num">
                                      <p:cBhvr>
                                        <p:cTn id="98" dur="500" fill="hold"/>
                                        <p:tgtEl>
                                          <p:spTgt spid="10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uiExpand="1" build="p"/>
      <p:bldP spid="94" grpId="0"/>
      <p:bldP spid="97" grpId="0" animBg="1"/>
      <p:bldP spid="98" grpId="0" animBg="1"/>
      <p:bldP spid="99" grpId="0" animBg="1"/>
      <p:bldP spid="112" grpId="0" animBg="1"/>
      <p:bldP spid="113" grpId="0" animBg="1"/>
      <p:bldP spid="123" grpId="0" animBg="1"/>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68064"/>
            <a:ext cx="8932985" cy="431843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75488"/>
            <a:ext cx="8904855" cy="740664"/>
          </a:xfrm>
        </p:spPr>
        <p:txBody>
          <a:bodyPr/>
          <a:lstStyle/>
          <a:p>
            <a:r>
              <a:rPr lang="en-US" dirty="0"/>
              <a:t>Rational Expectations Theory</a:t>
            </a:r>
          </a:p>
        </p:txBody>
      </p:sp>
      <p:sp>
        <p:nvSpPr>
          <p:cNvPr id="3" name="Content Placeholder 2"/>
          <p:cNvSpPr>
            <a:spLocks noGrp="1"/>
          </p:cNvSpPr>
          <p:nvPr>
            <p:ph idx="1"/>
          </p:nvPr>
        </p:nvSpPr>
        <p:spPr>
          <a:xfrm>
            <a:off x="140675" y="1530707"/>
            <a:ext cx="8883750" cy="3087013"/>
          </a:xfrm>
        </p:spPr>
        <p:txBody>
          <a:bodyPr/>
          <a:lstStyle/>
          <a:p>
            <a:pPr marL="231775" indent="-231775"/>
            <a:r>
              <a:rPr lang="en-US" sz="2600" dirty="0">
                <a:solidFill>
                  <a:srgbClr val="32302A"/>
                </a:solidFill>
              </a:rPr>
              <a:t>Under </a:t>
            </a:r>
            <a:r>
              <a:rPr lang="en-US" sz="2600" b="1" i="1" dirty="0">
                <a:solidFill>
                  <a:srgbClr val="32302A"/>
                </a:solidFill>
              </a:rPr>
              <a:t>rational expectations</a:t>
            </a:r>
            <a:r>
              <a:rPr lang="en-US" sz="2600" dirty="0">
                <a:solidFill>
                  <a:srgbClr val="32302A"/>
                </a:solidFill>
              </a:rPr>
              <a:t>, rather than simply assuming the future will be like </a:t>
            </a:r>
            <a:r>
              <a:rPr lang="en-US" sz="2600" dirty="0" smtClean="0">
                <a:solidFill>
                  <a:srgbClr val="32302A"/>
                </a:solidFill>
              </a:rPr>
              <a:t>the </a:t>
            </a:r>
            <a:r>
              <a:rPr lang="en-US" sz="2600" dirty="0">
                <a:solidFill>
                  <a:srgbClr val="32302A"/>
                </a:solidFill>
              </a:rPr>
              <a:t>immediate past, people also consider </a:t>
            </a:r>
            <a:br>
              <a:rPr lang="en-US" sz="2600" dirty="0">
                <a:solidFill>
                  <a:srgbClr val="32302A"/>
                </a:solidFill>
              </a:rPr>
            </a:br>
            <a:r>
              <a:rPr lang="en-US" sz="2600" dirty="0">
                <a:solidFill>
                  <a:srgbClr val="32302A"/>
                </a:solidFill>
              </a:rPr>
              <a:t>the expected effects of changes in policy.</a:t>
            </a:r>
          </a:p>
          <a:p>
            <a:pPr marL="631825" lvl="1" indent="-231775"/>
            <a:r>
              <a:rPr lang="en-US" dirty="0">
                <a:solidFill>
                  <a:srgbClr val="32302A"/>
                </a:solidFill>
              </a:rPr>
              <a:t>Policy changes cause people to alter their expectations about the future.</a:t>
            </a:r>
          </a:p>
          <a:p>
            <a:pPr marL="231775" indent="-231775"/>
            <a:r>
              <a:rPr lang="en-US" sz="2600" dirty="0">
                <a:solidFill>
                  <a:srgbClr val="32302A"/>
                </a:solidFill>
              </a:rPr>
              <a:t>With </a:t>
            </a:r>
            <a:r>
              <a:rPr lang="en-US" sz="2600" b="1" i="1" dirty="0">
                <a:solidFill>
                  <a:srgbClr val="32302A"/>
                </a:solidFill>
              </a:rPr>
              <a:t>rational expectations</a:t>
            </a:r>
            <a:r>
              <a:rPr lang="en-US" sz="2600" dirty="0">
                <a:solidFill>
                  <a:srgbClr val="32302A"/>
                </a:solidFill>
              </a:rPr>
              <a:t>, the forecasts of individuals will not always be correct.  But, </a:t>
            </a:r>
            <a:r>
              <a:rPr lang="en-US" sz="2600" b="1" i="1" dirty="0">
                <a:solidFill>
                  <a:srgbClr val="32302A"/>
                </a:solidFill>
              </a:rPr>
              <a:t>people will not make systematic errors</a:t>
            </a:r>
            <a:r>
              <a:rPr lang="en-US" sz="2600" dirty="0">
                <a:solidFill>
                  <a:srgbClr val="32302A"/>
                </a:solidFill>
              </a:rPr>
              <a:t>.  </a:t>
            </a:r>
          </a:p>
          <a:p>
            <a:pPr marL="631825" lvl="1" indent="-231775"/>
            <a:r>
              <a:rPr lang="en-US" dirty="0">
                <a:solidFill>
                  <a:srgbClr val="32302A"/>
                </a:solidFill>
              </a:rPr>
              <a:t>For example, people will not systematically under estimate (or over estimate) the effects of expansionary policies.</a:t>
            </a:r>
          </a:p>
        </p:txBody>
      </p:sp>
    </p:spTree>
    <p:extLst>
      <p:ext uri="{BB962C8B-B14F-4D97-AF65-F5344CB8AC3E}">
        <p14:creationId xmlns:p14="http://schemas.microsoft.com/office/powerpoint/2010/main" val="3056024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500"/>
                                        <p:tgtEl>
                                          <p:spTgt spid="3">
                                            <p:txEl>
                                              <p:pRg st="0" end="0"/>
                                            </p:txEl>
                                          </p:spTgt>
                                        </p:tgtEl>
                                      </p:cBhvr>
                                    </p:animEffect>
                                  </p:childTnLst>
                                </p:cTn>
                              </p:par>
                            </p:childTnLst>
                          </p:cTn>
                        </p:par>
                        <p:par>
                          <p:cTn id="8" fill="hold">
                            <p:stCondLst>
                              <p:cond delay="500"/>
                            </p:stCondLst>
                            <p:childTnLst>
                              <p:par>
                                <p:cTn id="9" presetID="14" presetClass="entr" presetSubtype="5"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vertical)">
                                      <p:cBhvr>
                                        <p:cTn id="11" dur="500"/>
                                        <p:tgtEl>
                                          <p:spTgt spid="3">
                                            <p:txEl>
                                              <p:pRg st="1" end="1"/>
                                            </p:txEl>
                                          </p:spTgt>
                                        </p:tgtEl>
                                      </p:cBhvr>
                                    </p:animEffect>
                                  </p:childTnLst>
                                </p:cTn>
                              </p:par>
                            </p:childTnLst>
                          </p:cTn>
                        </p:par>
                        <p:par>
                          <p:cTn id="12" fill="hold">
                            <p:stCondLst>
                              <p:cond delay="1000"/>
                            </p:stCondLst>
                            <p:childTnLst>
                              <p:par>
                                <p:cTn id="13" presetID="14" presetClass="entr" presetSubtype="5"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vertical)">
                                      <p:cBhvr>
                                        <p:cTn id="15" dur="500"/>
                                        <p:tgtEl>
                                          <p:spTgt spid="3">
                                            <p:txEl>
                                              <p:pRg st="2" end="2"/>
                                            </p:txEl>
                                          </p:spTgt>
                                        </p:tgtEl>
                                      </p:cBhvr>
                                    </p:animEffect>
                                  </p:childTnLst>
                                </p:cTn>
                              </p:par>
                            </p:childTnLst>
                          </p:cTn>
                        </p:par>
                        <p:par>
                          <p:cTn id="16" fill="hold">
                            <p:stCondLst>
                              <p:cond delay="1500"/>
                            </p:stCondLst>
                            <p:childTnLst>
                              <p:par>
                                <p:cTn id="17" presetID="14" presetClass="entr" presetSubtype="5"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vertic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68064"/>
            <a:ext cx="8932985" cy="431843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64592"/>
            <a:ext cx="8904855" cy="1261872"/>
          </a:xfrm>
        </p:spPr>
        <p:txBody>
          <a:bodyPr/>
          <a:lstStyle/>
          <a:p>
            <a:r>
              <a:rPr lang="en-US" dirty="0"/>
              <a:t>The Major Differences </a:t>
            </a:r>
            <a:br>
              <a:rPr lang="en-US" dirty="0"/>
            </a:br>
            <a:r>
              <a:rPr lang="en-US" dirty="0"/>
              <a:t>Between the Two Theories</a:t>
            </a:r>
          </a:p>
        </p:txBody>
      </p:sp>
      <p:sp>
        <p:nvSpPr>
          <p:cNvPr id="3" name="Content Placeholder 2"/>
          <p:cNvSpPr>
            <a:spLocks noGrp="1"/>
          </p:cNvSpPr>
          <p:nvPr>
            <p:ph idx="1"/>
          </p:nvPr>
        </p:nvSpPr>
        <p:spPr>
          <a:xfrm>
            <a:off x="140675" y="1530707"/>
            <a:ext cx="8883750" cy="3087013"/>
          </a:xfrm>
        </p:spPr>
        <p:txBody>
          <a:bodyPr/>
          <a:lstStyle/>
          <a:p>
            <a:pPr marL="231775" indent="-231775"/>
            <a:r>
              <a:rPr lang="en-US" sz="2400" dirty="0">
                <a:solidFill>
                  <a:srgbClr val="32302A"/>
                </a:solidFill>
              </a:rPr>
              <a:t>If </a:t>
            </a:r>
            <a:r>
              <a:rPr lang="en-US" sz="2400" b="1" i="1" dirty="0">
                <a:solidFill>
                  <a:srgbClr val="32302A"/>
                </a:solidFill>
              </a:rPr>
              <a:t>adaptive expectations </a:t>
            </a:r>
            <a:r>
              <a:rPr lang="en-US" sz="2400" dirty="0">
                <a:solidFill>
                  <a:srgbClr val="32302A"/>
                </a:solidFill>
              </a:rPr>
              <a:t>theory is correct, people </a:t>
            </a:r>
            <a:r>
              <a:rPr lang="en-US" sz="2400" dirty="0" smtClean="0">
                <a:solidFill>
                  <a:srgbClr val="32302A"/>
                </a:solidFill>
              </a:rPr>
              <a:t>will adjust slowly</a:t>
            </a:r>
            <a:r>
              <a:rPr lang="en-US" sz="2400" dirty="0">
                <a:solidFill>
                  <a:srgbClr val="32302A"/>
                </a:solidFill>
              </a:rPr>
              <a:t>.</a:t>
            </a:r>
          </a:p>
          <a:p>
            <a:pPr marL="631825" lvl="1" indent="-231775"/>
            <a:r>
              <a:rPr lang="en-US" sz="2400" dirty="0">
                <a:solidFill>
                  <a:srgbClr val="32302A"/>
                </a:solidFill>
              </a:rPr>
              <a:t>For example, with adaptive expectations, when expansionary policy leads to inflation, there will be a significant time lag (maybe a few years), before people come to expect the inflation and incorporate it into their decision making.</a:t>
            </a:r>
          </a:p>
          <a:p>
            <a:pPr marL="231775" indent="-231775"/>
            <a:r>
              <a:rPr lang="en-US" sz="2400" b="1" i="1" dirty="0">
                <a:solidFill>
                  <a:srgbClr val="32302A"/>
                </a:solidFill>
              </a:rPr>
              <a:t>Systematic errors will occur</a:t>
            </a:r>
            <a:r>
              <a:rPr lang="en-US" sz="2400" dirty="0">
                <a:solidFill>
                  <a:srgbClr val="32302A"/>
                </a:solidFill>
              </a:rPr>
              <a:t> under </a:t>
            </a:r>
            <a:r>
              <a:rPr lang="en-US" sz="2400" b="1" i="1" dirty="0">
                <a:solidFill>
                  <a:srgbClr val="32302A"/>
                </a:solidFill>
              </a:rPr>
              <a:t>adaptive expectations</a:t>
            </a:r>
            <a:r>
              <a:rPr lang="en-US" sz="2400" dirty="0">
                <a:solidFill>
                  <a:srgbClr val="32302A"/>
                </a:solidFill>
              </a:rPr>
              <a:t>, but not rational expectations.</a:t>
            </a:r>
          </a:p>
          <a:p>
            <a:pPr marL="631825" lvl="1" indent="-231775"/>
            <a:r>
              <a:rPr lang="en-US" sz="2400" dirty="0">
                <a:solidFill>
                  <a:srgbClr val="32302A"/>
                </a:solidFill>
              </a:rPr>
              <a:t>For example, when the inflation rate is rising, decision makers will systematically tend to underestimate the future rate of inflation under adaptive expectations, but not under rational expectations.</a:t>
            </a:r>
          </a:p>
        </p:txBody>
      </p:sp>
    </p:spTree>
    <p:extLst>
      <p:ext uri="{BB962C8B-B14F-4D97-AF65-F5344CB8AC3E}">
        <p14:creationId xmlns:p14="http://schemas.microsoft.com/office/powerpoint/2010/main" val="3056024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500"/>
                                        <p:tgtEl>
                                          <p:spTgt spid="3">
                                            <p:txEl>
                                              <p:pRg st="0" end="0"/>
                                            </p:txEl>
                                          </p:spTgt>
                                        </p:tgtEl>
                                      </p:cBhvr>
                                    </p:animEffect>
                                  </p:childTnLst>
                                </p:cTn>
                              </p:par>
                            </p:childTnLst>
                          </p:cTn>
                        </p:par>
                        <p:par>
                          <p:cTn id="8" fill="hold">
                            <p:stCondLst>
                              <p:cond delay="500"/>
                            </p:stCondLst>
                            <p:childTnLst>
                              <p:par>
                                <p:cTn id="9" presetID="14" presetClass="entr" presetSubtype="5"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vertical)">
                                      <p:cBhvr>
                                        <p:cTn id="11" dur="500"/>
                                        <p:tgtEl>
                                          <p:spTgt spid="3">
                                            <p:txEl>
                                              <p:pRg st="1" end="1"/>
                                            </p:txEl>
                                          </p:spTgt>
                                        </p:tgtEl>
                                      </p:cBhvr>
                                    </p:animEffect>
                                  </p:childTnLst>
                                </p:cTn>
                              </p:par>
                            </p:childTnLst>
                          </p:cTn>
                        </p:par>
                        <p:par>
                          <p:cTn id="12" fill="hold">
                            <p:stCondLst>
                              <p:cond delay="1000"/>
                            </p:stCondLst>
                            <p:childTnLst>
                              <p:par>
                                <p:cTn id="13" presetID="14" presetClass="entr" presetSubtype="5"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vertical)">
                                      <p:cBhvr>
                                        <p:cTn id="15" dur="500"/>
                                        <p:tgtEl>
                                          <p:spTgt spid="3">
                                            <p:txEl>
                                              <p:pRg st="2" end="2"/>
                                            </p:txEl>
                                          </p:spTgt>
                                        </p:tgtEl>
                                      </p:cBhvr>
                                    </p:animEffect>
                                  </p:childTnLst>
                                </p:cTn>
                              </p:par>
                            </p:childTnLst>
                          </p:cTn>
                        </p:par>
                        <p:par>
                          <p:cTn id="16" fill="hold">
                            <p:stCondLst>
                              <p:cond delay="1500"/>
                            </p:stCondLst>
                            <p:childTnLst>
                              <p:par>
                                <p:cTn id="17" presetID="14" presetClass="entr" presetSubtype="5"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vertic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Macro Policy Implications </a:t>
            </a:r>
            <a:br>
              <a:rPr lang="en-US" dirty="0"/>
            </a:br>
            <a:r>
              <a:rPr lang="en-US" dirty="0"/>
              <a:t>of Adaptive and </a:t>
            </a:r>
            <a:br>
              <a:rPr lang="en-US" dirty="0"/>
            </a:br>
            <a:r>
              <a:rPr lang="en-US" dirty="0"/>
              <a:t>Rational Expectations</a:t>
            </a:r>
          </a:p>
        </p:txBody>
      </p:sp>
    </p:spTree>
    <p:extLst>
      <p:ext uri="{BB962C8B-B14F-4D97-AF65-F5344CB8AC3E}">
        <p14:creationId xmlns:p14="http://schemas.microsoft.com/office/powerpoint/2010/main" val="16224221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68064"/>
            <a:ext cx="8932985" cy="431843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64592"/>
            <a:ext cx="8904855" cy="1261872"/>
          </a:xfrm>
        </p:spPr>
        <p:txBody>
          <a:bodyPr/>
          <a:lstStyle/>
          <a:p>
            <a:r>
              <a:rPr lang="en-US" dirty="0"/>
              <a:t>The Implications of </a:t>
            </a:r>
            <a:r>
              <a:rPr lang="en-US" dirty="0" smtClean="0"/>
              <a:t>Adaptive </a:t>
            </a:r>
            <a:br>
              <a:rPr lang="en-US" dirty="0" smtClean="0"/>
            </a:br>
            <a:r>
              <a:rPr lang="en-US" dirty="0" smtClean="0"/>
              <a:t>and </a:t>
            </a:r>
            <a:r>
              <a:rPr lang="en-US" dirty="0"/>
              <a:t>Rational Expectations</a:t>
            </a:r>
          </a:p>
        </p:txBody>
      </p:sp>
      <p:sp>
        <p:nvSpPr>
          <p:cNvPr id="3" name="Content Placeholder 2"/>
          <p:cNvSpPr>
            <a:spLocks noGrp="1"/>
          </p:cNvSpPr>
          <p:nvPr>
            <p:ph idx="1"/>
          </p:nvPr>
        </p:nvSpPr>
        <p:spPr>
          <a:xfrm>
            <a:off x="140675" y="1530707"/>
            <a:ext cx="8883750" cy="3087013"/>
          </a:xfrm>
        </p:spPr>
        <p:txBody>
          <a:bodyPr/>
          <a:lstStyle/>
          <a:p>
            <a:pPr marL="231775" indent="-231775"/>
            <a:r>
              <a:rPr lang="en-US" sz="2600" dirty="0">
                <a:solidFill>
                  <a:srgbClr val="32302A"/>
                </a:solidFill>
              </a:rPr>
              <a:t>With </a:t>
            </a:r>
            <a:r>
              <a:rPr lang="en-US" sz="2600" b="1" i="1" dirty="0">
                <a:solidFill>
                  <a:srgbClr val="32302A"/>
                </a:solidFill>
              </a:rPr>
              <a:t>adaptive expectations</a:t>
            </a:r>
            <a:r>
              <a:rPr lang="en-US" sz="2600" dirty="0">
                <a:solidFill>
                  <a:srgbClr val="32302A"/>
                </a:solidFill>
              </a:rPr>
              <a:t>, an unanticipated shift to a more expansionary policy will temporarily stimulate output and employment. </a:t>
            </a:r>
          </a:p>
          <a:p>
            <a:pPr marL="231775" indent="-231775"/>
            <a:r>
              <a:rPr lang="en-US" sz="2600" dirty="0">
                <a:solidFill>
                  <a:srgbClr val="32302A"/>
                </a:solidFill>
              </a:rPr>
              <a:t>With </a:t>
            </a:r>
            <a:r>
              <a:rPr lang="en-US" sz="2600" b="1" i="1" dirty="0">
                <a:solidFill>
                  <a:srgbClr val="32302A"/>
                </a:solidFill>
              </a:rPr>
              <a:t>rational expectations</a:t>
            </a:r>
            <a:r>
              <a:rPr lang="en-US" sz="2600" dirty="0">
                <a:solidFill>
                  <a:srgbClr val="32302A"/>
                </a:solidFill>
              </a:rPr>
              <a:t>, decision-makers do not make systematic errors and therefore the impact of expansionary policies is unpredictable. </a:t>
            </a:r>
          </a:p>
          <a:p>
            <a:pPr marL="231775" indent="-231775"/>
            <a:r>
              <a:rPr lang="en-US" sz="2600" i="1" dirty="0">
                <a:solidFill>
                  <a:srgbClr val="32302A"/>
                </a:solidFill>
              </a:rPr>
              <a:t>Both expectations theories indicate </a:t>
            </a:r>
            <a:r>
              <a:rPr lang="en-US" sz="2600" dirty="0">
                <a:solidFill>
                  <a:srgbClr val="32302A"/>
                </a:solidFill>
              </a:rPr>
              <a:t>that sustained expansionary policies will lead to inflation without permanently increasing output and employment. </a:t>
            </a:r>
          </a:p>
        </p:txBody>
      </p:sp>
    </p:spTree>
    <p:extLst>
      <p:ext uri="{BB962C8B-B14F-4D97-AF65-F5344CB8AC3E}">
        <p14:creationId xmlns:p14="http://schemas.microsoft.com/office/powerpoint/2010/main" val="2281383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2" name="Title 1"/>
          <p:cNvSpPr>
            <a:spLocks noGrp="1"/>
          </p:cNvSpPr>
          <p:nvPr>
            <p:ph type="title"/>
          </p:nvPr>
        </p:nvSpPr>
        <p:spPr>
          <a:xfrm>
            <a:off x="119569" y="441697"/>
            <a:ext cx="8904855" cy="596684"/>
          </a:xfrm>
        </p:spPr>
        <p:txBody>
          <a:bodyPr/>
          <a:lstStyle/>
          <a:p>
            <a:r>
              <a:rPr lang="en-US" sz="3400" dirty="0"/>
              <a:t>Stimulus with Adaptive Expectations</a:t>
            </a:r>
          </a:p>
        </p:txBody>
      </p:sp>
      <p:sp>
        <p:nvSpPr>
          <p:cNvPr id="61" name="Text Box 10"/>
          <p:cNvSpPr txBox="1">
            <a:spLocks noChangeArrowheads="1"/>
          </p:cNvSpPr>
          <p:nvPr/>
        </p:nvSpPr>
        <p:spPr bwMode="auto">
          <a:xfrm>
            <a:off x="73112" y="2007641"/>
            <a:ext cx="4080182" cy="3003899"/>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200" dirty="0">
                <a:latin typeface="Times New Roman" pitchFamily="18" charset="0"/>
                <a:cs typeface="Times New Roman" pitchFamily="18" charset="0"/>
              </a:rPr>
              <a:t>Under </a:t>
            </a:r>
            <a:r>
              <a:rPr lang="en-US" sz="2200" b="1" i="1" dirty="0">
                <a:latin typeface="Times New Roman" pitchFamily="18" charset="0"/>
                <a:cs typeface="Times New Roman" pitchFamily="18" charset="0"/>
              </a:rPr>
              <a:t>adaptive expectations</a:t>
            </a:r>
            <a:r>
              <a:rPr lang="en-US" sz="2200" dirty="0">
                <a:latin typeface="Times New Roman" pitchFamily="18" charset="0"/>
                <a:cs typeface="Times New Roman" pitchFamily="18" charset="0"/>
              </a:rPr>
              <a:t>, anticipation of inflation will lag behind its actual occurrence.</a:t>
            </a:r>
          </a:p>
          <a:p>
            <a:pPr marL="115888" indent="-115888">
              <a:lnSpc>
                <a:spcPct val="90000"/>
              </a:lnSpc>
              <a:spcBef>
                <a:spcPct val="50000"/>
              </a:spcBef>
              <a:buFontTx/>
              <a:buChar char="•"/>
            </a:pPr>
            <a:r>
              <a:rPr lang="en-US" sz="2200" dirty="0">
                <a:latin typeface="Times New Roman" pitchFamily="18" charset="0"/>
                <a:cs typeface="Times New Roman" pitchFamily="18" charset="0"/>
              </a:rPr>
              <a:t>Thus, a shift to a more expansionary policy will increase </a:t>
            </a:r>
            <a:r>
              <a:rPr lang="en-US" sz="2200" b="1" i="1" dirty="0">
                <a:solidFill>
                  <a:schemeClr val="accent5">
                    <a:lumMod val="75000"/>
                  </a:schemeClr>
                </a:solidFill>
                <a:latin typeface="Times New Roman" pitchFamily="18" charset="0"/>
                <a:cs typeface="Times New Roman" pitchFamily="18" charset="0"/>
              </a:rPr>
              <a:t>aggregate demand </a:t>
            </a:r>
            <a:r>
              <a:rPr lang="en-US" sz="2200" dirty="0">
                <a:latin typeface="Times New Roman" pitchFamily="18" charset="0"/>
                <a:cs typeface="Times New Roman" pitchFamily="18" charset="0"/>
              </a:rPr>
              <a:t>(to </a:t>
            </a:r>
            <a:r>
              <a:rPr lang="en-US" sz="2200" b="1" i="1" dirty="0">
                <a:solidFill>
                  <a:schemeClr val="accent5">
                    <a:lumMod val="75000"/>
                  </a:schemeClr>
                </a:solidFill>
                <a:latin typeface="Times New Roman" pitchFamily="18" charset="0"/>
                <a:cs typeface="Times New Roman" pitchFamily="18" charset="0"/>
              </a:rPr>
              <a:t>AD</a:t>
            </a:r>
            <a:r>
              <a:rPr lang="en-US" sz="2200" b="1" i="1" baseline="-25000" dirty="0">
                <a:solidFill>
                  <a:schemeClr val="accent5">
                    <a:lumMod val="75000"/>
                  </a:schemeClr>
                </a:solidFill>
                <a:latin typeface="Times New Roman" pitchFamily="18" charset="0"/>
                <a:cs typeface="Times New Roman" pitchFamily="18" charset="0"/>
              </a:rPr>
              <a:t>2</a:t>
            </a:r>
            <a:r>
              <a:rPr lang="en-US" sz="2200" dirty="0">
                <a:latin typeface="Times New Roman" pitchFamily="18" charset="0"/>
                <a:cs typeface="Times New Roman" pitchFamily="18" charset="0"/>
              </a:rPr>
              <a:t>) and lead to a </a:t>
            </a:r>
            <a:r>
              <a:rPr lang="en-US" sz="2200" u="sng" dirty="0">
                <a:latin typeface="Times New Roman" pitchFamily="18" charset="0"/>
                <a:cs typeface="Times New Roman" pitchFamily="18" charset="0"/>
              </a:rPr>
              <a:t>temporary increase in GDP</a:t>
            </a:r>
            <a:r>
              <a:rPr lang="en-US" sz="2200" dirty="0">
                <a:latin typeface="Times New Roman" pitchFamily="18" charset="0"/>
                <a:cs typeface="Times New Roman" pitchFamily="18" charset="0"/>
              </a:rPr>
              <a:t> (to </a:t>
            </a:r>
            <a:r>
              <a:rPr lang="en-US" sz="2200" b="1" i="1" dirty="0">
                <a:latin typeface="Times New Roman" pitchFamily="18" charset="0"/>
                <a:cs typeface="Times New Roman" pitchFamily="18" charset="0"/>
              </a:rPr>
              <a:t>Y</a:t>
            </a:r>
            <a:r>
              <a:rPr lang="en-US" sz="2200" b="1" i="1" baseline="-25000" dirty="0">
                <a:latin typeface="Times New Roman" pitchFamily="18" charset="0"/>
                <a:cs typeface="Times New Roman" pitchFamily="18" charset="0"/>
              </a:rPr>
              <a:t>2</a:t>
            </a:r>
            <a:r>
              <a:rPr lang="en-US" sz="2200" dirty="0">
                <a:latin typeface="Times New Roman" pitchFamily="18" charset="0"/>
                <a:cs typeface="Times New Roman" pitchFamily="18" charset="0"/>
              </a:rPr>
              <a:t>) </a:t>
            </a:r>
            <a:r>
              <a:rPr lang="en-US" sz="2200" u="sng" dirty="0">
                <a:latin typeface="Times New Roman" pitchFamily="18" charset="0"/>
                <a:cs typeface="Times New Roman" pitchFamily="18" charset="0"/>
              </a:rPr>
              <a:t>and modest increase in prices</a:t>
            </a:r>
            <a:r>
              <a:rPr lang="en-US" sz="2200" dirty="0">
                <a:latin typeface="Times New Roman" pitchFamily="18" charset="0"/>
                <a:cs typeface="Times New Roman" pitchFamily="18" charset="0"/>
              </a:rPr>
              <a:t> (to </a:t>
            </a:r>
            <a:r>
              <a:rPr lang="en-US" sz="2200" b="1" i="1" dirty="0">
                <a:latin typeface="Times New Roman" pitchFamily="18" charset="0"/>
                <a:cs typeface="Times New Roman" pitchFamily="18" charset="0"/>
              </a:rPr>
              <a:t>P</a:t>
            </a:r>
            <a:r>
              <a:rPr lang="en-US" sz="2200" b="1" i="1" baseline="-25000" dirty="0">
                <a:latin typeface="Times New Roman" pitchFamily="18" charset="0"/>
                <a:cs typeface="Times New Roman" pitchFamily="18" charset="0"/>
              </a:rPr>
              <a:t>2</a:t>
            </a:r>
            <a:r>
              <a:rPr lang="en-US" sz="2200" dirty="0">
                <a:latin typeface="Times New Roman" pitchFamily="18" charset="0"/>
                <a:cs typeface="Times New Roman" pitchFamily="18" charset="0"/>
              </a:rPr>
              <a:t>). </a:t>
            </a: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63" name="Text Box 13"/>
          <p:cNvSpPr txBox="1">
            <a:spLocks noChangeAspect="1" noChangeArrowheads="1"/>
          </p:cNvSpPr>
          <p:nvPr/>
        </p:nvSpPr>
        <p:spPr bwMode="auto">
          <a:xfrm>
            <a:off x="4314309" y="1642516"/>
            <a:ext cx="651741" cy="449354"/>
          </a:xfrm>
          <a:prstGeom prst="rect">
            <a:avLst/>
          </a:prstGeom>
          <a:noFill/>
          <a:ln w="9525">
            <a:noFill/>
            <a:miter lim="800000"/>
            <a:headEnd/>
            <a:tailEnd/>
          </a:ln>
        </p:spPr>
        <p:txBody>
          <a:bodyPr wrap="none">
            <a:prstTxWarp prst="textNoShape">
              <a:avLst/>
            </a:prstTxWarp>
            <a:spAutoFit/>
          </a:bodyPr>
          <a:lstStyle/>
          <a:p>
            <a:pPr>
              <a:lnSpc>
                <a:spcPct val="70000"/>
              </a:lnSpc>
            </a:pPr>
            <a:r>
              <a:rPr kumimoji="0" lang="en-US" sz="1600" b="0">
                <a:solidFill>
                  <a:srgbClr val="000000"/>
                </a:solidFill>
                <a:latin typeface="Times New Roman"/>
                <a:cs typeface="Times New Roman"/>
              </a:rPr>
              <a:t>Price</a:t>
            </a:r>
            <a:br>
              <a:rPr kumimoji="0" lang="en-US" sz="1600" b="0">
                <a:solidFill>
                  <a:srgbClr val="000000"/>
                </a:solidFill>
                <a:latin typeface="Times New Roman"/>
                <a:cs typeface="Times New Roman"/>
              </a:rPr>
            </a:br>
            <a:r>
              <a:rPr kumimoji="0" lang="en-US" sz="1600" b="0">
                <a:solidFill>
                  <a:srgbClr val="000000"/>
                </a:solidFill>
                <a:latin typeface="Times New Roman"/>
                <a:cs typeface="Times New Roman"/>
              </a:rPr>
              <a:t>Level</a:t>
            </a:r>
            <a:endParaRPr kumimoji="0" lang="en-US" sz="1600" b="0">
              <a:solidFill>
                <a:schemeClr val="tx1"/>
              </a:solidFill>
              <a:latin typeface="Times New Roman"/>
              <a:cs typeface="Times New Roman"/>
            </a:endParaRPr>
          </a:p>
        </p:txBody>
      </p:sp>
      <p:sp>
        <p:nvSpPr>
          <p:cNvPr id="73" name="Line 20"/>
          <p:cNvSpPr>
            <a:spLocks noChangeAspect="1" noChangeShapeType="1"/>
          </p:cNvSpPr>
          <p:nvPr/>
        </p:nvSpPr>
        <p:spPr bwMode="auto">
          <a:xfrm>
            <a:off x="4658361" y="5296941"/>
            <a:ext cx="2687230" cy="0"/>
          </a:xfrm>
          <a:prstGeom prst="line">
            <a:avLst/>
          </a:prstGeom>
          <a:noFill/>
          <a:ln w="28575">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74" name="Rectangle 21"/>
          <p:cNvSpPr>
            <a:spLocks noChangeAspect="1" noChangeArrowheads="1"/>
          </p:cNvSpPr>
          <p:nvPr/>
        </p:nvSpPr>
        <p:spPr bwMode="auto">
          <a:xfrm>
            <a:off x="7345591" y="5192166"/>
            <a:ext cx="1544393" cy="350865"/>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600" b="0">
                <a:solidFill>
                  <a:srgbClr val="000000"/>
                </a:solidFill>
                <a:latin typeface="Times New Roman"/>
                <a:cs typeface="Times New Roman"/>
              </a:rPr>
              <a:t> Goods &amp; Services</a:t>
            </a:r>
            <a:r>
              <a:rPr kumimoji="0" lang="en-US" sz="1200" b="0">
                <a:solidFill>
                  <a:srgbClr val="000000"/>
                </a:solidFill>
                <a:latin typeface="Times New Roman"/>
                <a:cs typeface="Times New Roman"/>
              </a:rPr>
              <a:t/>
            </a:r>
            <a:br>
              <a:rPr kumimoji="0" lang="en-US" sz="1200" b="0">
                <a:solidFill>
                  <a:srgbClr val="000000"/>
                </a:solidFill>
                <a:latin typeface="Times New Roman"/>
                <a:cs typeface="Times New Roman"/>
              </a:rPr>
            </a:br>
            <a:r>
              <a:rPr kumimoji="0" lang="en-US" sz="1200" i="1">
                <a:solidFill>
                  <a:srgbClr val="000000"/>
                </a:solidFill>
                <a:latin typeface="Times New Roman"/>
                <a:cs typeface="Times New Roman"/>
              </a:rPr>
              <a:t>(real GDP)</a:t>
            </a:r>
            <a:endParaRPr kumimoji="0" lang="en-US" sz="2000" i="1">
              <a:solidFill>
                <a:schemeClr val="tx1"/>
              </a:solidFill>
              <a:latin typeface="Times New Roman"/>
              <a:cs typeface="Times New Roman"/>
            </a:endParaRPr>
          </a:p>
        </p:txBody>
      </p:sp>
      <p:grpSp>
        <p:nvGrpSpPr>
          <p:cNvPr id="4" name="Group 27"/>
          <p:cNvGrpSpPr>
            <a:grpSpLocks/>
          </p:cNvGrpSpPr>
          <p:nvPr/>
        </p:nvGrpSpPr>
        <p:grpSpPr bwMode="auto">
          <a:xfrm>
            <a:off x="4590098" y="2074316"/>
            <a:ext cx="142875" cy="3232150"/>
            <a:chOff x="2102" y="764"/>
            <a:chExt cx="90" cy="2036"/>
          </a:xfrm>
        </p:grpSpPr>
        <p:sp>
          <p:nvSpPr>
            <p:cNvPr id="81" name="Line 28"/>
            <p:cNvSpPr>
              <a:spLocks noChangeAspect="1" noChangeShapeType="1"/>
            </p:cNvSpPr>
            <p:nvPr/>
          </p:nvSpPr>
          <p:spPr bwMode="auto">
            <a:xfrm>
              <a:off x="2148" y="2736"/>
              <a:ext cx="0" cy="64"/>
            </a:xfrm>
            <a:prstGeom prst="line">
              <a:avLst/>
            </a:prstGeom>
            <a:noFill/>
            <a:ln w="28575">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82" name="Line 29"/>
            <p:cNvSpPr>
              <a:spLocks noChangeAspect="1" noChangeShapeType="1"/>
            </p:cNvSpPr>
            <p:nvPr/>
          </p:nvSpPr>
          <p:spPr bwMode="auto">
            <a:xfrm rot="-1844129">
              <a:off x="2106" y="2736"/>
              <a:ext cx="86" cy="0"/>
            </a:xfrm>
            <a:prstGeom prst="line">
              <a:avLst/>
            </a:prstGeom>
            <a:noFill/>
            <a:ln w="28575">
              <a:solidFill>
                <a:srgbClr val="000000"/>
              </a:solidFill>
              <a:round/>
              <a:headEnd/>
              <a:tailEnd/>
            </a:ln>
          </p:spPr>
          <p:txBody>
            <a:bodyPr>
              <a:prstTxWarp prst="textNoShape">
                <a:avLst/>
              </a:prstTxWarp>
            </a:bodyPr>
            <a:lstStyle/>
            <a:p>
              <a:endParaRPr lang="en-US">
                <a:latin typeface="Times New Roman"/>
                <a:cs typeface="Times New Roman"/>
              </a:endParaRPr>
            </a:p>
          </p:txBody>
        </p:sp>
        <p:grpSp>
          <p:nvGrpSpPr>
            <p:cNvPr id="6" name="Group 30"/>
            <p:cNvGrpSpPr>
              <a:grpSpLocks/>
            </p:cNvGrpSpPr>
            <p:nvPr/>
          </p:nvGrpSpPr>
          <p:grpSpPr bwMode="auto">
            <a:xfrm>
              <a:off x="2102" y="764"/>
              <a:ext cx="86" cy="1932"/>
              <a:chOff x="2102" y="756"/>
              <a:chExt cx="86" cy="1932"/>
            </a:xfrm>
          </p:grpSpPr>
          <p:sp>
            <p:nvSpPr>
              <p:cNvPr id="84" name="Line 31"/>
              <p:cNvSpPr>
                <a:spLocks noChangeAspect="1" noChangeShapeType="1"/>
              </p:cNvSpPr>
              <p:nvPr/>
            </p:nvSpPr>
            <p:spPr bwMode="auto">
              <a:xfrm>
                <a:off x="2148" y="756"/>
                <a:ext cx="0" cy="1932"/>
              </a:xfrm>
              <a:prstGeom prst="line">
                <a:avLst/>
              </a:prstGeom>
              <a:noFill/>
              <a:ln w="28575">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85" name="Line 32"/>
              <p:cNvSpPr>
                <a:spLocks noChangeAspect="1" noChangeShapeType="1"/>
              </p:cNvSpPr>
              <p:nvPr/>
            </p:nvSpPr>
            <p:spPr bwMode="auto">
              <a:xfrm rot="-1844129">
                <a:off x="2102" y="2688"/>
                <a:ext cx="86" cy="0"/>
              </a:xfrm>
              <a:prstGeom prst="line">
                <a:avLst/>
              </a:prstGeom>
              <a:noFill/>
              <a:ln w="28575">
                <a:solidFill>
                  <a:srgbClr val="000000"/>
                </a:solidFill>
                <a:round/>
                <a:headEnd/>
                <a:tailEnd/>
              </a:ln>
            </p:spPr>
            <p:txBody>
              <a:bodyPr>
                <a:prstTxWarp prst="textNoShape">
                  <a:avLst/>
                </a:prstTxWarp>
              </a:bodyPr>
              <a:lstStyle/>
              <a:p>
                <a:endParaRPr lang="en-US">
                  <a:latin typeface="Times New Roman"/>
                  <a:cs typeface="Times New Roman"/>
                </a:endParaRPr>
              </a:p>
            </p:txBody>
          </p:sp>
        </p:grpSp>
      </p:grpSp>
      <p:sp>
        <p:nvSpPr>
          <p:cNvPr id="52" name="Line 3"/>
          <p:cNvSpPr>
            <a:spLocks noChangeShapeType="1"/>
          </p:cNvSpPr>
          <p:nvPr/>
        </p:nvSpPr>
        <p:spPr bwMode="auto">
          <a:xfrm>
            <a:off x="6194935" y="2172081"/>
            <a:ext cx="1588" cy="3101975"/>
          </a:xfrm>
          <a:prstGeom prst="line">
            <a:avLst/>
          </a:prstGeom>
          <a:noFill/>
          <a:ln w="57150">
            <a:solidFill>
              <a:srgbClr val="C03838"/>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6" name="Freeform 4"/>
          <p:cNvSpPr>
            <a:spLocks noChangeAspect="1"/>
          </p:cNvSpPr>
          <p:nvPr/>
        </p:nvSpPr>
        <p:spPr bwMode="auto">
          <a:xfrm>
            <a:off x="5069398" y="2249868"/>
            <a:ext cx="1776412" cy="2665413"/>
          </a:xfrm>
          <a:custGeom>
            <a:avLst/>
            <a:gdLst>
              <a:gd name="T0" fmla="*/ 8567 w 4147"/>
              <a:gd name="T1" fmla="*/ 30854 h 6220"/>
              <a:gd name="T2" fmla="*/ 22703 w 4147"/>
              <a:gd name="T3" fmla="*/ 78420 h 6220"/>
              <a:gd name="T4" fmla="*/ 40266 w 4147"/>
              <a:gd name="T5" fmla="*/ 128557 h 6220"/>
              <a:gd name="T6" fmla="*/ 59971 w 4147"/>
              <a:gd name="T7" fmla="*/ 180408 h 6220"/>
              <a:gd name="T8" fmla="*/ 82245 w 4147"/>
              <a:gd name="T9" fmla="*/ 233974 h 6220"/>
              <a:gd name="T10" fmla="*/ 106662 w 4147"/>
              <a:gd name="T11" fmla="*/ 289253 h 6220"/>
              <a:gd name="T12" fmla="*/ 133649 w 4147"/>
              <a:gd name="T13" fmla="*/ 346247 h 6220"/>
              <a:gd name="T14" fmla="*/ 162777 w 4147"/>
              <a:gd name="T15" fmla="*/ 404097 h 6220"/>
              <a:gd name="T16" fmla="*/ 193619 w 4147"/>
              <a:gd name="T17" fmla="*/ 463662 h 6220"/>
              <a:gd name="T18" fmla="*/ 226603 w 4147"/>
              <a:gd name="T19" fmla="*/ 524084 h 6220"/>
              <a:gd name="T20" fmla="*/ 260872 w 4147"/>
              <a:gd name="T21" fmla="*/ 585791 h 6220"/>
              <a:gd name="T22" fmla="*/ 296854 w 4147"/>
              <a:gd name="T23" fmla="*/ 648355 h 6220"/>
              <a:gd name="T24" fmla="*/ 334550 w 4147"/>
              <a:gd name="T25" fmla="*/ 711777 h 6220"/>
              <a:gd name="T26" fmla="*/ 373959 w 4147"/>
              <a:gd name="T27" fmla="*/ 776055 h 6220"/>
              <a:gd name="T28" fmla="*/ 413796 w 4147"/>
              <a:gd name="T29" fmla="*/ 840762 h 6220"/>
              <a:gd name="T30" fmla="*/ 455347 w 4147"/>
              <a:gd name="T31" fmla="*/ 906755 h 6220"/>
              <a:gd name="T32" fmla="*/ 497755 w 4147"/>
              <a:gd name="T33" fmla="*/ 972319 h 6220"/>
              <a:gd name="T34" fmla="*/ 541448 w 4147"/>
              <a:gd name="T35" fmla="*/ 1038311 h 6220"/>
              <a:gd name="T36" fmla="*/ 585997 w 4147"/>
              <a:gd name="T37" fmla="*/ 1104304 h 6220"/>
              <a:gd name="T38" fmla="*/ 630975 w 4147"/>
              <a:gd name="T39" fmla="*/ 1171153 h 6220"/>
              <a:gd name="T40" fmla="*/ 676382 w 4147"/>
              <a:gd name="T41" fmla="*/ 1237146 h 6220"/>
              <a:gd name="T42" fmla="*/ 722645 w 4147"/>
              <a:gd name="T43" fmla="*/ 1303138 h 6220"/>
              <a:gd name="T44" fmla="*/ 769336 w 4147"/>
              <a:gd name="T45" fmla="*/ 1369131 h 6220"/>
              <a:gd name="T46" fmla="*/ 816027 w 4147"/>
              <a:gd name="T47" fmla="*/ 1434695 h 6220"/>
              <a:gd name="T48" fmla="*/ 863147 w 4147"/>
              <a:gd name="T49" fmla="*/ 1499830 h 6220"/>
              <a:gd name="T50" fmla="*/ 910267 w 4147"/>
              <a:gd name="T51" fmla="*/ 1564109 h 6220"/>
              <a:gd name="T52" fmla="*/ 957386 w 4147"/>
              <a:gd name="T53" fmla="*/ 1627530 h 6220"/>
              <a:gd name="T54" fmla="*/ 1003649 w 4147"/>
              <a:gd name="T55" fmla="*/ 1690095 h 6220"/>
              <a:gd name="T56" fmla="*/ 1049912 w 4147"/>
              <a:gd name="T57" fmla="*/ 1752231 h 6220"/>
              <a:gd name="T58" fmla="*/ 1096175 w 4147"/>
              <a:gd name="T59" fmla="*/ 1812652 h 6220"/>
              <a:gd name="T60" fmla="*/ 1141581 w 4147"/>
              <a:gd name="T61" fmla="*/ 1872645 h 6220"/>
              <a:gd name="T62" fmla="*/ 1186559 w 4147"/>
              <a:gd name="T63" fmla="*/ 1931353 h 6220"/>
              <a:gd name="T64" fmla="*/ 1230252 w 4147"/>
              <a:gd name="T65" fmla="*/ 1987918 h 6220"/>
              <a:gd name="T66" fmla="*/ 1273088 w 4147"/>
              <a:gd name="T67" fmla="*/ 2043198 h 6220"/>
              <a:gd name="T68" fmla="*/ 1315496 w 4147"/>
              <a:gd name="T69" fmla="*/ 2097192 h 6220"/>
              <a:gd name="T70" fmla="*/ 1356618 w 4147"/>
              <a:gd name="T71" fmla="*/ 2149471 h 6220"/>
              <a:gd name="T72" fmla="*/ 1396456 w 4147"/>
              <a:gd name="T73" fmla="*/ 2200037 h 6220"/>
              <a:gd name="T74" fmla="*/ 1435008 w 4147"/>
              <a:gd name="T75" fmla="*/ 2248460 h 6220"/>
              <a:gd name="T76" fmla="*/ 1471848 w 4147"/>
              <a:gd name="T77" fmla="*/ 2294741 h 6220"/>
              <a:gd name="T78" fmla="*/ 1507401 w 4147"/>
              <a:gd name="T79" fmla="*/ 2338450 h 6220"/>
              <a:gd name="T80" fmla="*/ 1541670 w 4147"/>
              <a:gd name="T81" fmla="*/ 2380445 h 6220"/>
              <a:gd name="T82" fmla="*/ 1573369 w 4147"/>
              <a:gd name="T83" fmla="*/ 2419869 h 6220"/>
              <a:gd name="T84" fmla="*/ 1603354 w 4147"/>
              <a:gd name="T85" fmla="*/ 2456722 h 6220"/>
              <a:gd name="T86" fmla="*/ 1631626 w 4147"/>
              <a:gd name="T87" fmla="*/ 2491433 h 6220"/>
              <a:gd name="T88" fmla="*/ 1657756 w 4147"/>
              <a:gd name="T89" fmla="*/ 2523143 h 6220"/>
              <a:gd name="T90" fmla="*/ 1681316 w 4147"/>
              <a:gd name="T91" fmla="*/ 2551426 h 6220"/>
              <a:gd name="T92" fmla="*/ 1702734 w 4147"/>
              <a:gd name="T93" fmla="*/ 2577566 h 6220"/>
              <a:gd name="T94" fmla="*/ 1721582 w 4147"/>
              <a:gd name="T95" fmla="*/ 2599849 h 6220"/>
              <a:gd name="T96" fmla="*/ 1737860 w 4147"/>
              <a:gd name="T97" fmla="*/ 2619561 h 6220"/>
              <a:gd name="T98" fmla="*/ 1751139 w 4147"/>
              <a:gd name="T99" fmla="*/ 2635416 h 6220"/>
              <a:gd name="T100" fmla="*/ 1761848 w 4147"/>
              <a:gd name="T101" fmla="*/ 2648701 h 6220"/>
              <a:gd name="T102" fmla="*/ 1769987 w 4147"/>
              <a:gd name="T103" fmla="*/ 2657700 h 6220"/>
              <a:gd name="T104" fmla="*/ 1775127 w 4147"/>
              <a:gd name="T105" fmla="*/ 2663699 h 6220"/>
              <a:gd name="T106" fmla="*/ 1776412 w 4147"/>
              <a:gd name="T107" fmla="*/ 2665413 h 622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47"/>
              <a:gd name="T163" fmla="*/ 0 h 6220"/>
              <a:gd name="T164" fmla="*/ 4147 w 4147"/>
              <a:gd name="T165" fmla="*/ 6220 h 622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47" h="6220">
                <a:moveTo>
                  <a:pt x="0" y="0"/>
                </a:moveTo>
                <a:lnTo>
                  <a:pt x="10" y="35"/>
                </a:lnTo>
                <a:lnTo>
                  <a:pt x="20" y="72"/>
                </a:lnTo>
                <a:lnTo>
                  <a:pt x="31" y="108"/>
                </a:lnTo>
                <a:lnTo>
                  <a:pt x="42" y="146"/>
                </a:lnTo>
                <a:lnTo>
                  <a:pt x="53" y="183"/>
                </a:lnTo>
                <a:lnTo>
                  <a:pt x="67" y="222"/>
                </a:lnTo>
                <a:lnTo>
                  <a:pt x="79" y="260"/>
                </a:lnTo>
                <a:lnTo>
                  <a:pt x="94" y="300"/>
                </a:lnTo>
                <a:lnTo>
                  <a:pt x="109" y="340"/>
                </a:lnTo>
                <a:lnTo>
                  <a:pt x="124" y="380"/>
                </a:lnTo>
                <a:lnTo>
                  <a:pt x="140" y="421"/>
                </a:lnTo>
                <a:lnTo>
                  <a:pt x="157" y="463"/>
                </a:lnTo>
                <a:lnTo>
                  <a:pt x="174" y="504"/>
                </a:lnTo>
                <a:lnTo>
                  <a:pt x="192" y="546"/>
                </a:lnTo>
                <a:lnTo>
                  <a:pt x="211" y="589"/>
                </a:lnTo>
                <a:lnTo>
                  <a:pt x="231" y="631"/>
                </a:lnTo>
                <a:lnTo>
                  <a:pt x="249" y="675"/>
                </a:lnTo>
                <a:lnTo>
                  <a:pt x="270" y="719"/>
                </a:lnTo>
                <a:lnTo>
                  <a:pt x="291" y="763"/>
                </a:lnTo>
                <a:lnTo>
                  <a:pt x="312" y="808"/>
                </a:lnTo>
                <a:lnTo>
                  <a:pt x="335" y="852"/>
                </a:lnTo>
                <a:lnTo>
                  <a:pt x="357" y="897"/>
                </a:lnTo>
                <a:lnTo>
                  <a:pt x="380" y="943"/>
                </a:lnTo>
                <a:lnTo>
                  <a:pt x="404" y="989"/>
                </a:lnTo>
                <a:lnTo>
                  <a:pt x="428" y="1035"/>
                </a:lnTo>
                <a:lnTo>
                  <a:pt x="452" y="1082"/>
                </a:lnTo>
                <a:lnTo>
                  <a:pt x="477" y="1129"/>
                </a:lnTo>
                <a:lnTo>
                  <a:pt x="503" y="1176"/>
                </a:lnTo>
                <a:lnTo>
                  <a:pt x="529" y="1223"/>
                </a:lnTo>
                <a:lnTo>
                  <a:pt x="555" y="1270"/>
                </a:lnTo>
                <a:lnTo>
                  <a:pt x="582" y="1318"/>
                </a:lnTo>
                <a:lnTo>
                  <a:pt x="609" y="1367"/>
                </a:lnTo>
                <a:lnTo>
                  <a:pt x="636" y="1415"/>
                </a:lnTo>
                <a:lnTo>
                  <a:pt x="664" y="1464"/>
                </a:lnTo>
                <a:lnTo>
                  <a:pt x="693" y="1513"/>
                </a:lnTo>
                <a:lnTo>
                  <a:pt x="722" y="1562"/>
                </a:lnTo>
                <a:lnTo>
                  <a:pt x="752" y="1612"/>
                </a:lnTo>
                <a:lnTo>
                  <a:pt x="781" y="1661"/>
                </a:lnTo>
                <a:lnTo>
                  <a:pt x="811" y="1711"/>
                </a:lnTo>
                <a:lnTo>
                  <a:pt x="841" y="1761"/>
                </a:lnTo>
                <a:lnTo>
                  <a:pt x="873" y="1811"/>
                </a:lnTo>
                <a:lnTo>
                  <a:pt x="903" y="1861"/>
                </a:lnTo>
                <a:lnTo>
                  <a:pt x="934" y="1912"/>
                </a:lnTo>
                <a:lnTo>
                  <a:pt x="966" y="1962"/>
                </a:lnTo>
                <a:lnTo>
                  <a:pt x="999" y="2014"/>
                </a:lnTo>
                <a:lnTo>
                  <a:pt x="1031" y="2065"/>
                </a:lnTo>
                <a:lnTo>
                  <a:pt x="1063" y="2116"/>
                </a:lnTo>
                <a:lnTo>
                  <a:pt x="1096" y="2167"/>
                </a:lnTo>
                <a:lnTo>
                  <a:pt x="1129" y="2218"/>
                </a:lnTo>
                <a:lnTo>
                  <a:pt x="1162" y="2269"/>
                </a:lnTo>
                <a:lnTo>
                  <a:pt x="1197" y="2320"/>
                </a:lnTo>
                <a:lnTo>
                  <a:pt x="1230" y="2372"/>
                </a:lnTo>
                <a:lnTo>
                  <a:pt x="1264" y="2423"/>
                </a:lnTo>
                <a:lnTo>
                  <a:pt x="1299" y="2474"/>
                </a:lnTo>
                <a:lnTo>
                  <a:pt x="1333" y="2526"/>
                </a:lnTo>
                <a:lnTo>
                  <a:pt x="1368" y="2577"/>
                </a:lnTo>
                <a:lnTo>
                  <a:pt x="1403" y="2630"/>
                </a:lnTo>
                <a:lnTo>
                  <a:pt x="1437" y="2681"/>
                </a:lnTo>
                <a:lnTo>
                  <a:pt x="1473" y="2733"/>
                </a:lnTo>
                <a:lnTo>
                  <a:pt x="1508" y="2784"/>
                </a:lnTo>
                <a:lnTo>
                  <a:pt x="1544" y="2836"/>
                </a:lnTo>
                <a:lnTo>
                  <a:pt x="1579" y="2887"/>
                </a:lnTo>
                <a:lnTo>
                  <a:pt x="1616" y="2939"/>
                </a:lnTo>
                <a:lnTo>
                  <a:pt x="1651" y="2990"/>
                </a:lnTo>
                <a:lnTo>
                  <a:pt x="1687" y="3041"/>
                </a:lnTo>
                <a:lnTo>
                  <a:pt x="1724" y="3093"/>
                </a:lnTo>
                <a:lnTo>
                  <a:pt x="1759" y="3144"/>
                </a:lnTo>
                <a:lnTo>
                  <a:pt x="1796" y="3195"/>
                </a:lnTo>
                <a:lnTo>
                  <a:pt x="1832" y="3247"/>
                </a:lnTo>
                <a:lnTo>
                  <a:pt x="1869" y="3298"/>
                </a:lnTo>
                <a:lnTo>
                  <a:pt x="1905" y="3348"/>
                </a:lnTo>
                <a:lnTo>
                  <a:pt x="1942" y="3399"/>
                </a:lnTo>
                <a:lnTo>
                  <a:pt x="1978" y="3450"/>
                </a:lnTo>
                <a:lnTo>
                  <a:pt x="2015" y="3500"/>
                </a:lnTo>
                <a:lnTo>
                  <a:pt x="2051" y="3550"/>
                </a:lnTo>
                <a:lnTo>
                  <a:pt x="2089" y="3600"/>
                </a:lnTo>
                <a:lnTo>
                  <a:pt x="2125" y="3650"/>
                </a:lnTo>
                <a:lnTo>
                  <a:pt x="2162" y="3700"/>
                </a:lnTo>
                <a:lnTo>
                  <a:pt x="2198" y="3749"/>
                </a:lnTo>
                <a:lnTo>
                  <a:pt x="2235" y="3798"/>
                </a:lnTo>
                <a:lnTo>
                  <a:pt x="2271" y="3847"/>
                </a:lnTo>
                <a:lnTo>
                  <a:pt x="2307" y="3896"/>
                </a:lnTo>
                <a:lnTo>
                  <a:pt x="2343" y="3944"/>
                </a:lnTo>
                <a:lnTo>
                  <a:pt x="2379" y="3993"/>
                </a:lnTo>
                <a:lnTo>
                  <a:pt x="2416" y="4041"/>
                </a:lnTo>
                <a:lnTo>
                  <a:pt x="2451" y="4089"/>
                </a:lnTo>
                <a:lnTo>
                  <a:pt x="2488" y="4137"/>
                </a:lnTo>
                <a:lnTo>
                  <a:pt x="2523" y="4184"/>
                </a:lnTo>
                <a:lnTo>
                  <a:pt x="2559" y="4230"/>
                </a:lnTo>
                <a:lnTo>
                  <a:pt x="2595" y="4277"/>
                </a:lnTo>
                <a:lnTo>
                  <a:pt x="2631" y="4324"/>
                </a:lnTo>
                <a:lnTo>
                  <a:pt x="2665" y="4370"/>
                </a:lnTo>
                <a:lnTo>
                  <a:pt x="2700" y="4416"/>
                </a:lnTo>
                <a:lnTo>
                  <a:pt x="2735" y="4461"/>
                </a:lnTo>
                <a:lnTo>
                  <a:pt x="2770" y="4507"/>
                </a:lnTo>
                <a:lnTo>
                  <a:pt x="2805" y="4550"/>
                </a:lnTo>
                <a:lnTo>
                  <a:pt x="2839" y="4595"/>
                </a:lnTo>
                <a:lnTo>
                  <a:pt x="2872" y="4639"/>
                </a:lnTo>
                <a:lnTo>
                  <a:pt x="2907" y="4683"/>
                </a:lnTo>
                <a:lnTo>
                  <a:pt x="2940" y="4726"/>
                </a:lnTo>
                <a:lnTo>
                  <a:pt x="2972" y="4768"/>
                </a:lnTo>
                <a:lnTo>
                  <a:pt x="3006" y="4811"/>
                </a:lnTo>
                <a:lnTo>
                  <a:pt x="3038" y="4853"/>
                </a:lnTo>
                <a:lnTo>
                  <a:pt x="3071" y="4894"/>
                </a:lnTo>
                <a:lnTo>
                  <a:pt x="3104" y="4935"/>
                </a:lnTo>
                <a:lnTo>
                  <a:pt x="3135" y="4976"/>
                </a:lnTo>
                <a:lnTo>
                  <a:pt x="3167" y="5016"/>
                </a:lnTo>
                <a:lnTo>
                  <a:pt x="3198" y="5056"/>
                </a:lnTo>
                <a:lnTo>
                  <a:pt x="3230" y="5094"/>
                </a:lnTo>
                <a:lnTo>
                  <a:pt x="3260" y="5134"/>
                </a:lnTo>
                <a:lnTo>
                  <a:pt x="3290" y="5172"/>
                </a:lnTo>
                <a:lnTo>
                  <a:pt x="3320" y="5209"/>
                </a:lnTo>
                <a:lnTo>
                  <a:pt x="3350" y="5247"/>
                </a:lnTo>
                <a:lnTo>
                  <a:pt x="3379" y="5283"/>
                </a:lnTo>
                <a:lnTo>
                  <a:pt x="3408" y="5319"/>
                </a:lnTo>
                <a:lnTo>
                  <a:pt x="3436" y="5355"/>
                </a:lnTo>
                <a:lnTo>
                  <a:pt x="3464" y="5389"/>
                </a:lnTo>
                <a:lnTo>
                  <a:pt x="3492" y="5424"/>
                </a:lnTo>
                <a:lnTo>
                  <a:pt x="3519" y="5457"/>
                </a:lnTo>
                <a:lnTo>
                  <a:pt x="3547" y="5491"/>
                </a:lnTo>
                <a:lnTo>
                  <a:pt x="3573" y="5523"/>
                </a:lnTo>
                <a:lnTo>
                  <a:pt x="3599" y="5555"/>
                </a:lnTo>
                <a:lnTo>
                  <a:pt x="3624" y="5586"/>
                </a:lnTo>
                <a:lnTo>
                  <a:pt x="3649" y="5618"/>
                </a:lnTo>
                <a:lnTo>
                  <a:pt x="3673" y="5647"/>
                </a:lnTo>
                <a:lnTo>
                  <a:pt x="3697" y="5677"/>
                </a:lnTo>
                <a:lnTo>
                  <a:pt x="3721" y="5705"/>
                </a:lnTo>
                <a:lnTo>
                  <a:pt x="3743" y="5733"/>
                </a:lnTo>
                <a:lnTo>
                  <a:pt x="3765" y="5761"/>
                </a:lnTo>
                <a:lnTo>
                  <a:pt x="3787" y="5788"/>
                </a:lnTo>
                <a:lnTo>
                  <a:pt x="3809" y="5814"/>
                </a:lnTo>
                <a:lnTo>
                  <a:pt x="3830" y="5839"/>
                </a:lnTo>
                <a:lnTo>
                  <a:pt x="3850" y="5864"/>
                </a:lnTo>
                <a:lnTo>
                  <a:pt x="3870" y="5888"/>
                </a:lnTo>
                <a:lnTo>
                  <a:pt x="3888" y="5911"/>
                </a:lnTo>
                <a:lnTo>
                  <a:pt x="3907" y="5932"/>
                </a:lnTo>
                <a:lnTo>
                  <a:pt x="3925" y="5954"/>
                </a:lnTo>
                <a:lnTo>
                  <a:pt x="3943" y="5975"/>
                </a:lnTo>
                <a:lnTo>
                  <a:pt x="3959" y="5995"/>
                </a:lnTo>
                <a:lnTo>
                  <a:pt x="3975" y="6015"/>
                </a:lnTo>
                <a:lnTo>
                  <a:pt x="3990" y="6033"/>
                </a:lnTo>
                <a:lnTo>
                  <a:pt x="4005" y="6050"/>
                </a:lnTo>
                <a:lnTo>
                  <a:pt x="4019" y="6067"/>
                </a:lnTo>
                <a:lnTo>
                  <a:pt x="4032" y="6084"/>
                </a:lnTo>
                <a:lnTo>
                  <a:pt x="4045" y="6098"/>
                </a:lnTo>
                <a:lnTo>
                  <a:pt x="4057" y="6113"/>
                </a:lnTo>
                <a:lnTo>
                  <a:pt x="4069" y="6126"/>
                </a:lnTo>
                <a:lnTo>
                  <a:pt x="4079" y="6139"/>
                </a:lnTo>
                <a:lnTo>
                  <a:pt x="4088" y="6150"/>
                </a:lnTo>
                <a:lnTo>
                  <a:pt x="4098" y="6162"/>
                </a:lnTo>
                <a:lnTo>
                  <a:pt x="4106" y="6171"/>
                </a:lnTo>
                <a:lnTo>
                  <a:pt x="4113" y="6181"/>
                </a:lnTo>
                <a:lnTo>
                  <a:pt x="4121" y="6189"/>
                </a:lnTo>
                <a:lnTo>
                  <a:pt x="4127" y="6196"/>
                </a:lnTo>
                <a:lnTo>
                  <a:pt x="4132" y="6202"/>
                </a:lnTo>
                <a:lnTo>
                  <a:pt x="4136" y="6208"/>
                </a:lnTo>
                <a:lnTo>
                  <a:pt x="4141" y="6212"/>
                </a:lnTo>
                <a:lnTo>
                  <a:pt x="4144" y="6216"/>
                </a:lnTo>
                <a:lnTo>
                  <a:pt x="4146" y="6218"/>
                </a:lnTo>
                <a:lnTo>
                  <a:pt x="4147" y="6219"/>
                </a:lnTo>
                <a:lnTo>
                  <a:pt x="4147" y="6220"/>
                </a:lnTo>
              </a:path>
            </a:pathLst>
          </a:custGeom>
          <a:noFill/>
          <a:ln w="57150">
            <a:solidFill>
              <a:srgbClr val="053ABF"/>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8" name="Rectangle 5"/>
          <p:cNvSpPr>
            <a:spLocks noChangeAspect="1" noChangeArrowheads="1"/>
          </p:cNvSpPr>
          <p:nvPr/>
        </p:nvSpPr>
        <p:spPr bwMode="auto">
          <a:xfrm>
            <a:off x="6837176" y="4819954"/>
            <a:ext cx="445133" cy="276999"/>
          </a:xfrm>
          <a:prstGeom prst="rect">
            <a:avLst/>
          </a:prstGeom>
          <a:noFill/>
          <a:ln w="9525">
            <a:noFill/>
            <a:miter lim="800000"/>
            <a:headEnd/>
            <a:tailEnd/>
          </a:ln>
        </p:spPr>
        <p:txBody>
          <a:bodyPr wrap="square" lIns="0" tIns="0" rIns="0" bIns="0">
            <a:prstTxWarp prst="textNoShape">
              <a:avLst/>
            </a:prstTxWarp>
            <a:spAutoFit/>
          </a:bodyPr>
          <a:lstStyle/>
          <a:p>
            <a:r>
              <a:rPr kumimoji="0" lang="en-US" b="1" i="1" dirty="0">
                <a:solidFill>
                  <a:srgbClr val="053ABF"/>
                </a:solidFill>
                <a:latin typeface="Times New Roman" pitchFamily="18" charset="0"/>
                <a:cs typeface="Times New Roman" pitchFamily="18" charset="0"/>
              </a:rPr>
              <a:t>AD</a:t>
            </a:r>
            <a:r>
              <a:rPr kumimoji="0" lang="en-US" b="1" i="1" baseline="-25000" dirty="0">
                <a:solidFill>
                  <a:srgbClr val="053ABF"/>
                </a:solidFill>
                <a:latin typeface="Times New Roman" pitchFamily="18" charset="0"/>
                <a:cs typeface="Times New Roman" pitchFamily="18" charset="0"/>
              </a:rPr>
              <a:t>1</a:t>
            </a:r>
            <a:endParaRPr kumimoji="0" lang="en-US" b="1" baseline="-25000" dirty="0">
              <a:solidFill>
                <a:srgbClr val="053ABF"/>
              </a:solidFill>
              <a:latin typeface="Times New Roman" pitchFamily="18" charset="0"/>
              <a:cs typeface="Times New Roman" pitchFamily="18" charset="0"/>
            </a:endParaRPr>
          </a:p>
        </p:txBody>
      </p:sp>
      <p:sp>
        <p:nvSpPr>
          <p:cNvPr id="62" name="Rectangle 10"/>
          <p:cNvSpPr>
            <a:spLocks noChangeArrowheads="1"/>
          </p:cNvSpPr>
          <p:nvPr/>
        </p:nvSpPr>
        <p:spPr bwMode="auto">
          <a:xfrm>
            <a:off x="5906394" y="1869141"/>
            <a:ext cx="577081"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dirty="0">
                <a:solidFill>
                  <a:srgbClr val="C03838"/>
                </a:solidFill>
                <a:latin typeface="Times New Roman" pitchFamily="18" charset="0"/>
                <a:cs typeface="Times New Roman" pitchFamily="18" charset="0"/>
              </a:rPr>
              <a:t>LRAS</a:t>
            </a:r>
            <a:endParaRPr kumimoji="0" lang="en-US" b="1" dirty="0">
              <a:solidFill>
                <a:srgbClr val="C03838"/>
              </a:solidFill>
              <a:latin typeface="Times New Roman" pitchFamily="18" charset="0"/>
              <a:cs typeface="Times New Roman" pitchFamily="18" charset="0"/>
            </a:endParaRPr>
          </a:p>
        </p:txBody>
      </p:sp>
      <p:sp>
        <p:nvSpPr>
          <p:cNvPr id="64" name="Line 11"/>
          <p:cNvSpPr>
            <a:spLocks noChangeAspect="1" noChangeShapeType="1"/>
          </p:cNvSpPr>
          <p:nvPr/>
        </p:nvSpPr>
        <p:spPr bwMode="auto">
          <a:xfrm flipH="1">
            <a:off x="4664709" y="3711956"/>
            <a:ext cx="1825500" cy="0"/>
          </a:xfrm>
          <a:prstGeom prst="line">
            <a:avLst/>
          </a:prstGeom>
          <a:noFill/>
          <a:ln w="31750" cap="rnd">
            <a:solidFill>
              <a:schemeClr val="tx1"/>
            </a:solidFill>
            <a:prstDash val="sysDot"/>
            <a:round/>
            <a:headEnd/>
            <a:tailEnd type="stealth" w="lg" len="lg"/>
          </a:ln>
        </p:spPr>
        <p:txBody>
          <a:bodyPr>
            <a:prstTxWarp prst="textNoShape">
              <a:avLst/>
            </a:prstTxWarp>
          </a:bodyPr>
          <a:lstStyle/>
          <a:p>
            <a:endParaRPr lang="en-US" sz="1600">
              <a:latin typeface="Times New Roman" pitchFamily="18" charset="0"/>
              <a:cs typeface="Times New Roman" pitchFamily="18" charset="0"/>
            </a:endParaRPr>
          </a:p>
        </p:txBody>
      </p:sp>
      <p:sp>
        <p:nvSpPr>
          <p:cNvPr id="65" name="Line 12"/>
          <p:cNvSpPr>
            <a:spLocks noChangeAspect="1" noChangeShapeType="1"/>
          </p:cNvSpPr>
          <p:nvPr/>
        </p:nvSpPr>
        <p:spPr bwMode="auto">
          <a:xfrm flipH="1">
            <a:off x="4664709" y="4086606"/>
            <a:ext cx="1520700" cy="0"/>
          </a:xfrm>
          <a:prstGeom prst="line">
            <a:avLst/>
          </a:prstGeom>
          <a:noFill/>
          <a:ln w="31750" cap="rnd">
            <a:solidFill>
              <a:schemeClr val="tx1"/>
            </a:solidFill>
            <a:prstDash val="sysDot"/>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66" name="Line 13"/>
          <p:cNvSpPr>
            <a:spLocks noChangeAspect="1" noChangeShapeType="1"/>
          </p:cNvSpPr>
          <p:nvPr/>
        </p:nvSpPr>
        <p:spPr bwMode="auto">
          <a:xfrm>
            <a:off x="6194935" y="4153281"/>
            <a:ext cx="0" cy="1147762"/>
          </a:xfrm>
          <a:prstGeom prst="line">
            <a:avLst/>
          </a:prstGeom>
          <a:noFill/>
          <a:ln w="31750" cap="rnd">
            <a:solidFill>
              <a:schemeClr val="tx1"/>
            </a:solidFill>
            <a:prstDash val="sysDot"/>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67" name="Rectangle 14"/>
          <p:cNvSpPr>
            <a:spLocks noChangeArrowheads="1"/>
          </p:cNvSpPr>
          <p:nvPr/>
        </p:nvSpPr>
        <p:spPr bwMode="auto">
          <a:xfrm>
            <a:off x="6071110" y="5316918"/>
            <a:ext cx="216406"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C03838"/>
                </a:solidFill>
                <a:latin typeface="Times New Roman" pitchFamily="18" charset="0"/>
                <a:cs typeface="Times New Roman" pitchFamily="18" charset="0"/>
              </a:rPr>
              <a:t>Y</a:t>
            </a:r>
            <a:r>
              <a:rPr kumimoji="0" lang="en-US" sz="1600" b="1" i="1" baseline="-25000" dirty="0">
                <a:solidFill>
                  <a:srgbClr val="C03838"/>
                </a:solidFill>
                <a:latin typeface="Times New Roman" pitchFamily="18" charset="0"/>
                <a:cs typeface="Times New Roman" pitchFamily="18" charset="0"/>
              </a:rPr>
              <a:t>F</a:t>
            </a:r>
            <a:endParaRPr kumimoji="0" lang="en-US" sz="1600" b="1" baseline="-25000" dirty="0">
              <a:solidFill>
                <a:srgbClr val="C03838"/>
              </a:solidFill>
              <a:latin typeface="Times New Roman" pitchFamily="18" charset="0"/>
              <a:cs typeface="Times New Roman" pitchFamily="18" charset="0"/>
            </a:endParaRPr>
          </a:p>
        </p:txBody>
      </p:sp>
      <p:sp>
        <p:nvSpPr>
          <p:cNvPr id="68" name="Rectangle 15"/>
          <p:cNvSpPr>
            <a:spLocks noChangeAspect="1" noChangeArrowheads="1"/>
          </p:cNvSpPr>
          <p:nvPr/>
        </p:nvSpPr>
        <p:spPr bwMode="auto">
          <a:xfrm>
            <a:off x="4404616" y="3538918"/>
            <a:ext cx="19396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a:solidFill>
                  <a:srgbClr val="000000"/>
                </a:solidFill>
                <a:latin typeface="Times New Roman" pitchFamily="18" charset="0"/>
                <a:cs typeface="Times New Roman" pitchFamily="18" charset="0"/>
              </a:rPr>
              <a:t>P</a:t>
            </a:r>
            <a:r>
              <a:rPr kumimoji="0" lang="en-US" sz="1600" b="1" i="1" baseline="-25000">
                <a:solidFill>
                  <a:srgbClr val="000000"/>
                </a:solidFill>
                <a:latin typeface="Times New Roman" pitchFamily="18" charset="0"/>
                <a:cs typeface="Times New Roman" pitchFamily="18" charset="0"/>
              </a:rPr>
              <a:t>2</a:t>
            </a:r>
            <a:endParaRPr kumimoji="0" lang="en-US" sz="2800" b="1" baseline="-25000">
              <a:solidFill>
                <a:schemeClr val="tx1"/>
              </a:solidFill>
              <a:latin typeface="Times New Roman" pitchFamily="18" charset="0"/>
              <a:cs typeface="Times New Roman" pitchFamily="18" charset="0"/>
            </a:endParaRPr>
          </a:p>
        </p:txBody>
      </p:sp>
      <p:sp>
        <p:nvSpPr>
          <p:cNvPr id="70" name="Rectangle 18"/>
          <p:cNvSpPr>
            <a:spLocks noChangeAspect="1" noChangeArrowheads="1"/>
          </p:cNvSpPr>
          <p:nvPr/>
        </p:nvSpPr>
        <p:spPr bwMode="auto">
          <a:xfrm>
            <a:off x="4407791" y="3935793"/>
            <a:ext cx="19396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0000"/>
                </a:solidFill>
                <a:latin typeface="Times New Roman" pitchFamily="18" charset="0"/>
                <a:cs typeface="Times New Roman" pitchFamily="18" charset="0"/>
              </a:rPr>
              <a:t>P</a:t>
            </a:r>
            <a:r>
              <a:rPr kumimoji="0" lang="en-US" sz="1600" b="1" i="1" baseline="-25000" dirty="0">
                <a:solidFill>
                  <a:srgbClr val="000000"/>
                </a:solidFill>
                <a:latin typeface="Times New Roman" pitchFamily="18" charset="0"/>
                <a:cs typeface="Times New Roman" pitchFamily="18" charset="0"/>
              </a:rPr>
              <a:t>1</a:t>
            </a:r>
            <a:endParaRPr kumimoji="0" lang="en-US" sz="2800" b="1" baseline="-25000" dirty="0">
              <a:solidFill>
                <a:schemeClr val="tx1"/>
              </a:solidFill>
              <a:latin typeface="Times New Roman" pitchFamily="18" charset="0"/>
              <a:cs typeface="Times New Roman" pitchFamily="18" charset="0"/>
            </a:endParaRPr>
          </a:p>
        </p:txBody>
      </p:sp>
      <p:sp>
        <p:nvSpPr>
          <p:cNvPr id="71" name="Rectangle 19"/>
          <p:cNvSpPr>
            <a:spLocks noChangeAspect="1" noChangeArrowheads="1"/>
          </p:cNvSpPr>
          <p:nvPr/>
        </p:nvSpPr>
        <p:spPr bwMode="auto">
          <a:xfrm>
            <a:off x="7191063" y="2534227"/>
            <a:ext cx="641201"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dirty="0">
                <a:solidFill>
                  <a:srgbClr val="006600"/>
                </a:solidFill>
                <a:latin typeface="Times New Roman" pitchFamily="18" charset="0"/>
                <a:cs typeface="Times New Roman" pitchFamily="18" charset="0"/>
              </a:rPr>
              <a:t>SRAS</a:t>
            </a:r>
            <a:r>
              <a:rPr kumimoji="0" lang="en-US" b="1" i="1" baseline="-25000" dirty="0">
                <a:solidFill>
                  <a:srgbClr val="006600"/>
                </a:solidFill>
                <a:latin typeface="Times New Roman" pitchFamily="18" charset="0"/>
                <a:cs typeface="Times New Roman" pitchFamily="18" charset="0"/>
              </a:rPr>
              <a:t>1</a:t>
            </a:r>
            <a:endParaRPr kumimoji="0" lang="en-US" b="1" dirty="0">
              <a:solidFill>
                <a:srgbClr val="006600"/>
              </a:solidFill>
              <a:latin typeface="Times New Roman" pitchFamily="18" charset="0"/>
              <a:cs typeface="Times New Roman" pitchFamily="18" charset="0"/>
            </a:endParaRPr>
          </a:p>
        </p:txBody>
      </p:sp>
      <p:sp>
        <p:nvSpPr>
          <p:cNvPr id="72" name="Freeform 20"/>
          <p:cNvSpPr>
            <a:spLocks noChangeAspect="1"/>
          </p:cNvSpPr>
          <p:nvPr/>
        </p:nvSpPr>
        <p:spPr bwMode="auto">
          <a:xfrm>
            <a:off x="5297998" y="2829306"/>
            <a:ext cx="2020887" cy="2057400"/>
          </a:xfrm>
          <a:custGeom>
            <a:avLst/>
            <a:gdLst>
              <a:gd name="T0" fmla="*/ 35830 w 4625"/>
              <a:gd name="T1" fmla="*/ 2031677 h 4959"/>
              <a:gd name="T2" fmla="*/ 89574 w 4625"/>
              <a:gd name="T3" fmla="*/ 1992678 h 4959"/>
              <a:gd name="T4" fmla="*/ 143319 w 4625"/>
              <a:gd name="T5" fmla="*/ 1952435 h 4959"/>
              <a:gd name="T6" fmla="*/ 197064 w 4625"/>
              <a:gd name="T7" fmla="*/ 1911362 h 4959"/>
              <a:gd name="T8" fmla="*/ 250372 w 4625"/>
              <a:gd name="T9" fmla="*/ 1869458 h 4959"/>
              <a:gd name="T10" fmla="*/ 303679 w 4625"/>
              <a:gd name="T11" fmla="*/ 1826726 h 4959"/>
              <a:gd name="T12" fmla="*/ 356987 w 4625"/>
              <a:gd name="T13" fmla="*/ 1783163 h 4959"/>
              <a:gd name="T14" fmla="*/ 409858 w 4625"/>
              <a:gd name="T15" fmla="*/ 1738356 h 4959"/>
              <a:gd name="T16" fmla="*/ 462292 w 4625"/>
              <a:gd name="T17" fmla="*/ 1693134 h 4959"/>
              <a:gd name="T18" fmla="*/ 515162 w 4625"/>
              <a:gd name="T19" fmla="*/ 1647082 h 4959"/>
              <a:gd name="T20" fmla="*/ 567159 w 4625"/>
              <a:gd name="T21" fmla="*/ 1600615 h 4959"/>
              <a:gd name="T22" fmla="*/ 618719 w 4625"/>
              <a:gd name="T23" fmla="*/ 1553733 h 4959"/>
              <a:gd name="T24" fmla="*/ 669842 w 4625"/>
              <a:gd name="T25" fmla="*/ 1506022 h 4959"/>
              <a:gd name="T26" fmla="*/ 720965 w 4625"/>
              <a:gd name="T27" fmla="*/ 1458310 h 4959"/>
              <a:gd name="T28" fmla="*/ 771214 w 4625"/>
              <a:gd name="T29" fmla="*/ 1410184 h 4959"/>
              <a:gd name="T30" fmla="*/ 821463 w 4625"/>
              <a:gd name="T31" fmla="*/ 1361643 h 4959"/>
              <a:gd name="T32" fmla="*/ 870401 w 4625"/>
              <a:gd name="T33" fmla="*/ 1313517 h 4959"/>
              <a:gd name="T34" fmla="*/ 919340 w 4625"/>
              <a:gd name="T35" fmla="*/ 1264560 h 4959"/>
              <a:gd name="T36" fmla="*/ 968278 w 4625"/>
              <a:gd name="T37" fmla="*/ 1215604 h 4959"/>
              <a:gd name="T38" fmla="*/ 1015905 w 4625"/>
              <a:gd name="T39" fmla="*/ 1166648 h 4959"/>
              <a:gd name="T40" fmla="*/ 1063533 w 4625"/>
              <a:gd name="T41" fmla="*/ 1117692 h 4959"/>
              <a:gd name="T42" fmla="*/ 1109849 w 4625"/>
              <a:gd name="T43" fmla="*/ 1068321 h 4959"/>
              <a:gd name="T44" fmla="*/ 1155729 w 4625"/>
              <a:gd name="T45" fmla="*/ 1019365 h 4959"/>
              <a:gd name="T46" fmla="*/ 1201608 w 4625"/>
              <a:gd name="T47" fmla="*/ 970824 h 4959"/>
              <a:gd name="T48" fmla="*/ 1246177 w 4625"/>
              <a:gd name="T49" fmla="*/ 922283 h 4959"/>
              <a:gd name="T50" fmla="*/ 1289872 w 4625"/>
              <a:gd name="T51" fmla="*/ 874156 h 4959"/>
              <a:gd name="T52" fmla="*/ 1333130 w 4625"/>
              <a:gd name="T53" fmla="*/ 826445 h 4959"/>
              <a:gd name="T54" fmla="*/ 1375514 w 4625"/>
              <a:gd name="T55" fmla="*/ 779148 h 4959"/>
              <a:gd name="T56" fmla="*/ 1416587 w 4625"/>
              <a:gd name="T57" fmla="*/ 732267 h 4959"/>
              <a:gd name="T58" fmla="*/ 1457660 w 4625"/>
              <a:gd name="T59" fmla="*/ 686630 h 4959"/>
              <a:gd name="T60" fmla="*/ 1496986 w 4625"/>
              <a:gd name="T61" fmla="*/ 640578 h 4959"/>
              <a:gd name="T62" fmla="*/ 1536311 w 4625"/>
              <a:gd name="T63" fmla="*/ 595356 h 4959"/>
              <a:gd name="T64" fmla="*/ 1573889 w 4625"/>
              <a:gd name="T65" fmla="*/ 551378 h 4959"/>
              <a:gd name="T66" fmla="*/ 1610592 w 4625"/>
              <a:gd name="T67" fmla="*/ 508230 h 4959"/>
              <a:gd name="T68" fmla="*/ 1646422 w 4625"/>
              <a:gd name="T69" fmla="*/ 465083 h 4959"/>
              <a:gd name="T70" fmla="*/ 1681378 w 4625"/>
              <a:gd name="T71" fmla="*/ 423595 h 4959"/>
              <a:gd name="T72" fmla="*/ 1715023 w 4625"/>
              <a:gd name="T73" fmla="*/ 382936 h 4959"/>
              <a:gd name="T74" fmla="*/ 1747794 w 4625"/>
              <a:gd name="T75" fmla="*/ 343522 h 4959"/>
              <a:gd name="T76" fmla="*/ 1779254 w 4625"/>
              <a:gd name="T77" fmla="*/ 304938 h 4959"/>
              <a:gd name="T78" fmla="*/ 1809841 w 4625"/>
              <a:gd name="T79" fmla="*/ 267599 h 4959"/>
              <a:gd name="T80" fmla="*/ 1839116 w 4625"/>
              <a:gd name="T81" fmla="*/ 231089 h 4959"/>
              <a:gd name="T82" fmla="*/ 1867081 w 4625"/>
              <a:gd name="T83" fmla="*/ 195824 h 4959"/>
              <a:gd name="T84" fmla="*/ 1893735 w 4625"/>
              <a:gd name="T85" fmla="*/ 162219 h 4959"/>
              <a:gd name="T86" fmla="*/ 1919078 w 4625"/>
              <a:gd name="T87" fmla="*/ 130273 h 4959"/>
              <a:gd name="T88" fmla="*/ 1943110 w 4625"/>
              <a:gd name="T89" fmla="*/ 99157 h 4959"/>
              <a:gd name="T90" fmla="*/ 1966705 w 4625"/>
              <a:gd name="T91" fmla="*/ 70115 h 4959"/>
              <a:gd name="T92" fmla="*/ 1988116 w 4625"/>
              <a:gd name="T93" fmla="*/ 42318 h 4959"/>
              <a:gd name="T94" fmla="*/ 2007779 w 4625"/>
              <a:gd name="T95" fmla="*/ 16180 h 495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625"/>
              <a:gd name="T145" fmla="*/ 0 h 4959"/>
              <a:gd name="T146" fmla="*/ 4625 w 4625"/>
              <a:gd name="T147" fmla="*/ 4959 h 495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625" h="4959">
                <a:moveTo>
                  <a:pt x="0" y="4959"/>
                </a:moveTo>
                <a:lnTo>
                  <a:pt x="40" y="4928"/>
                </a:lnTo>
                <a:lnTo>
                  <a:pt x="82" y="4897"/>
                </a:lnTo>
                <a:lnTo>
                  <a:pt x="122" y="4866"/>
                </a:lnTo>
                <a:lnTo>
                  <a:pt x="164" y="4835"/>
                </a:lnTo>
                <a:lnTo>
                  <a:pt x="205" y="4803"/>
                </a:lnTo>
                <a:lnTo>
                  <a:pt x="246" y="4771"/>
                </a:lnTo>
                <a:lnTo>
                  <a:pt x="287" y="4739"/>
                </a:lnTo>
                <a:lnTo>
                  <a:pt x="328" y="4706"/>
                </a:lnTo>
                <a:lnTo>
                  <a:pt x="369" y="4673"/>
                </a:lnTo>
                <a:lnTo>
                  <a:pt x="409" y="4640"/>
                </a:lnTo>
                <a:lnTo>
                  <a:pt x="451" y="4607"/>
                </a:lnTo>
                <a:lnTo>
                  <a:pt x="491" y="4574"/>
                </a:lnTo>
                <a:lnTo>
                  <a:pt x="532" y="4540"/>
                </a:lnTo>
                <a:lnTo>
                  <a:pt x="573" y="4506"/>
                </a:lnTo>
                <a:lnTo>
                  <a:pt x="614" y="4472"/>
                </a:lnTo>
                <a:lnTo>
                  <a:pt x="654" y="4437"/>
                </a:lnTo>
                <a:lnTo>
                  <a:pt x="695" y="4403"/>
                </a:lnTo>
                <a:lnTo>
                  <a:pt x="736" y="4368"/>
                </a:lnTo>
                <a:lnTo>
                  <a:pt x="776" y="4333"/>
                </a:lnTo>
                <a:lnTo>
                  <a:pt x="817" y="4298"/>
                </a:lnTo>
                <a:lnTo>
                  <a:pt x="857" y="4261"/>
                </a:lnTo>
                <a:lnTo>
                  <a:pt x="898" y="4226"/>
                </a:lnTo>
                <a:lnTo>
                  <a:pt x="938" y="4190"/>
                </a:lnTo>
                <a:lnTo>
                  <a:pt x="978" y="4154"/>
                </a:lnTo>
                <a:lnTo>
                  <a:pt x="1018" y="4118"/>
                </a:lnTo>
                <a:lnTo>
                  <a:pt x="1058" y="4081"/>
                </a:lnTo>
                <a:lnTo>
                  <a:pt x="1098" y="4044"/>
                </a:lnTo>
                <a:lnTo>
                  <a:pt x="1138" y="4007"/>
                </a:lnTo>
                <a:lnTo>
                  <a:pt x="1179" y="3970"/>
                </a:lnTo>
                <a:lnTo>
                  <a:pt x="1218" y="3933"/>
                </a:lnTo>
                <a:lnTo>
                  <a:pt x="1257" y="3895"/>
                </a:lnTo>
                <a:lnTo>
                  <a:pt x="1298" y="3858"/>
                </a:lnTo>
                <a:lnTo>
                  <a:pt x="1337" y="3821"/>
                </a:lnTo>
                <a:lnTo>
                  <a:pt x="1376" y="3782"/>
                </a:lnTo>
                <a:lnTo>
                  <a:pt x="1416" y="3745"/>
                </a:lnTo>
                <a:lnTo>
                  <a:pt x="1455" y="3707"/>
                </a:lnTo>
                <a:lnTo>
                  <a:pt x="1493" y="3669"/>
                </a:lnTo>
                <a:lnTo>
                  <a:pt x="1533" y="3630"/>
                </a:lnTo>
                <a:lnTo>
                  <a:pt x="1572" y="3592"/>
                </a:lnTo>
                <a:lnTo>
                  <a:pt x="1610" y="3554"/>
                </a:lnTo>
                <a:lnTo>
                  <a:pt x="1650" y="3515"/>
                </a:lnTo>
                <a:lnTo>
                  <a:pt x="1688" y="3477"/>
                </a:lnTo>
                <a:lnTo>
                  <a:pt x="1726" y="3438"/>
                </a:lnTo>
                <a:lnTo>
                  <a:pt x="1765" y="3399"/>
                </a:lnTo>
                <a:lnTo>
                  <a:pt x="1803" y="3360"/>
                </a:lnTo>
                <a:lnTo>
                  <a:pt x="1841" y="3322"/>
                </a:lnTo>
                <a:lnTo>
                  <a:pt x="1880" y="3282"/>
                </a:lnTo>
                <a:lnTo>
                  <a:pt x="1918" y="3244"/>
                </a:lnTo>
                <a:lnTo>
                  <a:pt x="1955" y="3204"/>
                </a:lnTo>
                <a:lnTo>
                  <a:pt x="1992" y="3166"/>
                </a:lnTo>
                <a:lnTo>
                  <a:pt x="2030" y="3127"/>
                </a:lnTo>
                <a:lnTo>
                  <a:pt x="2067" y="3087"/>
                </a:lnTo>
                <a:lnTo>
                  <a:pt x="2104" y="3048"/>
                </a:lnTo>
                <a:lnTo>
                  <a:pt x="2141" y="3009"/>
                </a:lnTo>
                <a:lnTo>
                  <a:pt x="2178" y="2969"/>
                </a:lnTo>
                <a:lnTo>
                  <a:pt x="2216" y="2930"/>
                </a:lnTo>
                <a:lnTo>
                  <a:pt x="2252" y="2890"/>
                </a:lnTo>
                <a:lnTo>
                  <a:pt x="2289" y="2851"/>
                </a:lnTo>
                <a:lnTo>
                  <a:pt x="2325" y="2812"/>
                </a:lnTo>
                <a:lnTo>
                  <a:pt x="2361" y="2772"/>
                </a:lnTo>
                <a:lnTo>
                  <a:pt x="2398" y="2733"/>
                </a:lnTo>
                <a:lnTo>
                  <a:pt x="2434" y="2694"/>
                </a:lnTo>
                <a:lnTo>
                  <a:pt x="2469" y="2654"/>
                </a:lnTo>
                <a:lnTo>
                  <a:pt x="2505" y="2615"/>
                </a:lnTo>
                <a:lnTo>
                  <a:pt x="2540" y="2575"/>
                </a:lnTo>
                <a:lnTo>
                  <a:pt x="2575" y="2536"/>
                </a:lnTo>
                <a:lnTo>
                  <a:pt x="2610" y="2497"/>
                </a:lnTo>
                <a:lnTo>
                  <a:pt x="2645" y="2457"/>
                </a:lnTo>
                <a:lnTo>
                  <a:pt x="2681" y="2418"/>
                </a:lnTo>
                <a:lnTo>
                  <a:pt x="2715" y="2380"/>
                </a:lnTo>
                <a:lnTo>
                  <a:pt x="2750" y="2340"/>
                </a:lnTo>
                <a:lnTo>
                  <a:pt x="2784" y="2301"/>
                </a:lnTo>
                <a:lnTo>
                  <a:pt x="2818" y="2262"/>
                </a:lnTo>
                <a:lnTo>
                  <a:pt x="2852" y="2223"/>
                </a:lnTo>
                <a:lnTo>
                  <a:pt x="2885" y="2185"/>
                </a:lnTo>
                <a:lnTo>
                  <a:pt x="2919" y="2146"/>
                </a:lnTo>
                <a:lnTo>
                  <a:pt x="2952" y="2107"/>
                </a:lnTo>
                <a:lnTo>
                  <a:pt x="2985" y="2069"/>
                </a:lnTo>
                <a:lnTo>
                  <a:pt x="3018" y="2030"/>
                </a:lnTo>
                <a:lnTo>
                  <a:pt x="3051" y="1992"/>
                </a:lnTo>
                <a:lnTo>
                  <a:pt x="3083" y="1955"/>
                </a:lnTo>
                <a:lnTo>
                  <a:pt x="3116" y="1917"/>
                </a:lnTo>
                <a:lnTo>
                  <a:pt x="3148" y="1878"/>
                </a:lnTo>
                <a:lnTo>
                  <a:pt x="3179" y="1841"/>
                </a:lnTo>
                <a:lnTo>
                  <a:pt x="3211" y="1804"/>
                </a:lnTo>
                <a:lnTo>
                  <a:pt x="3242" y="1765"/>
                </a:lnTo>
                <a:lnTo>
                  <a:pt x="3274" y="1728"/>
                </a:lnTo>
                <a:lnTo>
                  <a:pt x="3305" y="1691"/>
                </a:lnTo>
                <a:lnTo>
                  <a:pt x="3336" y="1655"/>
                </a:lnTo>
                <a:lnTo>
                  <a:pt x="3366" y="1617"/>
                </a:lnTo>
                <a:lnTo>
                  <a:pt x="3396" y="1581"/>
                </a:lnTo>
                <a:lnTo>
                  <a:pt x="3426" y="1544"/>
                </a:lnTo>
                <a:lnTo>
                  <a:pt x="3456" y="1508"/>
                </a:lnTo>
                <a:lnTo>
                  <a:pt x="3486" y="1472"/>
                </a:lnTo>
                <a:lnTo>
                  <a:pt x="3516" y="1435"/>
                </a:lnTo>
                <a:lnTo>
                  <a:pt x="3544" y="1400"/>
                </a:lnTo>
                <a:lnTo>
                  <a:pt x="3573" y="1365"/>
                </a:lnTo>
                <a:lnTo>
                  <a:pt x="3602" y="1329"/>
                </a:lnTo>
                <a:lnTo>
                  <a:pt x="3630" y="1294"/>
                </a:lnTo>
                <a:lnTo>
                  <a:pt x="3658" y="1260"/>
                </a:lnTo>
                <a:lnTo>
                  <a:pt x="3686" y="1225"/>
                </a:lnTo>
                <a:lnTo>
                  <a:pt x="3713" y="1191"/>
                </a:lnTo>
                <a:lnTo>
                  <a:pt x="3741" y="1155"/>
                </a:lnTo>
                <a:lnTo>
                  <a:pt x="3768" y="1121"/>
                </a:lnTo>
                <a:lnTo>
                  <a:pt x="3795" y="1088"/>
                </a:lnTo>
                <a:lnTo>
                  <a:pt x="3822" y="1054"/>
                </a:lnTo>
                <a:lnTo>
                  <a:pt x="3848" y="1021"/>
                </a:lnTo>
                <a:lnTo>
                  <a:pt x="3874" y="988"/>
                </a:lnTo>
                <a:lnTo>
                  <a:pt x="3900" y="955"/>
                </a:lnTo>
                <a:lnTo>
                  <a:pt x="3925" y="923"/>
                </a:lnTo>
                <a:lnTo>
                  <a:pt x="3951" y="891"/>
                </a:lnTo>
                <a:lnTo>
                  <a:pt x="3975" y="860"/>
                </a:lnTo>
                <a:lnTo>
                  <a:pt x="4000" y="828"/>
                </a:lnTo>
                <a:lnTo>
                  <a:pt x="4024" y="797"/>
                </a:lnTo>
                <a:lnTo>
                  <a:pt x="4049" y="765"/>
                </a:lnTo>
                <a:lnTo>
                  <a:pt x="4072" y="735"/>
                </a:lnTo>
                <a:lnTo>
                  <a:pt x="4095" y="704"/>
                </a:lnTo>
                <a:lnTo>
                  <a:pt x="4119" y="674"/>
                </a:lnTo>
                <a:lnTo>
                  <a:pt x="4142" y="645"/>
                </a:lnTo>
                <a:lnTo>
                  <a:pt x="4164" y="615"/>
                </a:lnTo>
                <a:lnTo>
                  <a:pt x="4187" y="586"/>
                </a:lnTo>
                <a:lnTo>
                  <a:pt x="4209" y="557"/>
                </a:lnTo>
                <a:lnTo>
                  <a:pt x="4230" y="529"/>
                </a:lnTo>
                <a:lnTo>
                  <a:pt x="4252" y="501"/>
                </a:lnTo>
                <a:lnTo>
                  <a:pt x="4273" y="472"/>
                </a:lnTo>
                <a:lnTo>
                  <a:pt x="4293" y="445"/>
                </a:lnTo>
                <a:lnTo>
                  <a:pt x="4314" y="418"/>
                </a:lnTo>
                <a:lnTo>
                  <a:pt x="4334" y="391"/>
                </a:lnTo>
                <a:lnTo>
                  <a:pt x="4354" y="366"/>
                </a:lnTo>
                <a:lnTo>
                  <a:pt x="4373" y="339"/>
                </a:lnTo>
                <a:lnTo>
                  <a:pt x="4392" y="314"/>
                </a:lnTo>
                <a:lnTo>
                  <a:pt x="4411" y="289"/>
                </a:lnTo>
                <a:lnTo>
                  <a:pt x="4429" y="263"/>
                </a:lnTo>
                <a:lnTo>
                  <a:pt x="4447" y="239"/>
                </a:lnTo>
                <a:lnTo>
                  <a:pt x="4466" y="216"/>
                </a:lnTo>
                <a:lnTo>
                  <a:pt x="4484" y="192"/>
                </a:lnTo>
                <a:lnTo>
                  <a:pt x="4501" y="169"/>
                </a:lnTo>
                <a:lnTo>
                  <a:pt x="4517" y="146"/>
                </a:lnTo>
                <a:lnTo>
                  <a:pt x="4534" y="124"/>
                </a:lnTo>
                <a:lnTo>
                  <a:pt x="4550" y="102"/>
                </a:lnTo>
                <a:lnTo>
                  <a:pt x="4566" y="80"/>
                </a:lnTo>
                <a:lnTo>
                  <a:pt x="4580" y="59"/>
                </a:lnTo>
                <a:lnTo>
                  <a:pt x="4595" y="39"/>
                </a:lnTo>
                <a:lnTo>
                  <a:pt x="4610" y="19"/>
                </a:lnTo>
                <a:lnTo>
                  <a:pt x="4625" y="0"/>
                </a:lnTo>
              </a:path>
            </a:pathLst>
          </a:custGeom>
          <a:noFill/>
          <a:ln w="57150">
            <a:solidFill>
              <a:srgbClr val="0066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75" name="Text Box 29"/>
          <p:cNvSpPr txBox="1">
            <a:spLocks noChangeArrowheads="1"/>
          </p:cNvSpPr>
          <p:nvPr/>
        </p:nvSpPr>
        <p:spPr bwMode="auto">
          <a:xfrm>
            <a:off x="6309235" y="3954843"/>
            <a:ext cx="205184" cy="246221"/>
          </a:xfrm>
          <a:prstGeom prst="rect">
            <a:avLst/>
          </a:prstGeom>
          <a:noFill/>
          <a:ln w="9525">
            <a:noFill/>
            <a:miter lim="800000"/>
            <a:headEnd/>
            <a:tailEnd/>
          </a:ln>
        </p:spPr>
        <p:txBody>
          <a:bodyPr wrap="none" lIns="0" tIns="0" rIns="0" bIns="0">
            <a:prstTxWarp prst="textNoShape">
              <a:avLst/>
            </a:prstTxWarp>
            <a:spAutoFit/>
          </a:bodyPr>
          <a:lstStyle/>
          <a:p>
            <a:r>
              <a:rPr lang="en-US" sz="1600" b="1" i="1" dirty="0">
                <a:latin typeface="Times New Roman" pitchFamily="18" charset="0"/>
                <a:cs typeface="Times New Roman" pitchFamily="18" charset="0"/>
              </a:rPr>
              <a:t>E</a:t>
            </a:r>
            <a:r>
              <a:rPr lang="en-US" sz="1600" b="1" i="1" baseline="-25000" dirty="0">
                <a:latin typeface="Times New Roman" pitchFamily="18" charset="0"/>
                <a:cs typeface="Times New Roman" pitchFamily="18" charset="0"/>
              </a:rPr>
              <a:t>1</a:t>
            </a:r>
            <a:endParaRPr lang="en-US" sz="1600" b="1" dirty="0">
              <a:solidFill>
                <a:schemeClr val="tx1"/>
              </a:solidFill>
              <a:latin typeface="Times New Roman" pitchFamily="18" charset="0"/>
              <a:cs typeface="Times New Roman" pitchFamily="18" charset="0"/>
            </a:endParaRPr>
          </a:p>
        </p:txBody>
      </p:sp>
      <p:sp>
        <p:nvSpPr>
          <p:cNvPr id="76" name="Line 32"/>
          <p:cNvSpPr>
            <a:spLocks noChangeAspect="1" noChangeShapeType="1"/>
          </p:cNvSpPr>
          <p:nvPr/>
        </p:nvSpPr>
        <p:spPr bwMode="auto">
          <a:xfrm>
            <a:off x="6585460" y="3772281"/>
            <a:ext cx="0" cy="1476375"/>
          </a:xfrm>
          <a:prstGeom prst="line">
            <a:avLst/>
          </a:prstGeom>
          <a:noFill/>
          <a:ln w="31750" cap="rnd">
            <a:solidFill>
              <a:schemeClr val="tx1"/>
            </a:solidFill>
            <a:prstDash val="sysDot"/>
            <a:round/>
            <a:headEnd/>
            <a:tailEnd type="stealth" w="lg" len="lg"/>
          </a:ln>
        </p:spPr>
        <p:txBody>
          <a:bodyPr>
            <a:prstTxWarp prst="textNoShape">
              <a:avLst/>
            </a:prstTxWarp>
          </a:bodyPr>
          <a:lstStyle/>
          <a:p>
            <a:endParaRPr lang="en-US" sz="1600">
              <a:latin typeface="Times New Roman" pitchFamily="18" charset="0"/>
              <a:cs typeface="Times New Roman" pitchFamily="18" charset="0"/>
            </a:endParaRPr>
          </a:p>
        </p:txBody>
      </p:sp>
      <p:sp>
        <p:nvSpPr>
          <p:cNvPr id="77" name="Rectangle 33"/>
          <p:cNvSpPr>
            <a:spLocks noChangeArrowheads="1"/>
          </p:cNvSpPr>
          <p:nvPr/>
        </p:nvSpPr>
        <p:spPr bwMode="auto">
          <a:xfrm>
            <a:off x="6474335" y="5315331"/>
            <a:ext cx="19396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a:solidFill>
                  <a:srgbClr val="C03838"/>
                </a:solidFill>
                <a:latin typeface="Times New Roman" pitchFamily="18" charset="0"/>
                <a:cs typeface="Times New Roman" pitchFamily="18" charset="0"/>
              </a:rPr>
              <a:t>Y</a:t>
            </a:r>
            <a:r>
              <a:rPr kumimoji="0" lang="en-US" sz="1600" b="1" i="1" baseline="-25000">
                <a:solidFill>
                  <a:srgbClr val="C03838"/>
                </a:solidFill>
                <a:latin typeface="Times New Roman" pitchFamily="18" charset="0"/>
                <a:cs typeface="Times New Roman" pitchFamily="18" charset="0"/>
              </a:rPr>
              <a:t>2</a:t>
            </a:r>
            <a:endParaRPr kumimoji="0" lang="en-US" sz="1600" b="1" baseline="-25000">
              <a:solidFill>
                <a:srgbClr val="C03838"/>
              </a:solidFill>
              <a:latin typeface="Times New Roman" pitchFamily="18" charset="0"/>
              <a:cs typeface="Times New Roman" pitchFamily="18" charset="0"/>
            </a:endParaRPr>
          </a:p>
        </p:txBody>
      </p:sp>
      <p:sp>
        <p:nvSpPr>
          <p:cNvPr id="78" name="Freeform 34"/>
          <p:cNvSpPr>
            <a:spLocks/>
          </p:cNvSpPr>
          <p:nvPr/>
        </p:nvSpPr>
        <p:spPr bwMode="auto">
          <a:xfrm>
            <a:off x="6137785" y="4037393"/>
            <a:ext cx="119063" cy="119063"/>
          </a:xfrm>
          <a:custGeom>
            <a:avLst/>
            <a:gdLst>
              <a:gd name="T0" fmla="*/ 0 w 173"/>
              <a:gd name="T1" fmla="*/ 59876 h 173"/>
              <a:gd name="T2" fmla="*/ 8947 w 173"/>
              <a:gd name="T3" fmla="*/ 29594 h 173"/>
              <a:gd name="T4" fmla="*/ 29594 w 173"/>
              <a:gd name="T5" fmla="*/ 8259 h 173"/>
              <a:gd name="T6" fmla="*/ 59876 w 173"/>
              <a:gd name="T7" fmla="*/ 0 h 173"/>
              <a:gd name="T8" fmla="*/ 59876 w 173"/>
              <a:gd name="T9" fmla="*/ 0 h 173"/>
              <a:gd name="T10" fmla="*/ 90158 w 173"/>
              <a:gd name="T11" fmla="*/ 8259 h 173"/>
              <a:gd name="T12" fmla="*/ 111493 w 173"/>
              <a:gd name="T13" fmla="*/ 29594 h 173"/>
              <a:gd name="T14" fmla="*/ 119063 w 173"/>
              <a:gd name="T15" fmla="*/ 59876 h 173"/>
              <a:gd name="T16" fmla="*/ 119063 w 173"/>
              <a:gd name="T17" fmla="*/ 59876 h 173"/>
              <a:gd name="T18" fmla="*/ 111493 w 173"/>
              <a:gd name="T19" fmla="*/ 89469 h 173"/>
              <a:gd name="T20" fmla="*/ 90158 w 173"/>
              <a:gd name="T21" fmla="*/ 110804 h 173"/>
              <a:gd name="T22" fmla="*/ 59876 w 173"/>
              <a:gd name="T23" fmla="*/ 119063 h 173"/>
              <a:gd name="T24" fmla="*/ 59876 w 173"/>
              <a:gd name="T25" fmla="*/ 119063 h 173"/>
              <a:gd name="T26" fmla="*/ 29594 w 173"/>
              <a:gd name="T27" fmla="*/ 110804 h 173"/>
              <a:gd name="T28" fmla="*/ 8947 w 173"/>
              <a:gd name="T29" fmla="*/ 89469 h 173"/>
              <a:gd name="T30" fmla="*/ 0 w 173"/>
              <a:gd name="T31" fmla="*/ 59876 h 173"/>
              <a:gd name="T32" fmla="*/ 0 w 173"/>
              <a:gd name="T33" fmla="*/ 59876 h 173"/>
              <a:gd name="T34" fmla="*/ 0 w 173"/>
              <a:gd name="T35" fmla="*/ 59876 h 1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3"/>
              <a:gd name="T55" fmla="*/ 0 h 173"/>
              <a:gd name="T56" fmla="*/ 173 w 173"/>
              <a:gd name="T57" fmla="*/ 173 h 1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3" h="173">
                <a:moveTo>
                  <a:pt x="0" y="87"/>
                </a:moveTo>
                <a:lnTo>
                  <a:pt x="13" y="43"/>
                </a:lnTo>
                <a:lnTo>
                  <a:pt x="43" y="12"/>
                </a:lnTo>
                <a:lnTo>
                  <a:pt x="87" y="0"/>
                </a:lnTo>
                <a:lnTo>
                  <a:pt x="131" y="12"/>
                </a:lnTo>
                <a:lnTo>
                  <a:pt x="162" y="43"/>
                </a:lnTo>
                <a:lnTo>
                  <a:pt x="173" y="87"/>
                </a:lnTo>
                <a:lnTo>
                  <a:pt x="162" y="130"/>
                </a:lnTo>
                <a:lnTo>
                  <a:pt x="131" y="161"/>
                </a:lnTo>
                <a:lnTo>
                  <a:pt x="87" y="173"/>
                </a:lnTo>
                <a:lnTo>
                  <a:pt x="43" y="161"/>
                </a:lnTo>
                <a:lnTo>
                  <a:pt x="13" y="130"/>
                </a:lnTo>
                <a:lnTo>
                  <a:pt x="0" y="87"/>
                </a:lnTo>
              </a:path>
            </a:pathLst>
          </a:custGeom>
          <a:solidFill>
            <a:srgbClr val="FFFF00"/>
          </a:solidFill>
          <a:ln w="38100">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nvGrpSpPr>
          <p:cNvPr id="79" name="Group 39"/>
          <p:cNvGrpSpPr>
            <a:grpSpLocks/>
          </p:cNvGrpSpPr>
          <p:nvPr/>
        </p:nvGrpSpPr>
        <p:grpSpPr bwMode="auto">
          <a:xfrm>
            <a:off x="5299586" y="2191131"/>
            <a:ext cx="2500313" cy="2676525"/>
            <a:chOff x="2802" y="684"/>
            <a:chExt cx="1575" cy="1686"/>
          </a:xfrm>
        </p:grpSpPr>
        <p:sp>
          <p:nvSpPr>
            <p:cNvPr id="87" name="Freeform 27"/>
            <p:cNvSpPr>
              <a:spLocks noChangeAspect="1"/>
            </p:cNvSpPr>
            <p:nvPr/>
          </p:nvSpPr>
          <p:spPr bwMode="auto">
            <a:xfrm>
              <a:off x="3042" y="684"/>
              <a:ext cx="1051" cy="1576"/>
            </a:xfrm>
            <a:custGeom>
              <a:avLst/>
              <a:gdLst>
                <a:gd name="T0" fmla="*/ 5 w 4147"/>
                <a:gd name="T1" fmla="*/ 18 h 6220"/>
                <a:gd name="T2" fmla="*/ 13 w 4147"/>
                <a:gd name="T3" fmla="*/ 46 h 6220"/>
                <a:gd name="T4" fmla="*/ 24 w 4147"/>
                <a:gd name="T5" fmla="*/ 76 h 6220"/>
                <a:gd name="T6" fmla="*/ 35 w 4147"/>
                <a:gd name="T7" fmla="*/ 107 h 6220"/>
                <a:gd name="T8" fmla="*/ 49 w 4147"/>
                <a:gd name="T9" fmla="*/ 138 h 6220"/>
                <a:gd name="T10" fmla="*/ 63 w 4147"/>
                <a:gd name="T11" fmla="*/ 171 h 6220"/>
                <a:gd name="T12" fmla="*/ 79 w 4147"/>
                <a:gd name="T13" fmla="*/ 205 h 6220"/>
                <a:gd name="T14" fmla="*/ 96 w 4147"/>
                <a:gd name="T15" fmla="*/ 239 h 6220"/>
                <a:gd name="T16" fmla="*/ 115 w 4147"/>
                <a:gd name="T17" fmla="*/ 274 h 6220"/>
                <a:gd name="T18" fmla="*/ 134 w 4147"/>
                <a:gd name="T19" fmla="*/ 310 h 6220"/>
                <a:gd name="T20" fmla="*/ 154 w 4147"/>
                <a:gd name="T21" fmla="*/ 346 h 6220"/>
                <a:gd name="T22" fmla="*/ 176 w 4147"/>
                <a:gd name="T23" fmla="*/ 383 h 6220"/>
                <a:gd name="T24" fmla="*/ 198 w 4147"/>
                <a:gd name="T25" fmla="*/ 421 h 6220"/>
                <a:gd name="T26" fmla="*/ 221 w 4147"/>
                <a:gd name="T27" fmla="*/ 459 h 6220"/>
                <a:gd name="T28" fmla="*/ 245 w 4147"/>
                <a:gd name="T29" fmla="*/ 497 h 6220"/>
                <a:gd name="T30" fmla="*/ 269 w 4147"/>
                <a:gd name="T31" fmla="*/ 536 h 6220"/>
                <a:gd name="T32" fmla="*/ 294 w 4147"/>
                <a:gd name="T33" fmla="*/ 575 h 6220"/>
                <a:gd name="T34" fmla="*/ 320 w 4147"/>
                <a:gd name="T35" fmla="*/ 614 h 6220"/>
                <a:gd name="T36" fmla="*/ 347 w 4147"/>
                <a:gd name="T37" fmla="*/ 653 h 6220"/>
                <a:gd name="T38" fmla="*/ 373 w 4147"/>
                <a:gd name="T39" fmla="*/ 692 h 6220"/>
                <a:gd name="T40" fmla="*/ 400 w 4147"/>
                <a:gd name="T41" fmla="*/ 731 h 6220"/>
                <a:gd name="T42" fmla="*/ 428 w 4147"/>
                <a:gd name="T43" fmla="*/ 771 h 6220"/>
                <a:gd name="T44" fmla="*/ 455 w 4147"/>
                <a:gd name="T45" fmla="*/ 810 h 6220"/>
                <a:gd name="T46" fmla="*/ 483 w 4147"/>
                <a:gd name="T47" fmla="*/ 848 h 6220"/>
                <a:gd name="T48" fmla="*/ 511 w 4147"/>
                <a:gd name="T49" fmla="*/ 887 h 6220"/>
                <a:gd name="T50" fmla="*/ 539 w 4147"/>
                <a:gd name="T51" fmla="*/ 925 h 6220"/>
                <a:gd name="T52" fmla="*/ 566 w 4147"/>
                <a:gd name="T53" fmla="*/ 962 h 6220"/>
                <a:gd name="T54" fmla="*/ 594 w 4147"/>
                <a:gd name="T55" fmla="*/ 999 h 6220"/>
                <a:gd name="T56" fmla="*/ 621 w 4147"/>
                <a:gd name="T57" fmla="*/ 1036 h 6220"/>
                <a:gd name="T58" fmla="*/ 649 w 4147"/>
                <a:gd name="T59" fmla="*/ 1072 h 6220"/>
                <a:gd name="T60" fmla="*/ 675 w 4147"/>
                <a:gd name="T61" fmla="*/ 1107 h 6220"/>
                <a:gd name="T62" fmla="*/ 702 w 4147"/>
                <a:gd name="T63" fmla="*/ 1142 h 6220"/>
                <a:gd name="T64" fmla="*/ 728 w 4147"/>
                <a:gd name="T65" fmla="*/ 1175 h 6220"/>
                <a:gd name="T66" fmla="*/ 753 w 4147"/>
                <a:gd name="T67" fmla="*/ 1208 h 6220"/>
                <a:gd name="T68" fmla="*/ 778 w 4147"/>
                <a:gd name="T69" fmla="*/ 1240 h 6220"/>
                <a:gd name="T70" fmla="*/ 803 w 4147"/>
                <a:gd name="T71" fmla="*/ 1271 h 6220"/>
                <a:gd name="T72" fmla="*/ 826 w 4147"/>
                <a:gd name="T73" fmla="*/ 1301 h 6220"/>
                <a:gd name="T74" fmla="*/ 849 w 4147"/>
                <a:gd name="T75" fmla="*/ 1329 h 6220"/>
                <a:gd name="T76" fmla="*/ 871 w 4147"/>
                <a:gd name="T77" fmla="*/ 1357 h 6220"/>
                <a:gd name="T78" fmla="*/ 892 w 4147"/>
                <a:gd name="T79" fmla="*/ 1383 h 6220"/>
                <a:gd name="T80" fmla="*/ 912 w 4147"/>
                <a:gd name="T81" fmla="*/ 1408 h 6220"/>
                <a:gd name="T82" fmla="*/ 931 w 4147"/>
                <a:gd name="T83" fmla="*/ 1431 h 6220"/>
                <a:gd name="T84" fmla="*/ 949 w 4147"/>
                <a:gd name="T85" fmla="*/ 1453 h 6220"/>
                <a:gd name="T86" fmla="*/ 965 w 4147"/>
                <a:gd name="T87" fmla="*/ 1473 h 6220"/>
                <a:gd name="T88" fmla="*/ 981 w 4147"/>
                <a:gd name="T89" fmla="*/ 1492 h 6220"/>
                <a:gd name="T90" fmla="*/ 995 w 4147"/>
                <a:gd name="T91" fmla="*/ 1509 h 6220"/>
                <a:gd name="T92" fmla="*/ 1007 w 4147"/>
                <a:gd name="T93" fmla="*/ 1524 h 6220"/>
                <a:gd name="T94" fmla="*/ 1019 w 4147"/>
                <a:gd name="T95" fmla="*/ 1537 h 6220"/>
                <a:gd name="T96" fmla="*/ 1028 w 4147"/>
                <a:gd name="T97" fmla="*/ 1549 h 6220"/>
                <a:gd name="T98" fmla="*/ 1036 w 4147"/>
                <a:gd name="T99" fmla="*/ 1558 h 6220"/>
                <a:gd name="T100" fmla="*/ 1042 w 4147"/>
                <a:gd name="T101" fmla="*/ 1566 h 6220"/>
                <a:gd name="T102" fmla="*/ 1047 w 4147"/>
                <a:gd name="T103" fmla="*/ 1571 h 6220"/>
                <a:gd name="T104" fmla="*/ 1050 w 4147"/>
                <a:gd name="T105" fmla="*/ 1575 h 6220"/>
                <a:gd name="T106" fmla="*/ 1051 w 4147"/>
                <a:gd name="T107" fmla="*/ 1576 h 622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47"/>
                <a:gd name="T163" fmla="*/ 0 h 6220"/>
                <a:gd name="T164" fmla="*/ 4147 w 4147"/>
                <a:gd name="T165" fmla="*/ 6220 h 622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47" h="6220">
                  <a:moveTo>
                    <a:pt x="0" y="0"/>
                  </a:moveTo>
                  <a:lnTo>
                    <a:pt x="10" y="35"/>
                  </a:lnTo>
                  <a:lnTo>
                    <a:pt x="20" y="72"/>
                  </a:lnTo>
                  <a:lnTo>
                    <a:pt x="31" y="108"/>
                  </a:lnTo>
                  <a:lnTo>
                    <a:pt x="42" y="146"/>
                  </a:lnTo>
                  <a:lnTo>
                    <a:pt x="53" y="183"/>
                  </a:lnTo>
                  <a:lnTo>
                    <a:pt x="67" y="222"/>
                  </a:lnTo>
                  <a:lnTo>
                    <a:pt x="79" y="260"/>
                  </a:lnTo>
                  <a:lnTo>
                    <a:pt x="94" y="300"/>
                  </a:lnTo>
                  <a:lnTo>
                    <a:pt x="109" y="340"/>
                  </a:lnTo>
                  <a:lnTo>
                    <a:pt x="124" y="380"/>
                  </a:lnTo>
                  <a:lnTo>
                    <a:pt x="140" y="421"/>
                  </a:lnTo>
                  <a:lnTo>
                    <a:pt x="157" y="463"/>
                  </a:lnTo>
                  <a:lnTo>
                    <a:pt x="174" y="504"/>
                  </a:lnTo>
                  <a:lnTo>
                    <a:pt x="192" y="546"/>
                  </a:lnTo>
                  <a:lnTo>
                    <a:pt x="211" y="589"/>
                  </a:lnTo>
                  <a:lnTo>
                    <a:pt x="231" y="631"/>
                  </a:lnTo>
                  <a:lnTo>
                    <a:pt x="249" y="675"/>
                  </a:lnTo>
                  <a:lnTo>
                    <a:pt x="270" y="719"/>
                  </a:lnTo>
                  <a:lnTo>
                    <a:pt x="291" y="763"/>
                  </a:lnTo>
                  <a:lnTo>
                    <a:pt x="312" y="808"/>
                  </a:lnTo>
                  <a:lnTo>
                    <a:pt x="335" y="852"/>
                  </a:lnTo>
                  <a:lnTo>
                    <a:pt x="357" y="897"/>
                  </a:lnTo>
                  <a:lnTo>
                    <a:pt x="380" y="943"/>
                  </a:lnTo>
                  <a:lnTo>
                    <a:pt x="404" y="989"/>
                  </a:lnTo>
                  <a:lnTo>
                    <a:pt x="428" y="1035"/>
                  </a:lnTo>
                  <a:lnTo>
                    <a:pt x="452" y="1082"/>
                  </a:lnTo>
                  <a:lnTo>
                    <a:pt x="477" y="1129"/>
                  </a:lnTo>
                  <a:lnTo>
                    <a:pt x="503" y="1176"/>
                  </a:lnTo>
                  <a:lnTo>
                    <a:pt x="529" y="1223"/>
                  </a:lnTo>
                  <a:lnTo>
                    <a:pt x="555" y="1270"/>
                  </a:lnTo>
                  <a:lnTo>
                    <a:pt x="582" y="1318"/>
                  </a:lnTo>
                  <a:lnTo>
                    <a:pt x="609" y="1367"/>
                  </a:lnTo>
                  <a:lnTo>
                    <a:pt x="636" y="1415"/>
                  </a:lnTo>
                  <a:lnTo>
                    <a:pt x="664" y="1464"/>
                  </a:lnTo>
                  <a:lnTo>
                    <a:pt x="693" y="1513"/>
                  </a:lnTo>
                  <a:lnTo>
                    <a:pt x="722" y="1562"/>
                  </a:lnTo>
                  <a:lnTo>
                    <a:pt x="752" y="1612"/>
                  </a:lnTo>
                  <a:lnTo>
                    <a:pt x="781" y="1661"/>
                  </a:lnTo>
                  <a:lnTo>
                    <a:pt x="811" y="1711"/>
                  </a:lnTo>
                  <a:lnTo>
                    <a:pt x="841" y="1761"/>
                  </a:lnTo>
                  <a:lnTo>
                    <a:pt x="873" y="1811"/>
                  </a:lnTo>
                  <a:lnTo>
                    <a:pt x="903" y="1861"/>
                  </a:lnTo>
                  <a:lnTo>
                    <a:pt x="934" y="1912"/>
                  </a:lnTo>
                  <a:lnTo>
                    <a:pt x="966" y="1962"/>
                  </a:lnTo>
                  <a:lnTo>
                    <a:pt x="999" y="2014"/>
                  </a:lnTo>
                  <a:lnTo>
                    <a:pt x="1031" y="2065"/>
                  </a:lnTo>
                  <a:lnTo>
                    <a:pt x="1063" y="2116"/>
                  </a:lnTo>
                  <a:lnTo>
                    <a:pt x="1096" y="2167"/>
                  </a:lnTo>
                  <a:lnTo>
                    <a:pt x="1129" y="2218"/>
                  </a:lnTo>
                  <a:lnTo>
                    <a:pt x="1162" y="2269"/>
                  </a:lnTo>
                  <a:lnTo>
                    <a:pt x="1197" y="2320"/>
                  </a:lnTo>
                  <a:lnTo>
                    <a:pt x="1230" y="2372"/>
                  </a:lnTo>
                  <a:lnTo>
                    <a:pt x="1264" y="2423"/>
                  </a:lnTo>
                  <a:lnTo>
                    <a:pt x="1299" y="2474"/>
                  </a:lnTo>
                  <a:lnTo>
                    <a:pt x="1333" y="2526"/>
                  </a:lnTo>
                  <a:lnTo>
                    <a:pt x="1368" y="2577"/>
                  </a:lnTo>
                  <a:lnTo>
                    <a:pt x="1403" y="2630"/>
                  </a:lnTo>
                  <a:lnTo>
                    <a:pt x="1437" y="2681"/>
                  </a:lnTo>
                  <a:lnTo>
                    <a:pt x="1473" y="2733"/>
                  </a:lnTo>
                  <a:lnTo>
                    <a:pt x="1508" y="2784"/>
                  </a:lnTo>
                  <a:lnTo>
                    <a:pt x="1544" y="2836"/>
                  </a:lnTo>
                  <a:lnTo>
                    <a:pt x="1579" y="2887"/>
                  </a:lnTo>
                  <a:lnTo>
                    <a:pt x="1616" y="2939"/>
                  </a:lnTo>
                  <a:lnTo>
                    <a:pt x="1651" y="2990"/>
                  </a:lnTo>
                  <a:lnTo>
                    <a:pt x="1687" y="3041"/>
                  </a:lnTo>
                  <a:lnTo>
                    <a:pt x="1724" y="3093"/>
                  </a:lnTo>
                  <a:lnTo>
                    <a:pt x="1759" y="3144"/>
                  </a:lnTo>
                  <a:lnTo>
                    <a:pt x="1796" y="3195"/>
                  </a:lnTo>
                  <a:lnTo>
                    <a:pt x="1832" y="3247"/>
                  </a:lnTo>
                  <a:lnTo>
                    <a:pt x="1869" y="3298"/>
                  </a:lnTo>
                  <a:lnTo>
                    <a:pt x="1905" y="3348"/>
                  </a:lnTo>
                  <a:lnTo>
                    <a:pt x="1942" y="3399"/>
                  </a:lnTo>
                  <a:lnTo>
                    <a:pt x="1978" y="3450"/>
                  </a:lnTo>
                  <a:lnTo>
                    <a:pt x="2015" y="3500"/>
                  </a:lnTo>
                  <a:lnTo>
                    <a:pt x="2051" y="3550"/>
                  </a:lnTo>
                  <a:lnTo>
                    <a:pt x="2089" y="3600"/>
                  </a:lnTo>
                  <a:lnTo>
                    <a:pt x="2125" y="3650"/>
                  </a:lnTo>
                  <a:lnTo>
                    <a:pt x="2162" y="3700"/>
                  </a:lnTo>
                  <a:lnTo>
                    <a:pt x="2198" y="3749"/>
                  </a:lnTo>
                  <a:lnTo>
                    <a:pt x="2235" y="3798"/>
                  </a:lnTo>
                  <a:lnTo>
                    <a:pt x="2271" y="3847"/>
                  </a:lnTo>
                  <a:lnTo>
                    <a:pt x="2307" y="3896"/>
                  </a:lnTo>
                  <a:lnTo>
                    <a:pt x="2343" y="3944"/>
                  </a:lnTo>
                  <a:lnTo>
                    <a:pt x="2379" y="3993"/>
                  </a:lnTo>
                  <a:lnTo>
                    <a:pt x="2416" y="4041"/>
                  </a:lnTo>
                  <a:lnTo>
                    <a:pt x="2451" y="4089"/>
                  </a:lnTo>
                  <a:lnTo>
                    <a:pt x="2488" y="4137"/>
                  </a:lnTo>
                  <a:lnTo>
                    <a:pt x="2523" y="4184"/>
                  </a:lnTo>
                  <a:lnTo>
                    <a:pt x="2559" y="4230"/>
                  </a:lnTo>
                  <a:lnTo>
                    <a:pt x="2595" y="4277"/>
                  </a:lnTo>
                  <a:lnTo>
                    <a:pt x="2631" y="4324"/>
                  </a:lnTo>
                  <a:lnTo>
                    <a:pt x="2665" y="4370"/>
                  </a:lnTo>
                  <a:lnTo>
                    <a:pt x="2700" y="4416"/>
                  </a:lnTo>
                  <a:lnTo>
                    <a:pt x="2735" y="4461"/>
                  </a:lnTo>
                  <a:lnTo>
                    <a:pt x="2770" y="4507"/>
                  </a:lnTo>
                  <a:lnTo>
                    <a:pt x="2805" y="4550"/>
                  </a:lnTo>
                  <a:lnTo>
                    <a:pt x="2839" y="4595"/>
                  </a:lnTo>
                  <a:lnTo>
                    <a:pt x="2872" y="4639"/>
                  </a:lnTo>
                  <a:lnTo>
                    <a:pt x="2907" y="4683"/>
                  </a:lnTo>
                  <a:lnTo>
                    <a:pt x="2940" y="4726"/>
                  </a:lnTo>
                  <a:lnTo>
                    <a:pt x="2972" y="4768"/>
                  </a:lnTo>
                  <a:lnTo>
                    <a:pt x="3006" y="4811"/>
                  </a:lnTo>
                  <a:lnTo>
                    <a:pt x="3038" y="4853"/>
                  </a:lnTo>
                  <a:lnTo>
                    <a:pt x="3071" y="4894"/>
                  </a:lnTo>
                  <a:lnTo>
                    <a:pt x="3104" y="4935"/>
                  </a:lnTo>
                  <a:lnTo>
                    <a:pt x="3135" y="4976"/>
                  </a:lnTo>
                  <a:lnTo>
                    <a:pt x="3167" y="5016"/>
                  </a:lnTo>
                  <a:lnTo>
                    <a:pt x="3198" y="5056"/>
                  </a:lnTo>
                  <a:lnTo>
                    <a:pt x="3230" y="5094"/>
                  </a:lnTo>
                  <a:lnTo>
                    <a:pt x="3260" y="5134"/>
                  </a:lnTo>
                  <a:lnTo>
                    <a:pt x="3290" y="5172"/>
                  </a:lnTo>
                  <a:lnTo>
                    <a:pt x="3320" y="5209"/>
                  </a:lnTo>
                  <a:lnTo>
                    <a:pt x="3350" y="5247"/>
                  </a:lnTo>
                  <a:lnTo>
                    <a:pt x="3379" y="5283"/>
                  </a:lnTo>
                  <a:lnTo>
                    <a:pt x="3408" y="5319"/>
                  </a:lnTo>
                  <a:lnTo>
                    <a:pt x="3436" y="5355"/>
                  </a:lnTo>
                  <a:lnTo>
                    <a:pt x="3464" y="5389"/>
                  </a:lnTo>
                  <a:lnTo>
                    <a:pt x="3492" y="5424"/>
                  </a:lnTo>
                  <a:lnTo>
                    <a:pt x="3519" y="5457"/>
                  </a:lnTo>
                  <a:lnTo>
                    <a:pt x="3547" y="5491"/>
                  </a:lnTo>
                  <a:lnTo>
                    <a:pt x="3573" y="5523"/>
                  </a:lnTo>
                  <a:lnTo>
                    <a:pt x="3599" y="5555"/>
                  </a:lnTo>
                  <a:lnTo>
                    <a:pt x="3624" y="5586"/>
                  </a:lnTo>
                  <a:lnTo>
                    <a:pt x="3649" y="5618"/>
                  </a:lnTo>
                  <a:lnTo>
                    <a:pt x="3673" y="5647"/>
                  </a:lnTo>
                  <a:lnTo>
                    <a:pt x="3697" y="5677"/>
                  </a:lnTo>
                  <a:lnTo>
                    <a:pt x="3721" y="5705"/>
                  </a:lnTo>
                  <a:lnTo>
                    <a:pt x="3743" y="5733"/>
                  </a:lnTo>
                  <a:lnTo>
                    <a:pt x="3765" y="5761"/>
                  </a:lnTo>
                  <a:lnTo>
                    <a:pt x="3787" y="5788"/>
                  </a:lnTo>
                  <a:lnTo>
                    <a:pt x="3809" y="5814"/>
                  </a:lnTo>
                  <a:lnTo>
                    <a:pt x="3830" y="5839"/>
                  </a:lnTo>
                  <a:lnTo>
                    <a:pt x="3850" y="5864"/>
                  </a:lnTo>
                  <a:lnTo>
                    <a:pt x="3870" y="5888"/>
                  </a:lnTo>
                  <a:lnTo>
                    <a:pt x="3888" y="5911"/>
                  </a:lnTo>
                  <a:lnTo>
                    <a:pt x="3907" y="5932"/>
                  </a:lnTo>
                  <a:lnTo>
                    <a:pt x="3925" y="5954"/>
                  </a:lnTo>
                  <a:lnTo>
                    <a:pt x="3943" y="5975"/>
                  </a:lnTo>
                  <a:lnTo>
                    <a:pt x="3959" y="5995"/>
                  </a:lnTo>
                  <a:lnTo>
                    <a:pt x="3975" y="6015"/>
                  </a:lnTo>
                  <a:lnTo>
                    <a:pt x="3990" y="6033"/>
                  </a:lnTo>
                  <a:lnTo>
                    <a:pt x="4005" y="6050"/>
                  </a:lnTo>
                  <a:lnTo>
                    <a:pt x="4019" y="6067"/>
                  </a:lnTo>
                  <a:lnTo>
                    <a:pt x="4032" y="6084"/>
                  </a:lnTo>
                  <a:lnTo>
                    <a:pt x="4045" y="6098"/>
                  </a:lnTo>
                  <a:lnTo>
                    <a:pt x="4057" y="6113"/>
                  </a:lnTo>
                  <a:lnTo>
                    <a:pt x="4069" y="6126"/>
                  </a:lnTo>
                  <a:lnTo>
                    <a:pt x="4079" y="6139"/>
                  </a:lnTo>
                  <a:lnTo>
                    <a:pt x="4088" y="6150"/>
                  </a:lnTo>
                  <a:lnTo>
                    <a:pt x="4098" y="6162"/>
                  </a:lnTo>
                  <a:lnTo>
                    <a:pt x="4106" y="6171"/>
                  </a:lnTo>
                  <a:lnTo>
                    <a:pt x="4113" y="6181"/>
                  </a:lnTo>
                  <a:lnTo>
                    <a:pt x="4121" y="6189"/>
                  </a:lnTo>
                  <a:lnTo>
                    <a:pt x="4127" y="6196"/>
                  </a:lnTo>
                  <a:lnTo>
                    <a:pt x="4132" y="6202"/>
                  </a:lnTo>
                  <a:lnTo>
                    <a:pt x="4136" y="6208"/>
                  </a:lnTo>
                  <a:lnTo>
                    <a:pt x="4141" y="6212"/>
                  </a:lnTo>
                  <a:lnTo>
                    <a:pt x="4144" y="6216"/>
                  </a:lnTo>
                  <a:lnTo>
                    <a:pt x="4146" y="6218"/>
                  </a:lnTo>
                  <a:lnTo>
                    <a:pt x="4147" y="6219"/>
                  </a:lnTo>
                  <a:lnTo>
                    <a:pt x="4147" y="6220"/>
                  </a:lnTo>
                </a:path>
              </a:pathLst>
            </a:custGeom>
            <a:noFill/>
            <a:ln w="57150">
              <a:solidFill>
                <a:srgbClr val="053ABF"/>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88" name="Rectangle 28"/>
            <p:cNvSpPr>
              <a:spLocks noChangeAspect="1" noChangeArrowheads="1"/>
            </p:cNvSpPr>
            <p:nvPr/>
          </p:nvSpPr>
          <p:spPr bwMode="auto">
            <a:xfrm>
              <a:off x="4093" y="2196"/>
              <a:ext cx="284" cy="174"/>
            </a:xfrm>
            <a:prstGeom prst="rect">
              <a:avLst/>
            </a:prstGeom>
            <a:noFill/>
            <a:ln w="9525">
              <a:noFill/>
              <a:miter lim="800000"/>
              <a:headEnd/>
              <a:tailEnd/>
            </a:ln>
          </p:spPr>
          <p:txBody>
            <a:bodyPr wrap="square" lIns="0" tIns="0" rIns="0" bIns="0">
              <a:prstTxWarp prst="textNoShape">
                <a:avLst/>
              </a:prstTxWarp>
              <a:spAutoFit/>
            </a:bodyPr>
            <a:lstStyle/>
            <a:p>
              <a:r>
                <a:rPr kumimoji="0" lang="en-US" b="1" i="1" dirty="0">
                  <a:solidFill>
                    <a:srgbClr val="053ABF"/>
                  </a:solidFill>
                  <a:latin typeface="Times New Roman" pitchFamily="18" charset="0"/>
                  <a:cs typeface="Times New Roman" pitchFamily="18" charset="0"/>
                </a:rPr>
                <a:t>AD</a:t>
              </a:r>
              <a:r>
                <a:rPr kumimoji="0" lang="en-US" b="1" i="1" baseline="-25000" dirty="0">
                  <a:solidFill>
                    <a:srgbClr val="053ABF"/>
                  </a:solidFill>
                  <a:latin typeface="Times New Roman" pitchFamily="18" charset="0"/>
                  <a:cs typeface="Times New Roman" pitchFamily="18" charset="0"/>
                </a:rPr>
                <a:t>2</a:t>
              </a:r>
              <a:endParaRPr kumimoji="0" lang="en-US" b="1" baseline="-25000" dirty="0">
                <a:solidFill>
                  <a:srgbClr val="053ABF"/>
                </a:solidFill>
                <a:latin typeface="Times New Roman" pitchFamily="18" charset="0"/>
                <a:cs typeface="Times New Roman" pitchFamily="18" charset="0"/>
              </a:endParaRPr>
            </a:p>
          </p:txBody>
        </p:sp>
        <p:sp>
          <p:nvSpPr>
            <p:cNvPr id="89" name="Line 36"/>
            <p:cNvSpPr>
              <a:spLocks noChangeShapeType="1"/>
            </p:cNvSpPr>
            <p:nvPr/>
          </p:nvSpPr>
          <p:spPr bwMode="auto">
            <a:xfrm>
              <a:off x="2802" y="930"/>
              <a:ext cx="270" cy="0"/>
            </a:xfrm>
            <a:prstGeom prst="line">
              <a:avLst/>
            </a:prstGeom>
            <a:noFill/>
            <a:ln w="31750">
              <a:solidFill>
                <a:schemeClr val="tx1"/>
              </a:solidFill>
              <a:round/>
              <a:headEnd type="none" w="lg" len="lg"/>
              <a:tailEnd type="stealth"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90" name="Line 37"/>
            <p:cNvSpPr>
              <a:spLocks noChangeShapeType="1"/>
            </p:cNvSpPr>
            <p:nvPr/>
          </p:nvSpPr>
          <p:spPr bwMode="auto">
            <a:xfrm>
              <a:off x="3666" y="2160"/>
              <a:ext cx="270" cy="0"/>
            </a:xfrm>
            <a:prstGeom prst="line">
              <a:avLst/>
            </a:prstGeom>
            <a:noFill/>
            <a:ln w="31750">
              <a:solidFill>
                <a:schemeClr val="tx1"/>
              </a:solidFill>
              <a:round/>
              <a:headEnd type="none" w="lg" len="lg"/>
              <a:tailEnd type="stealth"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grpSp>
      <p:grpSp>
        <p:nvGrpSpPr>
          <p:cNvPr id="91" name="Group 38"/>
          <p:cNvGrpSpPr>
            <a:grpSpLocks/>
          </p:cNvGrpSpPr>
          <p:nvPr/>
        </p:nvGrpSpPr>
        <p:grpSpPr bwMode="auto">
          <a:xfrm>
            <a:off x="6526732" y="3572255"/>
            <a:ext cx="314325" cy="246062"/>
            <a:chOff x="3575" y="1554"/>
            <a:chExt cx="198" cy="155"/>
          </a:xfrm>
        </p:grpSpPr>
        <p:sp>
          <p:nvSpPr>
            <p:cNvPr id="93" name="Freeform 30"/>
            <p:cNvSpPr>
              <a:spLocks/>
            </p:cNvSpPr>
            <p:nvPr/>
          </p:nvSpPr>
          <p:spPr bwMode="auto">
            <a:xfrm>
              <a:off x="3575" y="1598"/>
              <a:ext cx="75" cy="75"/>
            </a:xfrm>
            <a:custGeom>
              <a:avLst/>
              <a:gdLst>
                <a:gd name="T0" fmla="*/ 0 w 173"/>
                <a:gd name="T1" fmla="*/ 38 h 173"/>
                <a:gd name="T2" fmla="*/ 6 w 173"/>
                <a:gd name="T3" fmla="*/ 19 h 173"/>
                <a:gd name="T4" fmla="*/ 19 w 173"/>
                <a:gd name="T5" fmla="*/ 5 h 173"/>
                <a:gd name="T6" fmla="*/ 38 w 173"/>
                <a:gd name="T7" fmla="*/ 0 h 173"/>
                <a:gd name="T8" fmla="*/ 38 w 173"/>
                <a:gd name="T9" fmla="*/ 0 h 173"/>
                <a:gd name="T10" fmla="*/ 57 w 173"/>
                <a:gd name="T11" fmla="*/ 5 h 173"/>
                <a:gd name="T12" fmla="*/ 70 w 173"/>
                <a:gd name="T13" fmla="*/ 19 h 173"/>
                <a:gd name="T14" fmla="*/ 75 w 173"/>
                <a:gd name="T15" fmla="*/ 38 h 173"/>
                <a:gd name="T16" fmla="*/ 75 w 173"/>
                <a:gd name="T17" fmla="*/ 38 h 173"/>
                <a:gd name="T18" fmla="*/ 70 w 173"/>
                <a:gd name="T19" fmla="*/ 56 h 173"/>
                <a:gd name="T20" fmla="*/ 57 w 173"/>
                <a:gd name="T21" fmla="*/ 70 h 173"/>
                <a:gd name="T22" fmla="*/ 38 w 173"/>
                <a:gd name="T23" fmla="*/ 75 h 173"/>
                <a:gd name="T24" fmla="*/ 38 w 173"/>
                <a:gd name="T25" fmla="*/ 75 h 173"/>
                <a:gd name="T26" fmla="*/ 19 w 173"/>
                <a:gd name="T27" fmla="*/ 70 h 173"/>
                <a:gd name="T28" fmla="*/ 6 w 173"/>
                <a:gd name="T29" fmla="*/ 56 h 173"/>
                <a:gd name="T30" fmla="*/ 0 w 173"/>
                <a:gd name="T31" fmla="*/ 38 h 173"/>
                <a:gd name="T32" fmla="*/ 0 w 173"/>
                <a:gd name="T33" fmla="*/ 38 h 173"/>
                <a:gd name="T34" fmla="*/ 0 w 173"/>
                <a:gd name="T35" fmla="*/ 38 h 1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3"/>
                <a:gd name="T55" fmla="*/ 0 h 173"/>
                <a:gd name="T56" fmla="*/ 173 w 173"/>
                <a:gd name="T57" fmla="*/ 173 h 1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3" h="173">
                  <a:moveTo>
                    <a:pt x="0" y="87"/>
                  </a:moveTo>
                  <a:lnTo>
                    <a:pt x="13" y="43"/>
                  </a:lnTo>
                  <a:lnTo>
                    <a:pt x="43" y="12"/>
                  </a:lnTo>
                  <a:lnTo>
                    <a:pt x="87" y="0"/>
                  </a:lnTo>
                  <a:lnTo>
                    <a:pt x="131" y="12"/>
                  </a:lnTo>
                  <a:lnTo>
                    <a:pt x="162" y="43"/>
                  </a:lnTo>
                  <a:lnTo>
                    <a:pt x="173" y="87"/>
                  </a:lnTo>
                  <a:lnTo>
                    <a:pt x="162" y="130"/>
                  </a:lnTo>
                  <a:lnTo>
                    <a:pt x="131" y="161"/>
                  </a:lnTo>
                  <a:lnTo>
                    <a:pt x="87" y="173"/>
                  </a:lnTo>
                  <a:lnTo>
                    <a:pt x="43" y="161"/>
                  </a:lnTo>
                  <a:lnTo>
                    <a:pt x="13" y="130"/>
                  </a:lnTo>
                  <a:lnTo>
                    <a:pt x="0" y="87"/>
                  </a:lnTo>
                </a:path>
              </a:pathLst>
            </a:custGeom>
            <a:solidFill>
              <a:srgbClr val="FFFF00"/>
            </a:solidFill>
            <a:ln w="38100">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98" name="Text Box 31"/>
            <p:cNvSpPr txBox="1">
              <a:spLocks noChangeArrowheads="1"/>
            </p:cNvSpPr>
            <p:nvPr/>
          </p:nvSpPr>
          <p:spPr bwMode="auto">
            <a:xfrm>
              <a:off x="3672" y="1554"/>
              <a:ext cx="101" cy="155"/>
            </a:xfrm>
            <a:prstGeom prst="rect">
              <a:avLst/>
            </a:prstGeom>
            <a:noFill/>
            <a:ln w="9525">
              <a:noFill/>
              <a:miter lim="800000"/>
              <a:headEnd/>
              <a:tailEnd/>
            </a:ln>
          </p:spPr>
          <p:txBody>
            <a:bodyPr wrap="none" lIns="0" tIns="0" rIns="0" bIns="0">
              <a:prstTxWarp prst="textNoShape">
                <a:avLst/>
              </a:prstTxWarp>
              <a:spAutoFit/>
            </a:bodyPr>
            <a:lstStyle/>
            <a:p>
              <a:r>
                <a:rPr lang="en-US" sz="1600" b="1" i="1" dirty="0" smtClean="0">
                  <a:latin typeface="Times New Roman" pitchFamily="18" charset="0"/>
                  <a:cs typeface="Times New Roman" pitchFamily="18" charset="0"/>
                </a:rPr>
                <a:t>e</a:t>
              </a:r>
              <a:r>
                <a:rPr lang="en-US" sz="1600" b="1" i="1" baseline="-25000" dirty="0" smtClean="0">
                  <a:latin typeface="Times New Roman" pitchFamily="18" charset="0"/>
                  <a:cs typeface="Times New Roman" pitchFamily="18" charset="0"/>
                </a:rPr>
                <a:t>2</a:t>
              </a:r>
              <a:endParaRPr lang="en-US" sz="1600" b="1" dirty="0">
                <a:solidFill>
                  <a:schemeClr val="tx1"/>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3778639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1">
                                            <p:txEl>
                                              <p:pRg st="1" end="1"/>
                                            </p:txEl>
                                          </p:spTgt>
                                        </p:tgtEl>
                                        <p:attrNameLst>
                                          <p:attrName>style.visibility</p:attrName>
                                        </p:attrNameLst>
                                      </p:cBhvr>
                                      <p:to>
                                        <p:strVal val="visible"/>
                                      </p:to>
                                    </p:set>
                                    <p:animEffect transition="in" filter="fade">
                                      <p:cBhvr>
                                        <p:cTn id="13" dur="500"/>
                                        <p:tgtEl>
                                          <p:spTgt spid="61">
                                            <p:txEl>
                                              <p:pRg st="1" end="1"/>
                                            </p:txEl>
                                          </p:spTgt>
                                        </p:tgtEl>
                                      </p:cBhvr>
                                    </p:animEffect>
                                    <p:anim calcmode="lin" valueType="num">
                                      <p:cBhvr>
                                        <p:cTn id="14"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12" presetClass="entr" presetSubtype="8" fill="hold" nodeType="afterEffect">
                                  <p:stCondLst>
                                    <p:cond delay="0"/>
                                  </p:stCondLst>
                                  <p:childTnLst>
                                    <p:set>
                                      <p:cBhvr>
                                        <p:cTn id="18" dur="1" fill="hold">
                                          <p:stCondLst>
                                            <p:cond delay="0"/>
                                          </p:stCondLst>
                                        </p:cTn>
                                        <p:tgtEl>
                                          <p:spTgt spid="79"/>
                                        </p:tgtEl>
                                        <p:attrNameLst>
                                          <p:attrName>style.visibility</p:attrName>
                                        </p:attrNameLst>
                                      </p:cBhvr>
                                      <p:to>
                                        <p:strVal val="visible"/>
                                      </p:to>
                                    </p:set>
                                    <p:animEffect transition="in" filter="slide(fromLeft)">
                                      <p:cBhvr>
                                        <p:cTn id="19" dur="500"/>
                                        <p:tgtEl>
                                          <p:spTgt spid="79"/>
                                        </p:tgtEl>
                                      </p:cBhvr>
                                    </p:animEffect>
                                  </p:childTnLst>
                                </p:cTn>
                              </p:par>
                            </p:childTnLst>
                          </p:cTn>
                        </p:par>
                        <p:par>
                          <p:cTn id="20" fill="hold">
                            <p:stCondLst>
                              <p:cond delay="1500"/>
                            </p:stCondLst>
                            <p:childTnLst>
                              <p:par>
                                <p:cTn id="21" presetID="23" presetClass="entr" presetSubtype="32" fill="hold" nodeType="afterEffect">
                                  <p:stCondLst>
                                    <p:cond delay="0"/>
                                  </p:stCondLst>
                                  <p:childTnLst>
                                    <p:set>
                                      <p:cBhvr>
                                        <p:cTn id="22" dur="1" fill="hold">
                                          <p:stCondLst>
                                            <p:cond delay="0"/>
                                          </p:stCondLst>
                                        </p:cTn>
                                        <p:tgtEl>
                                          <p:spTgt spid="91"/>
                                        </p:tgtEl>
                                        <p:attrNameLst>
                                          <p:attrName>style.visibility</p:attrName>
                                        </p:attrNameLst>
                                      </p:cBhvr>
                                      <p:to>
                                        <p:strVal val="visible"/>
                                      </p:to>
                                    </p:set>
                                    <p:anim calcmode="lin" valueType="num">
                                      <p:cBhvr>
                                        <p:cTn id="23" dur="500" fill="hold"/>
                                        <p:tgtEl>
                                          <p:spTgt spid="91"/>
                                        </p:tgtEl>
                                        <p:attrNameLst>
                                          <p:attrName>ppt_w</p:attrName>
                                        </p:attrNameLst>
                                      </p:cBhvr>
                                      <p:tavLst>
                                        <p:tav tm="0">
                                          <p:val>
                                            <p:strVal val="4*#ppt_w"/>
                                          </p:val>
                                        </p:tav>
                                        <p:tav tm="100000">
                                          <p:val>
                                            <p:strVal val="#ppt_w"/>
                                          </p:val>
                                        </p:tav>
                                      </p:tavLst>
                                    </p:anim>
                                    <p:anim calcmode="lin" valueType="num">
                                      <p:cBhvr>
                                        <p:cTn id="24" dur="500" fill="hold"/>
                                        <p:tgtEl>
                                          <p:spTgt spid="91"/>
                                        </p:tgtEl>
                                        <p:attrNameLst>
                                          <p:attrName>ppt_h</p:attrName>
                                        </p:attrNameLst>
                                      </p:cBhvr>
                                      <p:tavLst>
                                        <p:tav tm="0">
                                          <p:val>
                                            <p:strVal val="4*#ppt_h"/>
                                          </p:val>
                                        </p:tav>
                                        <p:tav tm="100000">
                                          <p:val>
                                            <p:strVal val="#ppt_h"/>
                                          </p:val>
                                        </p:tav>
                                      </p:tavLst>
                                    </p:anim>
                                  </p:childTnLst>
                                </p:cTn>
                              </p:par>
                            </p:childTnLst>
                          </p:cTn>
                        </p:par>
                        <p:par>
                          <p:cTn id="25" fill="hold">
                            <p:stCondLst>
                              <p:cond delay="2000"/>
                            </p:stCondLst>
                            <p:childTnLst>
                              <p:par>
                                <p:cTn id="26" presetID="17" presetClass="entr" presetSubtype="2" fill="hold" grpId="0" nodeType="afterEffect">
                                  <p:stCondLst>
                                    <p:cond delay="0"/>
                                  </p:stCondLst>
                                  <p:childTnLst>
                                    <p:set>
                                      <p:cBhvr>
                                        <p:cTn id="27" dur="1" fill="hold">
                                          <p:stCondLst>
                                            <p:cond delay="0"/>
                                          </p:stCondLst>
                                        </p:cTn>
                                        <p:tgtEl>
                                          <p:spTgt spid="64"/>
                                        </p:tgtEl>
                                        <p:attrNameLst>
                                          <p:attrName>style.visibility</p:attrName>
                                        </p:attrNameLst>
                                      </p:cBhvr>
                                      <p:to>
                                        <p:strVal val="visible"/>
                                      </p:to>
                                    </p:set>
                                    <p:anim calcmode="lin" valueType="num">
                                      <p:cBhvr>
                                        <p:cTn id="28" dur="500" fill="hold"/>
                                        <p:tgtEl>
                                          <p:spTgt spid="64"/>
                                        </p:tgtEl>
                                        <p:attrNameLst>
                                          <p:attrName>ppt_x</p:attrName>
                                        </p:attrNameLst>
                                      </p:cBhvr>
                                      <p:tavLst>
                                        <p:tav tm="0">
                                          <p:val>
                                            <p:strVal val="#ppt_x+#ppt_w/2"/>
                                          </p:val>
                                        </p:tav>
                                        <p:tav tm="100000">
                                          <p:val>
                                            <p:strVal val="#ppt_x"/>
                                          </p:val>
                                        </p:tav>
                                      </p:tavLst>
                                    </p:anim>
                                    <p:anim calcmode="lin" valueType="num">
                                      <p:cBhvr>
                                        <p:cTn id="29" dur="500" fill="hold"/>
                                        <p:tgtEl>
                                          <p:spTgt spid="64"/>
                                        </p:tgtEl>
                                        <p:attrNameLst>
                                          <p:attrName>ppt_y</p:attrName>
                                        </p:attrNameLst>
                                      </p:cBhvr>
                                      <p:tavLst>
                                        <p:tav tm="0">
                                          <p:val>
                                            <p:strVal val="#ppt_y"/>
                                          </p:val>
                                        </p:tav>
                                        <p:tav tm="100000">
                                          <p:val>
                                            <p:strVal val="#ppt_y"/>
                                          </p:val>
                                        </p:tav>
                                      </p:tavLst>
                                    </p:anim>
                                    <p:anim calcmode="lin" valueType="num">
                                      <p:cBhvr>
                                        <p:cTn id="30" dur="500" fill="hold"/>
                                        <p:tgtEl>
                                          <p:spTgt spid="64"/>
                                        </p:tgtEl>
                                        <p:attrNameLst>
                                          <p:attrName>ppt_w</p:attrName>
                                        </p:attrNameLst>
                                      </p:cBhvr>
                                      <p:tavLst>
                                        <p:tav tm="0">
                                          <p:val>
                                            <p:fltVal val="0"/>
                                          </p:val>
                                        </p:tav>
                                        <p:tav tm="100000">
                                          <p:val>
                                            <p:strVal val="#ppt_w"/>
                                          </p:val>
                                        </p:tav>
                                      </p:tavLst>
                                    </p:anim>
                                    <p:anim calcmode="lin" valueType="num">
                                      <p:cBhvr>
                                        <p:cTn id="31" dur="500" fill="hold"/>
                                        <p:tgtEl>
                                          <p:spTgt spid="64"/>
                                        </p:tgtEl>
                                        <p:attrNameLst>
                                          <p:attrName>ppt_h</p:attrName>
                                        </p:attrNameLst>
                                      </p:cBhvr>
                                      <p:tavLst>
                                        <p:tav tm="0">
                                          <p:val>
                                            <p:strVal val="#ppt_h"/>
                                          </p:val>
                                        </p:tav>
                                        <p:tav tm="100000">
                                          <p:val>
                                            <p:strVal val="#ppt_h"/>
                                          </p:val>
                                        </p:tav>
                                      </p:tavLst>
                                    </p:anim>
                                  </p:childTnLst>
                                </p:cTn>
                              </p:par>
                              <p:par>
                                <p:cTn id="32" presetID="17" presetClass="entr" presetSubtype="1" fill="hold" grpId="0" nodeType="withEffect">
                                  <p:stCondLst>
                                    <p:cond delay="0"/>
                                  </p:stCondLst>
                                  <p:childTnLst>
                                    <p:set>
                                      <p:cBhvr>
                                        <p:cTn id="33" dur="1" fill="hold">
                                          <p:stCondLst>
                                            <p:cond delay="0"/>
                                          </p:stCondLst>
                                        </p:cTn>
                                        <p:tgtEl>
                                          <p:spTgt spid="76"/>
                                        </p:tgtEl>
                                        <p:attrNameLst>
                                          <p:attrName>style.visibility</p:attrName>
                                        </p:attrNameLst>
                                      </p:cBhvr>
                                      <p:to>
                                        <p:strVal val="visible"/>
                                      </p:to>
                                    </p:set>
                                    <p:anim calcmode="lin" valueType="num">
                                      <p:cBhvr>
                                        <p:cTn id="34" dur="500" fill="hold"/>
                                        <p:tgtEl>
                                          <p:spTgt spid="76"/>
                                        </p:tgtEl>
                                        <p:attrNameLst>
                                          <p:attrName>ppt_x</p:attrName>
                                        </p:attrNameLst>
                                      </p:cBhvr>
                                      <p:tavLst>
                                        <p:tav tm="0">
                                          <p:val>
                                            <p:strVal val="#ppt_x"/>
                                          </p:val>
                                        </p:tav>
                                        <p:tav tm="100000">
                                          <p:val>
                                            <p:strVal val="#ppt_x"/>
                                          </p:val>
                                        </p:tav>
                                      </p:tavLst>
                                    </p:anim>
                                    <p:anim calcmode="lin" valueType="num">
                                      <p:cBhvr>
                                        <p:cTn id="35" dur="500" fill="hold"/>
                                        <p:tgtEl>
                                          <p:spTgt spid="76"/>
                                        </p:tgtEl>
                                        <p:attrNameLst>
                                          <p:attrName>ppt_y</p:attrName>
                                        </p:attrNameLst>
                                      </p:cBhvr>
                                      <p:tavLst>
                                        <p:tav tm="0">
                                          <p:val>
                                            <p:strVal val="#ppt_y-#ppt_h/2"/>
                                          </p:val>
                                        </p:tav>
                                        <p:tav tm="100000">
                                          <p:val>
                                            <p:strVal val="#ppt_y"/>
                                          </p:val>
                                        </p:tav>
                                      </p:tavLst>
                                    </p:anim>
                                    <p:anim calcmode="lin" valueType="num">
                                      <p:cBhvr>
                                        <p:cTn id="36" dur="500" fill="hold"/>
                                        <p:tgtEl>
                                          <p:spTgt spid="76"/>
                                        </p:tgtEl>
                                        <p:attrNameLst>
                                          <p:attrName>ppt_w</p:attrName>
                                        </p:attrNameLst>
                                      </p:cBhvr>
                                      <p:tavLst>
                                        <p:tav tm="0">
                                          <p:val>
                                            <p:strVal val="#ppt_w"/>
                                          </p:val>
                                        </p:tav>
                                        <p:tav tm="100000">
                                          <p:val>
                                            <p:strVal val="#ppt_w"/>
                                          </p:val>
                                        </p:tav>
                                      </p:tavLst>
                                    </p:anim>
                                    <p:anim calcmode="lin" valueType="num">
                                      <p:cBhvr>
                                        <p:cTn id="37" dur="500" fill="hold"/>
                                        <p:tgtEl>
                                          <p:spTgt spid="76"/>
                                        </p:tgtEl>
                                        <p:attrNameLst>
                                          <p:attrName>ppt_h</p:attrName>
                                        </p:attrNameLst>
                                      </p:cBhvr>
                                      <p:tavLst>
                                        <p:tav tm="0">
                                          <p:val>
                                            <p:fltVal val="0"/>
                                          </p:val>
                                        </p:tav>
                                        <p:tav tm="100000">
                                          <p:val>
                                            <p:strVal val="#ppt_h"/>
                                          </p:val>
                                        </p:tav>
                                      </p:tavLst>
                                    </p:anim>
                                  </p:childTnLst>
                                </p:cTn>
                              </p:par>
                            </p:childTnLst>
                          </p:cTn>
                        </p:par>
                        <p:par>
                          <p:cTn id="38" fill="hold">
                            <p:stCondLst>
                              <p:cond delay="2500"/>
                            </p:stCondLst>
                            <p:childTnLst>
                              <p:par>
                                <p:cTn id="39" presetID="23" presetClass="entr" presetSubtype="288" fill="hold" grpId="0" nodeType="afterEffect">
                                  <p:stCondLst>
                                    <p:cond delay="0"/>
                                  </p:stCondLst>
                                  <p:childTnLst>
                                    <p:set>
                                      <p:cBhvr>
                                        <p:cTn id="40" dur="1" fill="hold">
                                          <p:stCondLst>
                                            <p:cond delay="0"/>
                                          </p:stCondLst>
                                        </p:cTn>
                                        <p:tgtEl>
                                          <p:spTgt spid="68"/>
                                        </p:tgtEl>
                                        <p:attrNameLst>
                                          <p:attrName>style.visibility</p:attrName>
                                        </p:attrNameLst>
                                      </p:cBhvr>
                                      <p:to>
                                        <p:strVal val="visible"/>
                                      </p:to>
                                    </p:set>
                                    <p:anim calcmode="lin" valueType="num">
                                      <p:cBhvr>
                                        <p:cTn id="41" dur="500" fill="hold"/>
                                        <p:tgtEl>
                                          <p:spTgt spid="68"/>
                                        </p:tgtEl>
                                        <p:attrNameLst>
                                          <p:attrName>ppt_w</p:attrName>
                                        </p:attrNameLst>
                                      </p:cBhvr>
                                      <p:tavLst>
                                        <p:tav tm="0">
                                          <p:val>
                                            <p:strVal val="4/3*#ppt_w"/>
                                          </p:val>
                                        </p:tav>
                                        <p:tav tm="100000">
                                          <p:val>
                                            <p:strVal val="#ppt_w"/>
                                          </p:val>
                                        </p:tav>
                                      </p:tavLst>
                                    </p:anim>
                                    <p:anim calcmode="lin" valueType="num">
                                      <p:cBhvr>
                                        <p:cTn id="42" dur="500" fill="hold"/>
                                        <p:tgtEl>
                                          <p:spTgt spid="68"/>
                                        </p:tgtEl>
                                        <p:attrNameLst>
                                          <p:attrName>ppt_h</p:attrName>
                                        </p:attrNameLst>
                                      </p:cBhvr>
                                      <p:tavLst>
                                        <p:tav tm="0">
                                          <p:val>
                                            <p:strVal val="4/3*#ppt_h"/>
                                          </p:val>
                                        </p:tav>
                                        <p:tav tm="100000">
                                          <p:val>
                                            <p:strVal val="#ppt_h"/>
                                          </p:val>
                                        </p:tav>
                                      </p:tavLst>
                                    </p:anim>
                                  </p:childTnLst>
                                </p:cTn>
                              </p:par>
                              <p:par>
                                <p:cTn id="43" presetID="23" presetClass="entr" presetSubtype="288" fill="hold" grpId="0" nodeType="withEffect">
                                  <p:stCondLst>
                                    <p:cond delay="0"/>
                                  </p:stCondLst>
                                  <p:childTnLst>
                                    <p:set>
                                      <p:cBhvr>
                                        <p:cTn id="44" dur="1" fill="hold">
                                          <p:stCondLst>
                                            <p:cond delay="0"/>
                                          </p:stCondLst>
                                        </p:cTn>
                                        <p:tgtEl>
                                          <p:spTgt spid="77"/>
                                        </p:tgtEl>
                                        <p:attrNameLst>
                                          <p:attrName>style.visibility</p:attrName>
                                        </p:attrNameLst>
                                      </p:cBhvr>
                                      <p:to>
                                        <p:strVal val="visible"/>
                                      </p:to>
                                    </p:set>
                                    <p:anim calcmode="lin" valueType="num">
                                      <p:cBhvr>
                                        <p:cTn id="45" dur="500" fill="hold"/>
                                        <p:tgtEl>
                                          <p:spTgt spid="77"/>
                                        </p:tgtEl>
                                        <p:attrNameLst>
                                          <p:attrName>ppt_w</p:attrName>
                                        </p:attrNameLst>
                                      </p:cBhvr>
                                      <p:tavLst>
                                        <p:tav tm="0">
                                          <p:val>
                                            <p:strVal val="4/3*#ppt_w"/>
                                          </p:val>
                                        </p:tav>
                                        <p:tav tm="100000">
                                          <p:val>
                                            <p:strVal val="#ppt_w"/>
                                          </p:val>
                                        </p:tav>
                                      </p:tavLst>
                                    </p:anim>
                                    <p:anim calcmode="lin" valueType="num">
                                      <p:cBhvr>
                                        <p:cTn id="46" dur="500" fill="hold"/>
                                        <p:tgtEl>
                                          <p:spTgt spid="77"/>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build="p"/>
      <p:bldP spid="64" grpId="0" animBg="1"/>
      <p:bldP spid="68" grpId="0"/>
      <p:bldP spid="76" grpId="0" animBg="1"/>
      <p:bldP spid="7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1841"/>
            <a:ext cx="7772400" cy="1864086"/>
          </a:xfrm>
        </p:spPr>
        <p:txBody>
          <a:bodyPr anchor="ctr"/>
          <a:lstStyle/>
          <a:p>
            <a:r>
              <a:rPr lang="en-US" dirty="0"/>
              <a:t>Economic Fluctuations</a:t>
            </a:r>
            <a:br>
              <a:rPr lang="en-US" dirty="0"/>
            </a:br>
            <a:r>
              <a:rPr lang="en-US" dirty="0"/>
              <a:t>-- The Historical Record </a:t>
            </a:r>
          </a:p>
        </p:txBody>
      </p:sp>
    </p:spTree>
    <p:extLst>
      <p:ext uri="{BB962C8B-B14F-4D97-AF65-F5344CB8AC3E}">
        <p14:creationId xmlns:p14="http://schemas.microsoft.com/office/powerpoint/2010/main" val="11908297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2" name="Title 1"/>
          <p:cNvSpPr>
            <a:spLocks noGrp="1"/>
          </p:cNvSpPr>
          <p:nvPr>
            <p:ph type="title"/>
          </p:nvPr>
        </p:nvSpPr>
        <p:spPr>
          <a:xfrm>
            <a:off x="119569" y="441697"/>
            <a:ext cx="8904855" cy="596684"/>
          </a:xfrm>
        </p:spPr>
        <p:txBody>
          <a:bodyPr/>
          <a:lstStyle/>
          <a:p>
            <a:r>
              <a:rPr lang="en-US" sz="3400" dirty="0"/>
              <a:t>Stimulus with Rational Expectations</a:t>
            </a:r>
          </a:p>
        </p:txBody>
      </p:sp>
      <p:sp>
        <p:nvSpPr>
          <p:cNvPr id="61" name="Text Box 10"/>
          <p:cNvSpPr txBox="1">
            <a:spLocks noChangeArrowheads="1"/>
          </p:cNvSpPr>
          <p:nvPr/>
        </p:nvSpPr>
        <p:spPr bwMode="auto">
          <a:xfrm>
            <a:off x="73112" y="1397897"/>
            <a:ext cx="4080182" cy="4391972"/>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200" dirty="0">
                <a:latin typeface="Times New Roman" pitchFamily="18" charset="0"/>
                <a:cs typeface="Times New Roman" pitchFamily="18" charset="0"/>
              </a:rPr>
              <a:t>Under </a:t>
            </a:r>
            <a:r>
              <a:rPr lang="en-US" sz="2200" b="1" i="1" dirty="0">
                <a:latin typeface="Times New Roman" pitchFamily="18" charset="0"/>
                <a:cs typeface="Times New Roman" pitchFamily="18" charset="0"/>
              </a:rPr>
              <a:t>rational expectations</a:t>
            </a:r>
            <a:r>
              <a:rPr lang="en-US" sz="2200" dirty="0">
                <a:latin typeface="Times New Roman" pitchFamily="18" charset="0"/>
                <a:cs typeface="Times New Roman" pitchFamily="18" charset="0"/>
              </a:rPr>
              <a:t>, decision makers expect the inflationary impact of a </a:t>
            </a:r>
            <a:r>
              <a:rPr lang="en-US" sz="2200" dirty="0" smtClean="0">
                <a:latin typeface="Times New Roman" pitchFamily="18" charset="0"/>
                <a:cs typeface="Times New Roman" pitchFamily="18" charset="0"/>
              </a:rPr>
              <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demand-stimulus </a:t>
            </a:r>
            <a:r>
              <a:rPr lang="en-US" sz="2200" dirty="0">
                <a:latin typeface="Times New Roman" pitchFamily="18" charset="0"/>
                <a:cs typeface="Times New Roman" pitchFamily="18" charset="0"/>
              </a:rPr>
              <a:t>policy</a:t>
            </a:r>
            <a:r>
              <a:rPr lang="en-US" sz="2200" dirty="0" smtClean="0">
                <a:latin typeface="Times New Roman" pitchFamily="18" charset="0"/>
                <a:cs typeface="Times New Roman" pitchFamily="18" charset="0"/>
              </a:rPr>
              <a:t>.</a:t>
            </a:r>
          </a:p>
          <a:p>
            <a:pPr marL="115888" indent="-115888">
              <a:lnSpc>
                <a:spcPct val="90000"/>
              </a:lnSpc>
              <a:spcBef>
                <a:spcPct val="50000"/>
              </a:spcBef>
              <a:buFontTx/>
              <a:buChar char="•"/>
            </a:pPr>
            <a:r>
              <a:rPr lang="en-US" sz="2200" dirty="0">
                <a:latin typeface="Times New Roman" pitchFamily="18" charset="0"/>
                <a:cs typeface="Times New Roman" pitchFamily="18" charset="0"/>
              </a:rPr>
              <a:t>Thus, </a:t>
            </a:r>
            <a:r>
              <a:rPr lang="en-US" sz="2200" b="1" i="1" dirty="0">
                <a:latin typeface="Times New Roman" pitchFamily="18" charset="0"/>
                <a:cs typeface="Times New Roman" pitchFamily="18" charset="0"/>
              </a:rPr>
              <a:t>while</a:t>
            </a:r>
            <a:r>
              <a:rPr lang="en-US" sz="2200" dirty="0">
                <a:latin typeface="Times New Roman" pitchFamily="18" charset="0"/>
                <a:cs typeface="Times New Roman" pitchFamily="18" charset="0"/>
              </a:rPr>
              <a:t> the more expansionary policy does increase </a:t>
            </a:r>
            <a:r>
              <a:rPr lang="en-US" sz="2200" b="1" i="1" dirty="0">
                <a:solidFill>
                  <a:schemeClr val="accent5">
                    <a:lumMod val="75000"/>
                  </a:schemeClr>
                </a:solidFill>
                <a:latin typeface="Times New Roman" pitchFamily="18" charset="0"/>
                <a:cs typeface="Times New Roman" pitchFamily="18" charset="0"/>
              </a:rPr>
              <a:t>aggregate demand</a:t>
            </a: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a:t>
            </a:r>
            <a:r>
              <a:rPr lang="en-US" sz="2200" dirty="0">
                <a:latin typeface="Times New Roman" pitchFamily="18" charset="0"/>
                <a:cs typeface="Times New Roman" pitchFamily="18" charset="0"/>
              </a:rPr>
              <a:t>to </a:t>
            </a:r>
            <a:r>
              <a:rPr lang="en-US" sz="2200" b="1" i="1" dirty="0">
                <a:solidFill>
                  <a:schemeClr val="accent5">
                    <a:lumMod val="75000"/>
                  </a:schemeClr>
                </a:solidFill>
                <a:latin typeface="Times New Roman" pitchFamily="18" charset="0"/>
                <a:cs typeface="Times New Roman" pitchFamily="18" charset="0"/>
              </a:rPr>
              <a:t>AD</a:t>
            </a:r>
            <a:r>
              <a:rPr lang="en-US" sz="2200" b="1" i="1" baseline="-25000" dirty="0">
                <a:solidFill>
                  <a:schemeClr val="accent5">
                    <a:lumMod val="75000"/>
                  </a:schemeClr>
                </a:solidFill>
                <a:latin typeface="Times New Roman" pitchFamily="18" charset="0"/>
                <a:cs typeface="Times New Roman" pitchFamily="18" charset="0"/>
              </a:rPr>
              <a:t>2</a:t>
            </a:r>
            <a:r>
              <a:rPr lang="en-US" sz="2200" dirty="0">
                <a:latin typeface="Times New Roman" pitchFamily="18" charset="0"/>
                <a:cs typeface="Times New Roman" pitchFamily="18" charset="0"/>
              </a:rPr>
              <a:t>), resource prices and production </a:t>
            </a:r>
            <a:r>
              <a:rPr lang="en-US" sz="2200" dirty="0" smtClean="0">
                <a:latin typeface="Times New Roman" pitchFamily="18" charset="0"/>
                <a:cs typeface="Times New Roman" pitchFamily="18" charset="0"/>
              </a:rPr>
              <a:t>costs </a:t>
            </a:r>
            <a:r>
              <a:rPr lang="en-US" sz="2200" dirty="0">
                <a:latin typeface="Times New Roman" pitchFamily="18" charset="0"/>
                <a:cs typeface="Times New Roman" pitchFamily="18" charset="0"/>
              </a:rPr>
              <a:t>rise just as rapidly (thereby shifting </a:t>
            </a:r>
            <a:r>
              <a:rPr lang="en-US" sz="2200" b="1" i="1" dirty="0">
                <a:solidFill>
                  <a:schemeClr val="accent3">
                    <a:lumMod val="75000"/>
                  </a:schemeClr>
                </a:solidFill>
                <a:latin typeface="Times New Roman" pitchFamily="18" charset="0"/>
                <a:cs typeface="Times New Roman" pitchFamily="18" charset="0"/>
              </a:rPr>
              <a:t>SRAS</a:t>
            </a:r>
            <a:r>
              <a:rPr lang="en-US" sz="2200" b="1" i="1" baseline="-25000" dirty="0">
                <a:solidFill>
                  <a:schemeClr val="accent3">
                    <a:lumMod val="75000"/>
                  </a:schemeClr>
                </a:solidFill>
                <a:latin typeface="Times New Roman" pitchFamily="18" charset="0"/>
                <a:cs typeface="Times New Roman" pitchFamily="18" charset="0"/>
              </a:rPr>
              <a:t>1</a:t>
            </a:r>
            <a:r>
              <a:rPr lang="en-US" sz="2200" dirty="0">
                <a:latin typeface="Times New Roman" pitchFamily="18" charset="0"/>
                <a:cs typeface="Times New Roman" pitchFamily="18" charset="0"/>
              </a:rPr>
              <a:t> to </a:t>
            </a:r>
            <a:r>
              <a:rPr lang="en-US" sz="2200" b="1" i="1" dirty="0" smtClean="0">
                <a:solidFill>
                  <a:schemeClr val="accent3">
                    <a:lumMod val="75000"/>
                  </a:schemeClr>
                </a:solidFill>
                <a:latin typeface="Times New Roman" pitchFamily="18" charset="0"/>
                <a:cs typeface="Times New Roman" pitchFamily="18" charset="0"/>
              </a:rPr>
              <a:t>SRAS</a:t>
            </a:r>
            <a:r>
              <a:rPr lang="en-US" sz="2200" b="1" i="1" baseline="-25000" dirty="0" smtClean="0">
                <a:solidFill>
                  <a:schemeClr val="accent3">
                    <a:lumMod val="75000"/>
                  </a:schemeClr>
                </a:solidFill>
                <a:latin typeface="Times New Roman" pitchFamily="18" charset="0"/>
                <a:cs typeface="Times New Roman" pitchFamily="18" charset="0"/>
              </a:rPr>
              <a:t>2</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a:p>
            <a:pPr marL="115888" indent="-115888">
              <a:lnSpc>
                <a:spcPct val="90000"/>
              </a:lnSpc>
              <a:spcBef>
                <a:spcPct val="50000"/>
              </a:spcBef>
              <a:buFontTx/>
              <a:buChar char="•"/>
            </a:pPr>
            <a:r>
              <a:rPr lang="en-US" sz="2200" u="sng" dirty="0">
                <a:latin typeface="Times New Roman" pitchFamily="18" charset="0"/>
                <a:cs typeface="Times New Roman" pitchFamily="18" charset="0"/>
              </a:rPr>
              <a:t>Prices increase but real output does not</a:t>
            </a:r>
            <a:r>
              <a:rPr lang="en-US" sz="2200" dirty="0">
                <a:latin typeface="Times New Roman" pitchFamily="18" charset="0"/>
                <a:cs typeface="Times New Roman" pitchFamily="18" charset="0"/>
              </a:rPr>
              <a:t> (even in the short run</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63" name="Text Box 13"/>
          <p:cNvSpPr txBox="1">
            <a:spLocks noChangeAspect="1" noChangeArrowheads="1"/>
          </p:cNvSpPr>
          <p:nvPr/>
        </p:nvSpPr>
        <p:spPr bwMode="auto">
          <a:xfrm>
            <a:off x="4314309" y="1642516"/>
            <a:ext cx="651741" cy="449354"/>
          </a:xfrm>
          <a:prstGeom prst="rect">
            <a:avLst/>
          </a:prstGeom>
          <a:noFill/>
          <a:ln w="9525">
            <a:noFill/>
            <a:miter lim="800000"/>
            <a:headEnd/>
            <a:tailEnd/>
          </a:ln>
        </p:spPr>
        <p:txBody>
          <a:bodyPr wrap="none">
            <a:prstTxWarp prst="textNoShape">
              <a:avLst/>
            </a:prstTxWarp>
            <a:spAutoFit/>
          </a:bodyPr>
          <a:lstStyle/>
          <a:p>
            <a:pPr>
              <a:lnSpc>
                <a:spcPct val="70000"/>
              </a:lnSpc>
            </a:pPr>
            <a:r>
              <a:rPr kumimoji="0" lang="en-US" sz="1600" b="0">
                <a:solidFill>
                  <a:srgbClr val="000000"/>
                </a:solidFill>
                <a:latin typeface="Times New Roman"/>
                <a:cs typeface="Times New Roman"/>
              </a:rPr>
              <a:t>Price</a:t>
            </a:r>
            <a:br>
              <a:rPr kumimoji="0" lang="en-US" sz="1600" b="0">
                <a:solidFill>
                  <a:srgbClr val="000000"/>
                </a:solidFill>
                <a:latin typeface="Times New Roman"/>
                <a:cs typeface="Times New Roman"/>
              </a:rPr>
            </a:br>
            <a:r>
              <a:rPr kumimoji="0" lang="en-US" sz="1600" b="0">
                <a:solidFill>
                  <a:srgbClr val="000000"/>
                </a:solidFill>
                <a:latin typeface="Times New Roman"/>
                <a:cs typeface="Times New Roman"/>
              </a:rPr>
              <a:t>Level</a:t>
            </a:r>
            <a:endParaRPr kumimoji="0" lang="en-US" sz="1600" b="0">
              <a:solidFill>
                <a:schemeClr val="tx1"/>
              </a:solidFill>
              <a:latin typeface="Times New Roman"/>
              <a:cs typeface="Times New Roman"/>
            </a:endParaRPr>
          </a:p>
        </p:txBody>
      </p:sp>
      <p:sp>
        <p:nvSpPr>
          <p:cNvPr id="73" name="Line 20"/>
          <p:cNvSpPr>
            <a:spLocks noChangeAspect="1" noChangeShapeType="1"/>
          </p:cNvSpPr>
          <p:nvPr/>
        </p:nvSpPr>
        <p:spPr bwMode="auto">
          <a:xfrm>
            <a:off x="4658361" y="5315229"/>
            <a:ext cx="2687230" cy="0"/>
          </a:xfrm>
          <a:prstGeom prst="line">
            <a:avLst/>
          </a:prstGeom>
          <a:noFill/>
          <a:ln w="28575">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74" name="Rectangle 21"/>
          <p:cNvSpPr>
            <a:spLocks noChangeAspect="1" noChangeArrowheads="1"/>
          </p:cNvSpPr>
          <p:nvPr/>
        </p:nvSpPr>
        <p:spPr bwMode="auto">
          <a:xfrm>
            <a:off x="7345591" y="5192166"/>
            <a:ext cx="1544393" cy="350865"/>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600" b="0">
                <a:solidFill>
                  <a:srgbClr val="000000"/>
                </a:solidFill>
                <a:latin typeface="Times New Roman"/>
                <a:cs typeface="Times New Roman"/>
              </a:rPr>
              <a:t> Goods &amp; Services</a:t>
            </a:r>
            <a:r>
              <a:rPr kumimoji="0" lang="en-US" sz="1200" b="0">
                <a:solidFill>
                  <a:srgbClr val="000000"/>
                </a:solidFill>
                <a:latin typeface="Times New Roman"/>
                <a:cs typeface="Times New Roman"/>
              </a:rPr>
              <a:t/>
            </a:r>
            <a:br>
              <a:rPr kumimoji="0" lang="en-US" sz="1200" b="0">
                <a:solidFill>
                  <a:srgbClr val="000000"/>
                </a:solidFill>
                <a:latin typeface="Times New Roman"/>
                <a:cs typeface="Times New Roman"/>
              </a:rPr>
            </a:br>
            <a:r>
              <a:rPr kumimoji="0" lang="en-US" sz="1200" i="1">
                <a:solidFill>
                  <a:srgbClr val="000000"/>
                </a:solidFill>
                <a:latin typeface="Times New Roman"/>
                <a:cs typeface="Times New Roman"/>
              </a:rPr>
              <a:t>(real GDP)</a:t>
            </a:r>
            <a:endParaRPr kumimoji="0" lang="en-US" sz="2000" i="1">
              <a:solidFill>
                <a:schemeClr val="tx1"/>
              </a:solidFill>
              <a:latin typeface="Times New Roman"/>
              <a:cs typeface="Times New Roman"/>
            </a:endParaRPr>
          </a:p>
        </p:txBody>
      </p:sp>
      <p:grpSp>
        <p:nvGrpSpPr>
          <p:cNvPr id="3" name="Group 27"/>
          <p:cNvGrpSpPr>
            <a:grpSpLocks/>
          </p:cNvGrpSpPr>
          <p:nvPr/>
        </p:nvGrpSpPr>
        <p:grpSpPr bwMode="auto">
          <a:xfrm>
            <a:off x="4590098" y="2074316"/>
            <a:ext cx="142875" cy="3232150"/>
            <a:chOff x="2102" y="764"/>
            <a:chExt cx="90" cy="2036"/>
          </a:xfrm>
        </p:grpSpPr>
        <p:sp>
          <p:nvSpPr>
            <p:cNvPr id="81" name="Line 28"/>
            <p:cNvSpPr>
              <a:spLocks noChangeAspect="1" noChangeShapeType="1"/>
            </p:cNvSpPr>
            <p:nvPr/>
          </p:nvSpPr>
          <p:spPr bwMode="auto">
            <a:xfrm>
              <a:off x="2148" y="2736"/>
              <a:ext cx="0" cy="64"/>
            </a:xfrm>
            <a:prstGeom prst="line">
              <a:avLst/>
            </a:prstGeom>
            <a:noFill/>
            <a:ln w="28575">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82" name="Line 29"/>
            <p:cNvSpPr>
              <a:spLocks noChangeAspect="1" noChangeShapeType="1"/>
            </p:cNvSpPr>
            <p:nvPr/>
          </p:nvSpPr>
          <p:spPr bwMode="auto">
            <a:xfrm rot="-1844129">
              <a:off x="2106" y="2736"/>
              <a:ext cx="86" cy="0"/>
            </a:xfrm>
            <a:prstGeom prst="line">
              <a:avLst/>
            </a:prstGeom>
            <a:noFill/>
            <a:ln w="28575">
              <a:solidFill>
                <a:srgbClr val="000000"/>
              </a:solidFill>
              <a:round/>
              <a:headEnd/>
              <a:tailEnd/>
            </a:ln>
          </p:spPr>
          <p:txBody>
            <a:bodyPr>
              <a:prstTxWarp prst="textNoShape">
                <a:avLst/>
              </a:prstTxWarp>
            </a:bodyPr>
            <a:lstStyle/>
            <a:p>
              <a:endParaRPr lang="en-US">
                <a:latin typeface="Times New Roman"/>
                <a:cs typeface="Times New Roman"/>
              </a:endParaRPr>
            </a:p>
          </p:txBody>
        </p:sp>
        <p:grpSp>
          <p:nvGrpSpPr>
            <p:cNvPr id="4" name="Group 30"/>
            <p:cNvGrpSpPr>
              <a:grpSpLocks/>
            </p:cNvGrpSpPr>
            <p:nvPr/>
          </p:nvGrpSpPr>
          <p:grpSpPr bwMode="auto">
            <a:xfrm>
              <a:off x="2102" y="764"/>
              <a:ext cx="86" cy="1932"/>
              <a:chOff x="2102" y="756"/>
              <a:chExt cx="86" cy="1932"/>
            </a:xfrm>
          </p:grpSpPr>
          <p:sp>
            <p:nvSpPr>
              <p:cNvPr id="84" name="Line 31"/>
              <p:cNvSpPr>
                <a:spLocks noChangeAspect="1" noChangeShapeType="1"/>
              </p:cNvSpPr>
              <p:nvPr/>
            </p:nvSpPr>
            <p:spPr bwMode="auto">
              <a:xfrm>
                <a:off x="2148" y="756"/>
                <a:ext cx="0" cy="1932"/>
              </a:xfrm>
              <a:prstGeom prst="line">
                <a:avLst/>
              </a:prstGeom>
              <a:noFill/>
              <a:ln w="28575">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85" name="Line 32"/>
              <p:cNvSpPr>
                <a:spLocks noChangeAspect="1" noChangeShapeType="1"/>
              </p:cNvSpPr>
              <p:nvPr/>
            </p:nvSpPr>
            <p:spPr bwMode="auto">
              <a:xfrm rot="-1844129">
                <a:off x="2102" y="2688"/>
                <a:ext cx="86" cy="0"/>
              </a:xfrm>
              <a:prstGeom prst="line">
                <a:avLst/>
              </a:prstGeom>
              <a:noFill/>
              <a:ln w="28575">
                <a:solidFill>
                  <a:srgbClr val="000000"/>
                </a:solidFill>
                <a:round/>
                <a:headEnd/>
                <a:tailEnd/>
              </a:ln>
            </p:spPr>
            <p:txBody>
              <a:bodyPr>
                <a:prstTxWarp prst="textNoShape">
                  <a:avLst/>
                </a:prstTxWarp>
              </a:bodyPr>
              <a:lstStyle/>
              <a:p>
                <a:endParaRPr lang="en-US">
                  <a:latin typeface="Times New Roman"/>
                  <a:cs typeface="Times New Roman"/>
                </a:endParaRPr>
              </a:p>
            </p:txBody>
          </p:sp>
        </p:grpSp>
      </p:grpSp>
      <p:sp>
        <p:nvSpPr>
          <p:cNvPr id="76" name="Line 3"/>
          <p:cNvSpPr>
            <a:spLocks noChangeShapeType="1"/>
          </p:cNvSpPr>
          <p:nvPr/>
        </p:nvSpPr>
        <p:spPr bwMode="auto">
          <a:xfrm>
            <a:off x="6029325" y="2181924"/>
            <a:ext cx="1588" cy="3101975"/>
          </a:xfrm>
          <a:prstGeom prst="line">
            <a:avLst/>
          </a:prstGeom>
          <a:noFill/>
          <a:ln w="57150">
            <a:solidFill>
              <a:srgbClr val="C03838"/>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77" name="Freeform 4"/>
          <p:cNvSpPr>
            <a:spLocks noChangeAspect="1"/>
          </p:cNvSpPr>
          <p:nvPr/>
        </p:nvSpPr>
        <p:spPr bwMode="auto">
          <a:xfrm>
            <a:off x="4903788" y="2259711"/>
            <a:ext cx="1776412" cy="2665413"/>
          </a:xfrm>
          <a:custGeom>
            <a:avLst/>
            <a:gdLst>
              <a:gd name="T0" fmla="*/ 8567 w 4147"/>
              <a:gd name="T1" fmla="*/ 30854 h 6220"/>
              <a:gd name="T2" fmla="*/ 22703 w 4147"/>
              <a:gd name="T3" fmla="*/ 78420 h 6220"/>
              <a:gd name="T4" fmla="*/ 40266 w 4147"/>
              <a:gd name="T5" fmla="*/ 128557 h 6220"/>
              <a:gd name="T6" fmla="*/ 59971 w 4147"/>
              <a:gd name="T7" fmla="*/ 180408 h 6220"/>
              <a:gd name="T8" fmla="*/ 82245 w 4147"/>
              <a:gd name="T9" fmla="*/ 233974 h 6220"/>
              <a:gd name="T10" fmla="*/ 106662 w 4147"/>
              <a:gd name="T11" fmla="*/ 289253 h 6220"/>
              <a:gd name="T12" fmla="*/ 133649 w 4147"/>
              <a:gd name="T13" fmla="*/ 346247 h 6220"/>
              <a:gd name="T14" fmla="*/ 162777 w 4147"/>
              <a:gd name="T15" fmla="*/ 404097 h 6220"/>
              <a:gd name="T16" fmla="*/ 193619 w 4147"/>
              <a:gd name="T17" fmla="*/ 463662 h 6220"/>
              <a:gd name="T18" fmla="*/ 226603 w 4147"/>
              <a:gd name="T19" fmla="*/ 524084 h 6220"/>
              <a:gd name="T20" fmla="*/ 260872 w 4147"/>
              <a:gd name="T21" fmla="*/ 585791 h 6220"/>
              <a:gd name="T22" fmla="*/ 296854 w 4147"/>
              <a:gd name="T23" fmla="*/ 648355 h 6220"/>
              <a:gd name="T24" fmla="*/ 334550 w 4147"/>
              <a:gd name="T25" fmla="*/ 711777 h 6220"/>
              <a:gd name="T26" fmla="*/ 373959 w 4147"/>
              <a:gd name="T27" fmla="*/ 776055 h 6220"/>
              <a:gd name="T28" fmla="*/ 413796 w 4147"/>
              <a:gd name="T29" fmla="*/ 840762 h 6220"/>
              <a:gd name="T30" fmla="*/ 455347 w 4147"/>
              <a:gd name="T31" fmla="*/ 906755 h 6220"/>
              <a:gd name="T32" fmla="*/ 497755 w 4147"/>
              <a:gd name="T33" fmla="*/ 972319 h 6220"/>
              <a:gd name="T34" fmla="*/ 541448 w 4147"/>
              <a:gd name="T35" fmla="*/ 1038311 h 6220"/>
              <a:gd name="T36" fmla="*/ 585997 w 4147"/>
              <a:gd name="T37" fmla="*/ 1104304 h 6220"/>
              <a:gd name="T38" fmla="*/ 630975 w 4147"/>
              <a:gd name="T39" fmla="*/ 1171153 h 6220"/>
              <a:gd name="T40" fmla="*/ 676382 w 4147"/>
              <a:gd name="T41" fmla="*/ 1237146 h 6220"/>
              <a:gd name="T42" fmla="*/ 722645 w 4147"/>
              <a:gd name="T43" fmla="*/ 1303138 h 6220"/>
              <a:gd name="T44" fmla="*/ 769336 w 4147"/>
              <a:gd name="T45" fmla="*/ 1369131 h 6220"/>
              <a:gd name="T46" fmla="*/ 816027 w 4147"/>
              <a:gd name="T47" fmla="*/ 1434695 h 6220"/>
              <a:gd name="T48" fmla="*/ 863147 w 4147"/>
              <a:gd name="T49" fmla="*/ 1499830 h 6220"/>
              <a:gd name="T50" fmla="*/ 910267 w 4147"/>
              <a:gd name="T51" fmla="*/ 1564109 h 6220"/>
              <a:gd name="T52" fmla="*/ 957386 w 4147"/>
              <a:gd name="T53" fmla="*/ 1627530 h 6220"/>
              <a:gd name="T54" fmla="*/ 1003649 w 4147"/>
              <a:gd name="T55" fmla="*/ 1690095 h 6220"/>
              <a:gd name="T56" fmla="*/ 1049912 w 4147"/>
              <a:gd name="T57" fmla="*/ 1752231 h 6220"/>
              <a:gd name="T58" fmla="*/ 1096175 w 4147"/>
              <a:gd name="T59" fmla="*/ 1812652 h 6220"/>
              <a:gd name="T60" fmla="*/ 1141581 w 4147"/>
              <a:gd name="T61" fmla="*/ 1872645 h 6220"/>
              <a:gd name="T62" fmla="*/ 1186559 w 4147"/>
              <a:gd name="T63" fmla="*/ 1931353 h 6220"/>
              <a:gd name="T64" fmla="*/ 1230252 w 4147"/>
              <a:gd name="T65" fmla="*/ 1987918 h 6220"/>
              <a:gd name="T66" fmla="*/ 1273088 w 4147"/>
              <a:gd name="T67" fmla="*/ 2043198 h 6220"/>
              <a:gd name="T68" fmla="*/ 1315496 w 4147"/>
              <a:gd name="T69" fmla="*/ 2097192 h 6220"/>
              <a:gd name="T70" fmla="*/ 1356618 w 4147"/>
              <a:gd name="T71" fmla="*/ 2149471 h 6220"/>
              <a:gd name="T72" fmla="*/ 1396456 w 4147"/>
              <a:gd name="T73" fmla="*/ 2200037 h 6220"/>
              <a:gd name="T74" fmla="*/ 1435008 w 4147"/>
              <a:gd name="T75" fmla="*/ 2248460 h 6220"/>
              <a:gd name="T76" fmla="*/ 1471848 w 4147"/>
              <a:gd name="T77" fmla="*/ 2294741 h 6220"/>
              <a:gd name="T78" fmla="*/ 1507401 w 4147"/>
              <a:gd name="T79" fmla="*/ 2338450 h 6220"/>
              <a:gd name="T80" fmla="*/ 1541670 w 4147"/>
              <a:gd name="T81" fmla="*/ 2380445 h 6220"/>
              <a:gd name="T82" fmla="*/ 1573369 w 4147"/>
              <a:gd name="T83" fmla="*/ 2419869 h 6220"/>
              <a:gd name="T84" fmla="*/ 1603354 w 4147"/>
              <a:gd name="T85" fmla="*/ 2456722 h 6220"/>
              <a:gd name="T86" fmla="*/ 1631626 w 4147"/>
              <a:gd name="T87" fmla="*/ 2491433 h 6220"/>
              <a:gd name="T88" fmla="*/ 1657756 w 4147"/>
              <a:gd name="T89" fmla="*/ 2523143 h 6220"/>
              <a:gd name="T90" fmla="*/ 1681316 w 4147"/>
              <a:gd name="T91" fmla="*/ 2551426 h 6220"/>
              <a:gd name="T92" fmla="*/ 1702734 w 4147"/>
              <a:gd name="T93" fmla="*/ 2577566 h 6220"/>
              <a:gd name="T94" fmla="*/ 1721582 w 4147"/>
              <a:gd name="T95" fmla="*/ 2599849 h 6220"/>
              <a:gd name="T96" fmla="*/ 1737860 w 4147"/>
              <a:gd name="T97" fmla="*/ 2619561 h 6220"/>
              <a:gd name="T98" fmla="*/ 1751139 w 4147"/>
              <a:gd name="T99" fmla="*/ 2635416 h 6220"/>
              <a:gd name="T100" fmla="*/ 1761848 w 4147"/>
              <a:gd name="T101" fmla="*/ 2648701 h 6220"/>
              <a:gd name="T102" fmla="*/ 1769987 w 4147"/>
              <a:gd name="T103" fmla="*/ 2657700 h 6220"/>
              <a:gd name="T104" fmla="*/ 1775127 w 4147"/>
              <a:gd name="T105" fmla="*/ 2663699 h 6220"/>
              <a:gd name="T106" fmla="*/ 1776412 w 4147"/>
              <a:gd name="T107" fmla="*/ 2665413 h 622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47"/>
              <a:gd name="T163" fmla="*/ 0 h 6220"/>
              <a:gd name="T164" fmla="*/ 4147 w 4147"/>
              <a:gd name="T165" fmla="*/ 6220 h 622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47" h="6220">
                <a:moveTo>
                  <a:pt x="0" y="0"/>
                </a:moveTo>
                <a:lnTo>
                  <a:pt x="10" y="35"/>
                </a:lnTo>
                <a:lnTo>
                  <a:pt x="20" y="72"/>
                </a:lnTo>
                <a:lnTo>
                  <a:pt x="31" y="108"/>
                </a:lnTo>
                <a:lnTo>
                  <a:pt x="42" y="146"/>
                </a:lnTo>
                <a:lnTo>
                  <a:pt x="53" y="183"/>
                </a:lnTo>
                <a:lnTo>
                  <a:pt x="67" y="222"/>
                </a:lnTo>
                <a:lnTo>
                  <a:pt x="79" y="260"/>
                </a:lnTo>
                <a:lnTo>
                  <a:pt x="94" y="300"/>
                </a:lnTo>
                <a:lnTo>
                  <a:pt x="109" y="340"/>
                </a:lnTo>
                <a:lnTo>
                  <a:pt x="124" y="380"/>
                </a:lnTo>
                <a:lnTo>
                  <a:pt x="140" y="421"/>
                </a:lnTo>
                <a:lnTo>
                  <a:pt x="157" y="463"/>
                </a:lnTo>
                <a:lnTo>
                  <a:pt x="174" y="504"/>
                </a:lnTo>
                <a:lnTo>
                  <a:pt x="192" y="546"/>
                </a:lnTo>
                <a:lnTo>
                  <a:pt x="211" y="589"/>
                </a:lnTo>
                <a:lnTo>
                  <a:pt x="231" y="631"/>
                </a:lnTo>
                <a:lnTo>
                  <a:pt x="249" y="675"/>
                </a:lnTo>
                <a:lnTo>
                  <a:pt x="270" y="719"/>
                </a:lnTo>
                <a:lnTo>
                  <a:pt x="291" y="763"/>
                </a:lnTo>
                <a:lnTo>
                  <a:pt x="312" y="808"/>
                </a:lnTo>
                <a:lnTo>
                  <a:pt x="335" y="852"/>
                </a:lnTo>
                <a:lnTo>
                  <a:pt x="357" y="897"/>
                </a:lnTo>
                <a:lnTo>
                  <a:pt x="380" y="943"/>
                </a:lnTo>
                <a:lnTo>
                  <a:pt x="404" y="989"/>
                </a:lnTo>
                <a:lnTo>
                  <a:pt x="428" y="1035"/>
                </a:lnTo>
                <a:lnTo>
                  <a:pt x="452" y="1082"/>
                </a:lnTo>
                <a:lnTo>
                  <a:pt x="477" y="1129"/>
                </a:lnTo>
                <a:lnTo>
                  <a:pt x="503" y="1176"/>
                </a:lnTo>
                <a:lnTo>
                  <a:pt x="529" y="1223"/>
                </a:lnTo>
                <a:lnTo>
                  <a:pt x="555" y="1270"/>
                </a:lnTo>
                <a:lnTo>
                  <a:pt x="582" y="1318"/>
                </a:lnTo>
                <a:lnTo>
                  <a:pt x="609" y="1367"/>
                </a:lnTo>
                <a:lnTo>
                  <a:pt x="636" y="1415"/>
                </a:lnTo>
                <a:lnTo>
                  <a:pt x="664" y="1464"/>
                </a:lnTo>
                <a:lnTo>
                  <a:pt x="693" y="1513"/>
                </a:lnTo>
                <a:lnTo>
                  <a:pt x="722" y="1562"/>
                </a:lnTo>
                <a:lnTo>
                  <a:pt x="752" y="1612"/>
                </a:lnTo>
                <a:lnTo>
                  <a:pt x="781" y="1661"/>
                </a:lnTo>
                <a:lnTo>
                  <a:pt x="811" y="1711"/>
                </a:lnTo>
                <a:lnTo>
                  <a:pt x="841" y="1761"/>
                </a:lnTo>
                <a:lnTo>
                  <a:pt x="873" y="1811"/>
                </a:lnTo>
                <a:lnTo>
                  <a:pt x="903" y="1861"/>
                </a:lnTo>
                <a:lnTo>
                  <a:pt x="934" y="1912"/>
                </a:lnTo>
                <a:lnTo>
                  <a:pt x="966" y="1962"/>
                </a:lnTo>
                <a:lnTo>
                  <a:pt x="999" y="2014"/>
                </a:lnTo>
                <a:lnTo>
                  <a:pt x="1031" y="2065"/>
                </a:lnTo>
                <a:lnTo>
                  <a:pt x="1063" y="2116"/>
                </a:lnTo>
                <a:lnTo>
                  <a:pt x="1096" y="2167"/>
                </a:lnTo>
                <a:lnTo>
                  <a:pt x="1129" y="2218"/>
                </a:lnTo>
                <a:lnTo>
                  <a:pt x="1162" y="2269"/>
                </a:lnTo>
                <a:lnTo>
                  <a:pt x="1197" y="2320"/>
                </a:lnTo>
                <a:lnTo>
                  <a:pt x="1230" y="2372"/>
                </a:lnTo>
                <a:lnTo>
                  <a:pt x="1264" y="2423"/>
                </a:lnTo>
                <a:lnTo>
                  <a:pt x="1299" y="2474"/>
                </a:lnTo>
                <a:lnTo>
                  <a:pt x="1333" y="2526"/>
                </a:lnTo>
                <a:lnTo>
                  <a:pt x="1368" y="2577"/>
                </a:lnTo>
                <a:lnTo>
                  <a:pt x="1403" y="2630"/>
                </a:lnTo>
                <a:lnTo>
                  <a:pt x="1437" y="2681"/>
                </a:lnTo>
                <a:lnTo>
                  <a:pt x="1473" y="2733"/>
                </a:lnTo>
                <a:lnTo>
                  <a:pt x="1508" y="2784"/>
                </a:lnTo>
                <a:lnTo>
                  <a:pt x="1544" y="2836"/>
                </a:lnTo>
                <a:lnTo>
                  <a:pt x="1579" y="2887"/>
                </a:lnTo>
                <a:lnTo>
                  <a:pt x="1616" y="2939"/>
                </a:lnTo>
                <a:lnTo>
                  <a:pt x="1651" y="2990"/>
                </a:lnTo>
                <a:lnTo>
                  <a:pt x="1687" y="3041"/>
                </a:lnTo>
                <a:lnTo>
                  <a:pt x="1724" y="3093"/>
                </a:lnTo>
                <a:lnTo>
                  <a:pt x="1759" y="3144"/>
                </a:lnTo>
                <a:lnTo>
                  <a:pt x="1796" y="3195"/>
                </a:lnTo>
                <a:lnTo>
                  <a:pt x="1832" y="3247"/>
                </a:lnTo>
                <a:lnTo>
                  <a:pt x="1869" y="3298"/>
                </a:lnTo>
                <a:lnTo>
                  <a:pt x="1905" y="3348"/>
                </a:lnTo>
                <a:lnTo>
                  <a:pt x="1942" y="3399"/>
                </a:lnTo>
                <a:lnTo>
                  <a:pt x="1978" y="3450"/>
                </a:lnTo>
                <a:lnTo>
                  <a:pt x="2015" y="3500"/>
                </a:lnTo>
                <a:lnTo>
                  <a:pt x="2051" y="3550"/>
                </a:lnTo>
                <a:lnTo>
                  <a:pt x="2089" y="3600"/>
                </a:lnTo>
                <a:lnTo>
                  <a:pt x="2125" y="3650"/>
                </a:lnTo>
                <a:lnTo>
                  <a:pt x="2162" y="3700"/>
                </a:lnTo>
                <a:lnTo>
                  <a:pt x="2198" y="3749"/>
                </a:lnTo>
                <a:lnTo>
                  <a:pt x="2235" y="3798"/>
                </a:lnTo>
                <a:lnTo>
                  <a:pt x="2271" y="3847"/>
                </a:lnTo>
                <a:lnTo>
                  <a:pt x="2307" y="3896"/>
                </a:lnTo>
                <a:lnTo>
                  <a:pt x="2343" y="3944"/>
                </a:lnTo>
                <a:lnTo>
                  <a:pt x="2379" y="3993"/>
                </a:lnTo>
                <a:lnTo>
                  <a:pt x="2416" y="4041"/>
                </a:lnTo>
                <a:lnTo>
                  <a:pt x="2451" y="4089"/>
                </a:lnTo>
                <a:lnTo>
                  <a:pt x="2488" y="4137"/>
                </a:lnTo>
                <a:lnTo>
                  <a:pt x="2523" y="4184"/>
                </a:lnTo>
                <a:lnTo>
                  <a:pt x="2559" y="4230"/>
                </a:lnTo>
                <a:lnTo>
                  <a:pt x="2595" y="4277"/>
                </a:lnTo>
                <a:lnTo>
                  <a:pt x="2631" y="4324"/>
                </a:lnTo>
                <a:lnTo>
                  <a:pt x="2665" y="4370"/>
                </a:lnTo>
                <a:lnTo>
                  <a:pt x="2700" y="4416"/>
                </a:lnTo>
                <a:lnTo>
                  <a:pt x="2735" y="4461"/>
                </a:lnTo>
                <a:lnTo>
                  <a:pt x="2770" y="4507"/>
                </a:lnTo>
                <a:lnTo>
                  <a:pt x="2805" y="4550"/>
                </a:lnTo>
                <a:lnTo>
                  <a:pt x="2839" y="4595"/>
                </a:lnTo>
                <a:lnTo>
                  <a:pt x="2872" y="4639"/>
                </a:lnTo>
                <a:lnTo>
                  <a:pt x="2907" y="4683"/>
                </a:lnTo>
                <a:lnTo>
                  <a:pt x="2940" y="4726"/>
                </a:lnTo>
                <a:lnTo>
                  <a:pt x="2972" y="4768"/>
                </a:lnTo>
                <a:lnTo>
                  <a:pt x="3006" y="4811"/>
                </a:lnTo>
                <a:lnTo>
                  <a:pt x="3038" y="4853"/>
                </a:lnTo>
                <a:lnTo>
                  <a:pt x="3071" y="4894"/>
                </a:lnTo>
                <a:lnTo>
                  <a:pt x="3104" y="4935"/>
                </a:lnTo>
                <a:lnTo>
                  <a:pt x="3135" y="4976"/>
                </a:lnTo>
                <a:lnTo>
                  <a:pt x="3167" y="5016"/>
                </a:lnTo>
                <a:lnTo>
                  <a:pt x="3198" y="5056"/>
                </a:lnTo>
                <a:lnTo>
                  <a:pt x="3230" y="5094"/>
                </a:lnTo>
                <a:lnTo>
                  <a:pt x="3260" y="5134"/>
                </a:lnTo>
                <a:lnTo>
                  <a:pt x="3290" y="5172"/>
                </a:lnTo>
                <a:lnTo>
                  <a:pt x="3320" y="5209"/>
                </a:lnTo>
                <a:lnTo>
                  <a:pt x="3350" y="5247"/>
                </a:lnTo>
                <a:lnTo>
                  <a:pt x="3379" y="5283"/>
                </a:lnTo>
                <a:lnTo>
                  <a:pt x="3408" y="5319"/>
                </a:lnTo>
                <a:lnTo>
                  <a:pt x="3436" y="5355"/>
                </a:lnTo>
                <a:lnTo>
                  <a:pt x="3464" y="5389"/>
                </a:lnTo>
                <a:lnTo>
                  <a:pt x="3492" y="5424"/>
                </a:lnTo>
                <a:lnTo>
                  <a:pt x="3519" y="5457"/>
                </a:lnTo>
                <a:lnTo>
                  <a:pt x="3547" y="5491"/>
                </a:lnTo>
                <a:lnTo>
                  <a:pt x="3573" y="5523"/>
                </a:lnTo>
                <a:lnTo>
                  <a:pt x="3599" y="5555"/>
                </a:lnTo>
                <a:lnTo>
                  <a:pt x="3624" y="5586"/>
                </a:lnTo>
                <a:lnTo>
                  <a:pt x="3649" y="5618"/>
                </a:lnTo>
                <a:lnTo>
                  <a:pt x="3673" y="5647"/>
                </a:lnTo>
                <a:lnTo>
                  <a:pt x="3697" y="5677"/>
                </a:lnTo>
                <a:lnTo>
                  <a:pt x="3721" y="5705"/>
                </a:lnTo>
                <a:lnTo>
                  <a:pt x="3743" y="5733"/>
                </a:lnTo>
                <a:lnTo>
                  <a:pt x="3765" y="5761"/>
                </a:lnTo>
                <a:lnTo>
                  <a:pt x="3787" y="5788"/>
                </a:lnTo>
                <a:lnTo>
                  <a:pt x="3809" y="5814"/>
                </a:lnTo>
                <a:lnTo>
                  <a:pt x="3830" y="5839"/>
                </a:lnTo>
                <a:lnTo>
                  <a:pt x="3850" y="5864"/>
                </a:lnTo>
                <a:lnTo>
                  <a:pt x="3870" y="5888"/>
                </a:lnTo>
                <a:lnTo>
                  <a:pt x="3888" y="5911"/>
                </a:lnTo>
                <a:lnTo>
                  <a:pt x="3907" y="5932"/>
                </a:lnTo>
                <a:lnTo>
                  <a:pt x="3925" y="5954"/>
                </a:lnTo>
                <a:lnTo>
                  <a:pt x="3943" y="5975"/>
                </a:lnTo>
                <a:lnTo>
                  <a:pt x="3959" y="5995"/>
                </a:lnTo>
                <a:lnTo>
                  <a:pt x="3975" y="6015"/>
                </a:lnTo>
                <a:lnTo>
                  <a:pt x="3990" y="6033"/>
                </a:lnTo>
                <a:lnTo>
                  <a:pt x="4005" y="6050"/>
                </a:lnTo>
                <a:lnTo>
                  <a:pt x="4019" y="6067"/>
                </a:lnTo>
                <a:lnTo>
                  <a:pt x="4032" y="6084"/>
                </a:lnTo>
                <a:lnTo>
                  <a:pt x="4045" y="6098"/>
                </a:lnTo>
                <a:lnTo>
                  <a:pt x="4057" y="6113"/>
                </a:lnTo>
                <a:lnTo>
                  <a:pt x="4069" y="6126"/>
                </a:lnTo>
                <a:lnTo>
                  <a:pt x="4079" y="6139"/>
                </a:lnTo>
                <a:lnTo>
                  <a:pt x="4088" y="6150"/>
                </a:lnTo>
                <a:lnTo>
                  <a:pt x="4098" y="6162"/>
                </a:lnTo>
                <a:lnTo>
                  <a:pt x="4106" y="6171"/>
                </a:lnTo>
                <a:lnTo>
                  <a:pt x="4113" y="6181"/>
                </a:lnTo>
                <a:lnTo>
                  <a:pt x="4121" y="6189"/>
                </a:lnTo>
                <a:lnTo>
                  <a:pt x="4127" y="6196"/>
                </a:lnTo>
                <a:lnTo>
                  <a:pt x="4132" y="6202"/>
                </a:lnTo>
                <a:lnTo>
                  <a:pt x="4136" y="6208"/>
                </a:lnTo>
                <a:lnTo>
                  <a:pt x="4141" y="6212"/>
                </a:lnTo>
                <a:lnTo>
                  <a:pt x="4144" y="6216"/>
                </a:lnTo>
                <a:lnTo>
                  <a:pt x="4146" y="6218"/>
                </a:lnTo>
                <a:lnTo>
                  <a:pt x="4147" y="6219"/>
                </a:lnTo>
                <a:lnTo>
                  <a:pt x="4147" y="6220"/>
                </a:lnTo>
              </a:path>
            </a:pathLst>
          </a:custGeom>
          <a:noFill/>
          <a:ln w="57150">
            <a:solidFill>
              <a:srgbClr val="053ABF"/>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78" name="Rectangle 5"/>
          <p:cNvSpPr>
            <a:spLocks noChangeAspect="1" noChangeArrowheads="1"/>
          </p:cNvSpPr>
          <p:nvPr/>
        </p:nvSpPr>
        <p:spPr bwMode="auto">
          <a:xfrm>
            <a:off x="6685788" y="4874070"/>
            <a:ext cx="485775" cy="276999"/>
          </a:xfrm>
          <a:prstGeom prst="rect">
            <a:avLst/>
          </a:prstGeom>
          <a:noFill/>
          <a:ln w="9525">
            <a:noFill/>
            <a:miter lim="800000"/>
            <a:headEnd/>
            <a:tailEnd/>
          </a:ln>
        </p:spPr>
        <p:txBody>
          <a:bodyPr wrap="square" lIns="0" tIns="0" rIns="0" bIns="0">
            <a:prstTxWarp prst="textNoShape">
              <a:avLst/>
            </a:prstTxWarp>
            <a:spAutoFit/>
          </a:bodyPr>
          <a:lstStyle/>
          <a:p>
            <a:r>
              <a:rPr kumimoji="0" lang="en-US" b="1" i="1" dirty="0">
                <a:solidFill>
                  <a:srgbClr val="053ABF"/>
                </a:solidFill>
                <a:latin typeface="Times New Roman" pitchFamily="18" charset="0"/>
                <a:cs typeface="Times New Roman" pitchFamily="18" charset="0"/>
              </a:rPr>
              <a:t>AD</a:t>
            </a:r>
            <a:r>
              <a:rPr kumimoji="0" lang="en-US" b="1" i="1" baseline="-25000" dirty="0">
                <a:solidFill>
                  <a:srgbClr val="053ABF"/>
                </a:solidFill>
                <a:latin typeface="Times New Roman" pitchFamily="18" charset="0"/>
                <a:cs typeface="Times New Roman" pitchFamily="18" charset="0"/>
              </a:rPr>
              <a:t>1</a:t>
            </a:r>
            <a:endParaRPr kumimoji="0" lang="en-US" b="1" baseline="-25000" dirty="0">
              <a:solidFill>
                <a:srgbClr val="053ABF"/>
              </a:solidFill>
              <a:latin typeface="Times New Roman" pitchFamily="18" charset="0"/>
              <a:cs typeface="Times New Roman" pitchFamily="18" charset="0"/>
            </a:endParaRPr>
          </a:p>
        </p:txBody>
      </p:sp>
      <p:sp>
        <p:nvSpPr>
          <p:cNvPr id="79" name="Rectangle 9"/>
          <p:cNvSpPr>
            <a:spLocks noChangeArrowheads="1"/>
          </p:cNvSpPr>
          <p:nvPr/>
        </p:nvSpPr>
        <p:spPr bwMode="auto">
          <a:xfrm>
            <a:off x="5758434" y="1911033"/>
            <a:ext cx="577081"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dirty="0">
                <a:solidFill>
                  <a:srgbClr val="C03838"/>
                </a:solidFill>
                <a:latin typeface="Times New Roman" pitchFamily="18" charset="0"/>
                <a:cs typeface="Times New Roman" pitchFamily="18" charset="0"/>
              </a:rPr>
              <a:t>LRAS</a:t>
            </a:r>
            <a:endParaRPr kumimoji="0" lang="en-US" b="1" dirty="0">
              <a:solidFill>
                <a:srgbClr val="C03838"/>
              </a:solidFill>
              <a:latin typeface="Times New Roman" pitchFamily="18" charset="0"/>
              <a:cs typeface="Times New Roman" pitchFamily="18" charset="0"/>
            </a:endParaRPr>
          </a:p>
        </p:txBody>
      </p:sp>
      <p:sp>
        <p:nvSpPr>
          <p:cNvPr id="80" name="Line 11"/>
          <p:cNvSpPr>
            <a:spLocks noChangeAspect="1" noChangeShapeType="1"/>
          </p:cNvSpPr>
          <p:nvPr/>
        </p:nvSpPr>
        <p:spPr bwMode="auto">
          <a:xfrm flipH="1">
            <a:off x="4658359" y="4113562"/>
            <a:ext cx="1352169" cy="0"/>
          </a:xfrm>
          <a:prstGeom prst="line">
            <a:avLst/>
          </a:prstGeom>
          <a:noFill/>
          <a:ln w="31750" cap="rnd">
            <a:solidFill>
              <a:schemeClr val="tx1"/>
            </a:solidFill>
            <a:prstDash val="sysDot"/>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83" name="Line 12"/>
          <p:cNvSpPr>
            <a:spLocks noChangeAspect="1" noChangeShapeType="1"/>
          </p:cNvSpPr>
          <p:nvPr/>
        </p:nvSpPr>
        <p:spPr bwMode="auto">
          <a:xfrm>
            <a:off x="6029325" y="4163124"/>
            <a:ext cx="0" cy="1106487"/>
          </a:xfrm>
          <a:prstGeom prst="line">
            <a:avLst/>
          </a:prstGeom>
          <a:noFill/>
          <a:ln w="31750" cap="rnd">
            <a:solidFill>
              <a:schemeClr val="tx1"/>
            </a:solidFill>
            <a:prstDash val="sysDot"/>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86" name="Rectangle 13"/>
          <p:cNvSpPr>
            <a:spLocks noChangeArrowheads="1"/>
          </p:cNvSpPr>
          <p:nvPr/>
        </p:nvSpPr>
        <p:spPr bwMode="auto">
          <a:xfrm>
            <a:off x="5905500" y="5337874"/>
            <a:ext cx="216406"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C03838"/>
                </a:solidFill>
                <a:latin typeface="Times New Roman" pitchFamily="18" charset="0"/>
                <a:cs typeface="Times New Roman" pitchFamily="18" charset="0"/>
              </a:rPr>
              <a:t>Y</a:t>
            </a:r>
            <a:r>
              <a:rPr kumimoji="0" lang="en-US" sz="1600" b="1" i="1" baseline="-25000" dirty="0">
                <a:solidFill>
                  <a:srgbClr val="C03838"/>
                </a:solidFill>
                <a:latin typeface="Times New Roman" pitchFamily="18" charset="0"/>
                <a:cs typeface="Times New Roman" pitchFamily="18" charset="0"/>
              </a:rPr>
              <a:t>F</a:t>
            </a:r>
            <a:endParaRPr kumimoji="0" lang="en-US" sz="1600" b="1" baseline="-25000" dirty="0">
              <a:solidFill>
                <a:srgbClr val="C03838"/>
              </a:solidFill>
              <a:latin typeface="Times New Roman" pitchFamily="18" charset="0"/>
              <a:cs typeface="Times New Roman" pitchFamily="18" charset="0"/>
            </a:endParaRPr>
          </a:p>
        </p:txBody>
      </p:sp>
      <p:sp>
        <p:nvSpPr>
          <p:cNvPr id="87" name="Rectangle 17"/>
          <p:cNvSpPr>
            <a:spLocks noChangeAspect="1" noChangeArrowheads="1"/>
          </p:cNvSpPr>
          <p:nvPr/>
        </p:nvSpPr>
        <p:spPr bwMode="auto">
          <a:xfrm>
            <a:off x="4415790" y="3999325"/>
            <a:ext cx="19396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a:solidFill>
                  <a:srgbClr val="000000"/>
                </a:solidFill>
                <a:latin typeface="Times New Roman" pitchFamily="18" charset="0"/>
                <a:cs typeface="Times New Roman" pitchFamily="18" charset="0"/>
              </a:rPr>
              <a:t>P</a:t>
            </a:r>
            <a:r>
              <a:rPr kumimoji="0" lang="en-US" sz="1600" b="1" i="1" baseline="-25000">
                <a:solidFill>
                  <a:srgbClr val="000000"/>
                </a:solidFill>
                <a:latin typeface="Times New Roman" pitchFamily="18" charset="0"/>
                <a:cs typeface="Times New Roman" pitchFamily="18" charset="0"/>
              </a:rPr>
              <a:t>1</a:t>
            </a:r>
            <a:endParaRPr kumimoji="0" lang="en-US" sz="2800" b="1" baseline="-25000">
              <a:solidFill>
                <a:schemeClr val="tx1"/>
              </a:solidFill>
              <a:latin typeface="Times New Roman" pitchFamily="18" charset="0"/>
              <a:cs typeface="Times New Roman" pitchFamily="18" charset="0"/>
            </a:endParaRPr>
          </a:p>
        </p:txBody>
      </p:sp>
      <p:sp>
        <p:nvSpPr>
          <p:cNvPr id="88" name="Rectangle 18"/>
          <p:cNvSpPr>
            <a:spLocks noChangeAspect="1" noChangeArrowheads="1"/>
          </p:cNvSpPr>
          <p:nvPr/>
        </p:nvSpPr>
        <p:spPr bwMode="auto">
          <a:xfrm>
            <a:off x="7022211" y="2539683"/>
            <a:ext cx="641201"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dirty="0">
                <a:solidFill>
                  <a:srgbClr val="275F30"/>
                </a:solidFill>
                <a:latin typeface="Times New Roman" pitchFamily="18" charset="0"/>
                <a:cs typeface="Times New Roman" pitchFamily="18" charset="0"/>
              </a:rPr>
              <a:t>SRAS</a:t>
            </a:r>
            <a:r>
              <a:rPr kumimoji="0" lang="en-US" b="1" i="1" baseline="-25000" dirty="0">
                <a:solidFill>
                  <a:srgbClr val="275F30"/>
                </a:solidFill>
                <a:latin typeface="Times New Roman" pitchFamily="18" charset="0"/>
                <a:cs typeface="Times New Roman" pitchFamily="18" charset="0"/>
              </a:rPr>
              <a:t>1</a:t>
            </a:r>
            <a:endParaRPr kumimoji="0" lang="en-US" b="1" dirty="0">
              <a:solidFill>
                <a:srgbClr val="275F30"/>
              </a:solidFill>
              <a:latin typeface="Times New Roman" pitchFamily="18" charset="0"/>
              <a:cs typeface="Times New Roman" pitchFamily="18" charset="0"/>
            </a:endParaRPr>
          </a:p>
        </p:txBody>
      </p:sp>
      <p:sp>
        <p:nvSpPr>
          <p:cNvPr id="89" name="Freeform 19"/>
          <p:cNvSpPr>
            <a:spLocks noChangeAspect="1"/>
          </p:cNvSpPr>
          <p:nvPr/>
        </p:nvSpPr>
        <p:spPr bwMode="auto">
          <a:xfrm>
            <a:off x="5132388" y="2839149"/>
            <a:ext cx="2020887" cy="2057400"/>
          </a:xfrm>
          <a:custGeom>
            <a:avLst/>
            <a:gdLst>
              <a:gd name="T0" fmla="*/ 35830 w 4625"/>
              <a:gd name="T1" fmla="*/ 2031677 h 4959"/>
              <a:gd name="T2" fmla="*/ 89574 w 4625"/>
              <a:gd name="T3" fmla="*/ 1992678 h 4959"/>
              <a:gd name="T4" fmla="*/ 143319 w 4625"/>
              <a:gd name="T5" fmla="*/ 1952435 h 4959"/>
              <a:gd name="T6" fmla="*/ 197064 w 4625"/>
              <a:gd name="T7" fmla="*/ 1911362 h 4959"/>
              <a:gd name="T8" fmla="*/ 250372 w 4625"/>
              <a:gd name="T9" fmla="*/ 1869458 h 4959"/>
              <a:gd name="T10" fmla="*/ 303679 w 4625"/>
              <a:gd name="T11" fmla="*/ 1826726 h 4959"/>
              <a:gd name="T12" fmla="*/ 356987 w 4625"/>
              <a:gd name="T13" fmla="*/ 1783163 h 4959"/>
              <a:gd name="T14" fmla="*/ 409858 w 4625"/>
              <a:gd name="T15" fmla="*/ 1738356 h 4959"/>
              <a:gd name="T16" fmla="*/ 462292 w 4625"/>
              <a:gd name="T17" fmla="*/ 1693134 h 4959"/>
              <a:gd name="T18" fmla="*/ 515162 w 4625"/>
              <a:gd name="T19" fmla="*/ 1647082 h 4959"/>
              <a:gd name="T20" fmla="*/ 567159 w 4625"/>
              <a:gd name="T21" fmla="*/ 1600615 h 4959"/>
              <a:gd name="T22" fmla="*/ 618719 w 4625"/>
              <a:gd name="T23" fmla="*/ 1553733 h 4959"/>
              <a:gd name="T24" fmla="*/ 669842 w 4625"/>
              <a:gd name="T25" fmla="*/ 1506022 h 4959"/>
              <a:gd name="T26" fmla="*/ 720965 w 4625"/>
              <a:gd name="T27" fmla="*/ 1458310 h 4959"/>
              <a:gd name="T28" fmla="*/ 771214 w 4625"/>
              <a:gd name="T29" fmla="*/ 1410184 h 4959"/>
              <a:gd name="T30" fmla="*/ 821463 w 4625"/>
              <a:gd name="T31" fmla="*/ 1361643 h 4959"/>
              <a:gd name="T32" fmla="*/ 870401 w 4625"/>
              <a:gd name="T33" fmla="*/ 1313517 h 4959"/>
              <a:gd name="T34" fmla="*/ 919340 w 4625"/>
              <a:gd name="T35" fmla="*/ 1264560 h 4959"/>
              <a:gd name="T36" fmla="*/ 968278 w 4625"/>
              <a:gd name="T37" fmla="*/ 1215604 h 4959"/>
              <a:gd name="T38" fmla="*/ 1015905 w 4625"/>
              <a:gd name="T39" fmla="*/ 1166648 h 4959"/>
              <a:gd name="T40" fmla="*/ 1063533 w 4625"/>
              <a:gd name="T41" fmla="*/ 1117692 h 4959"/>
              <a:gd name="T42" fmla="*/ 1109849 w 4625"/>
              <a:gd name="T43" fmla="*/ 1068321 h 4959"/>
              <a:gd name="T44" fmla="*/ 1155729 w 4625"/>
              <a:gd name="T45" fmla="*/ 1019365 h 4959"/>
              <a:gd name="T46" fmla="*/ 1201608 w 4625"/>
              <a:gd name="T47" fmla="*/ 970824 h 4959"/>
              <a:gd name="T48" fmla="*/ 1246177 w 4625"/>
              <a:gd name="T49" fmla="*/ 922283 h 4959"/>
              <a:gd name="T50" fmla="*/ 1289872 w 4625"/>
              <a:gd name="T51" fmla="*/ 874156 h 4959"/>
              <a:gd name="T52" fmla="*/ 1333130 w 4625"/>
              <a:gd name="T53" fmla="*/ 826445 h 4959"/>
              <a:gd name="T54" fmla="*/ 1375514 w 4625"/>
              <a:gd name="T55" fmla="*/ 779148 h 4959"/>
              <a:gd name="T56" fmla="*/ 1416587 w 4625"/>
              <a:gd name="T57" fmla="*/ 732267 h 4959"/>
              <a:gd name="T58" fmla="*/ 1457660 w 4625"/>
              <a:gd name="T59" fmla="*/ 686630 h 4959"/>
              <a:gd name="T60" fmla="*/ 1496986 w 4625"/>
              <a:gd name="T61" fmla="*/ 640578 h 4959"/>
              <a:gd name="T62" fmla="*/ 1536311 w 4625"/>
              <a:gd name="T63" fmla="*/ 595356 h 4959"/>
              <a:gd name="T64" fmla="*/ 1573889 w 4625"/>
              <a:gd name="T65" fmla="*/ 551378 h 4959"/>
              <a:gd name="T66" fmla="*/ 1610592 w 4625"/>
              <a:gd name="T67" fmla="*/ 508230 h 4959"/>
              <a:gd name="T68" fmla="*/ 1646422 w 4625"/>
              <a:gd name="T69" fmla="*/ 465083 h 4959"/>
              <a:gd name="T70" fmla="*/ 1681378 w 4625"/>
              <a:gd name="T71" fmla="*/ 423595 h 4959"/>
              <a:gd name="T72" fmla="*/ 1715023 w 4625"/>
              <a:gd name="T73" fmla="*/ 382936 h 4959"/>
              <a:gd name="T74" fmla="*/ 1747794 w 4625"/>
              <a:gd name="T75" fmla="*/ 343522 h 4959"/>
              <a:gd name="T76" fmla="*/ 1779254 w 4625"/>
              <a:gd name="T77" fmla="*/ 304938 h 4959"/>
              <a:gd name="T78" fmla="*/ 1809841 w 4625"/>
              <a:gd name="T79" fmla="*/ 267599 h 4959"/>
              <a:gd name="T80" fmla="*/ 1839116 w 4625"/>
              <a:gd name="T81" fmla="*/ 231089 h 4959"/>
              <a:gd name="T82" fmla="*/ 1867081 w 4625"/>
              <a:gd name="T83" fmla="*/ 195824 h 4959"/>
              <a:gd name="T84" fmla="*/ 1893735 w 4625"/>
              <a:gd name="T85" fmla="*/ 162219 h 4959"/>
              <a:gd name="T86" fmla="*/ 1919078 w 4625"/>
              <a:gd name="T87" fmla="*/ 130273 h 4959"/>
              <a:gd name="T88" fmla="*/ 1943110 w 4625"/>
              <a:gd name="T89" fmla="*/ 99157 h 4959"/>
              <a:gd name="T90" fmla="*/ 1966705 w 4625"/>
              <a:gd name="T91" fmla="*/ 70115 h 4959"/>
              <a:gd name="T92" fmla="*/ 1988116 w 4625"/>
              <a:gd name="T93" fmla="*/ 42318 h 4959"/>
              <a:gd name="T94" fmla="*/ 2007779 w 4625"/>
              <a:gd name="T95" fmla="*/ 16180 h 495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625"/>
              <a:gd name="T145" fmla="*/ 0 h 4959"/>
              <a:gd name="T146" fmla="*/ 4625 w 4625"/>
              <a:gd name="T147" fmla="*/ 4959 h 495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625" h="4959">
                <a:moveTo>
                  <a:pt x="0" y="4959"/>
                </a:moveTo>
                <a:lnTo>
                  <a:pt x="40" y="4928"/>
                </a:lnTo>
                <a:lnTo>
                  <a:pt x="82" y="4897"/>
                </a:lnTo>
                <a:lnTo>
                  <a:pt x="122" y="4866"/>
                </a:lnTo>
                <a:lnTo>
                  <a:pt x="164" y="4835"/>
                </a:lnTo>
                <a:lnTo>
                  <a:pt x="205" y="4803"/>
                </a:lnTo>
                <a:lnTo>
                  <a:pt x="246" y="4771"/>
                </a:lnTo>
                <a:lnTo>
                  <a:pt x="287" y="4739"/>
                </a:lnTo>
                <a:lnTo>
                  <a:pt x="328" y="4706"/>
                </a:lnTo>
                <a:lnTo>
                  <a:pt x="369" y="4673"/>
                </a:lnTo>
                <a:lnTo>
                  <a:pt x="409" y="4640"/>
                </a:lnTo>
                <a:lnTo>
                  <a:pt x="451" y="4607"/>
                </a:lnTo>
                <a:lnTo>
                  <a:pt x="491" y="4574"/>
                </a:lnTo>
                <a:lnTo>
                  <a:pt x="532" y="4540"/>
                </a:lnTo>
                <a:lnTo>
                  <a:pt x="573" y="4506"/>
                </a:lnTo>
                <a:lnTo>
                  <a:pt x="614" y="4472"/>
                </a:lnTo>
                <a:lnTo>
                  <a:pt x="654" y="4437"/>
                </a:lnTo>
                <a:lnTo>
                  <a:pt x="695" y="4403"/>
                </a:lnTo>
                <a:lnTo>
                  <a:pt x="736" y="4368"/>
                </a:lnTo>
                <a:lnTo>
                  <a:pt x="776" y="4333"/>
                </a:lnTo>
                <a:lnTo>
                  <a:pt x="817" y="4298"/>
                </a:lnTo>
                <a:lnTo>
                  <a:pt x="857" y="4261"/>
                </a:lnTo>
                <a:lnTo>
                  <a:pt x="898" y="4226"/>
                </a:lnTo>
                <a:lnTo>
                  <a:pt x="938" y="4190"/>
                </a:lnTo>
                <a:lnTo>
                  <a:pt x="978" y="4154"/>
                </a:lnTo>
                <a:lnTo>
                  <a:pt x="1018" y="4118"/>
                </a:lnTo>
                <a:lnTo>
                  <a:pt x="1058" y="4081"/>
                </a:lnTo>
                <a:lnTo>
                  <a:pt x="1098" y="4044"/>
                </a:lnTo>
                <a:lnTo>
                  <a:pt x="1138" y="4007"/>
                </a:lnTo>
                <a:lnTo>
                  <a:pt x="1179" y="3970"/>
                </a:lnTo>
                <a:lnTo>
                  <a:pt x="1218" y="3933"/>
                </a:lnTo>
                <a:lnTo>
                  <a:pt x="1257" y="3895"/>
                </a:lnTo>
                <a:lnTo>
                  <a:pt x="1298" y="3858"/>
                </a:lnTo>
                <a:lnTo>
                  <a:pt x="1337" y="3821"/>
                </a:lnTo>
                <a:lnTo>
                  <a:pt x="1376" y="3782"/>
                </a:lnTo>
                <a:lnTo>
                  <a:pt x="1416" y="3745"/>
                </a:lnTo>
                <a:lnTo>
                  <a:pt x="1455" y="3707"/>
                </a:lnTo>
                <a:lnTo>
                  <a:pt x="1493" y="3669"/>
                </a:lnTo>
                <a:lnTo>
                  <a:pt x="1533" y="3630"/>
                </a:lnTo>
                <a:lnTo>
                  <a:pt x="1572" y="3592"/>
                </a:lnTo>
                <a:lnTo>
                  <a:pt x="1610" y="3554"/>
                </a:lnTo>
                <a:lnTo>
                  <a:pt x="1650" y="3515"/>
                </a:lnTo>
                <a:lnTo>
                  <a:pt x="1688" y="3477"/>
                </a:lnTo>
                <a:lnTo>
                  <a:pt x="1726" y="3438"/>
                </a:lnTo>
                <a:lnTo>
                  <a:pt x="1765" y="3399"/>
                </a:lnTo>
                <a:lnTo>
                  <a:pt x="1803" y="3360"/>
                </a:lnTo>
                <a:lnTo>
                  <a:pt x="1841" y="3322"/>
                </a:lnTo>
                <a:lnTo>
                  <a:pt x="1880" y="3282"/>
                </a:lnTo>
                <a:lnTo>
                  <a:pt x="1918" y="3244"/>
                </a:lnTo>
                <a:lnTo>
                  <a:pt x="1955" y="3204"/>
                </a:lnTo>
                <a:lnTo>
                  <a:pt x="1992" y="3166"/>
                </a:lnTo>
                <a:lnTo>
                  <a:pt x="2030" y="3127"/>
                </a:lnTo>
                <a:lnTo>
                  <a:pt x="2067" y="3087"/>
                </a:lnTo>
                <a:lnTo>
                  <a:pt x="2104" y="3048"/>
                </a:lnTo>
                <a:lnTo>
                  <a:pt x="2141" y="3009"/>
                </a:lnTo>
                <a:lnTo>
                  <a:pt x="2178" y="2969"/>
                </a:lnTo>
                <a:lnTo>
                  <a:pt x="2216" y="2930"/>
                </a:lnTo>
                <a:lnTo>
                  <a:pt x="2252" y="2890"/>
                </a:lnTo>
                <a:lnTo>
                  <a:pt x="2289" y="2851"/>
                </a:lnTo>
                <a:lnTo>
                  <a:pt x="2325" y="2812"/>
                </a:lnTo>
                <a:lnTo>
                  <a:pt x="2361" y="2772"/>
                </a:lnTo>
                <a:lnTo>
                  <a:pt x="2398" y="2733"/>
                </a:lnTo>
                <a:lnTo>
                  <a:pt x="2434" y="2694"/>
                </a:lnTo>
                <a:lnTo>
                  <a:pt x="2469" y="2654"/>
                </a:lnTo>
                <a:lnTo>
                  <a:pt x="2505" y="2615"/>
                </a:lnTo>
                <a:lnTo>
                  <a:pt x="2540" y="2575"/>
                </a:lnTo>
                <a:lnTo>
                  <a:pt x="2575" y="2536"/>
                </a:lnTo>
                <a:lnTo>
                  <a:pt x="2610" y="2497"/>
                </a:lnTo>
                <a:lnTo>
                  <a:pt x="2645" y="2457"/>
                </a:lnTo>
                <a:lnTo>
                  <a:pt x="2681" y="2418"/>
                </a:lnTo>
                <a:lnTo>
                  <a:pt x="2715" y="2380"/>
                </a:lnTo>
                <a:lnTo>
                  <a:pt x="2750" y="2340"/>
                </a:lnTo>
                <a:lnTo>
                  <a:pt x="2784" y="2301"/>
                </a:lnTo>
                <a:lnTo>
                  <a:pt x="2818" y="2262"/>
                </a:lnTo>
                <a:lnTo>
                  <a:pt x="2852" y="2223"/>
                </a:lnTo>
                <a:lnTo>
                  <a:pt x="2885" y="2185"/>
                </a:lnTo>
                <a:lnTo>
                  <a:pt x="2919" y="2146"/>
                </a:lnTo>
                <a:lnTo>
                  <a:pt x="2952" y="2107"/>
                </a:lnTo>
                <a:lnTo>
                  <a:pt x="2985" y="2069"/>
                </a:lnTo>
                <a:lnTo>
                  <a:pt x="3018" y="2030"/>
                </a:lnTo>
                <a:lnTo>
                  <a:pt x="3051" y="1992"/>
                </a:lnTo>
                <a:lnTo>
                  <a:pt x="3083" y="1955"/>
                </a:lnTo>
                <a:lnTo>
                  <a:pt x="3116" y="1917"/>
                </a:lnTo>
                <a:lnTo>
                  <a:pt x="3148" y="1878"/>
                </a:lnTo>
                <a:lnTo>
                  <a:pt x="3179" y="1841"/>
                </a:lnTo>
                <a:lnTo>
                  <a:pt x="3211" y="1804"/>
                </a:lnTo>
                <a:lnTo>
                  <a:pt x="3242" y="1765"/>
                </a:lnTo>
                <a:lnTo>
                  <a:pt x="3274" y="1728"/>
                </a:lnTo>
                <a:lnTo>
                  <a:pt x="3305" y="1691"/>
                </a:lnTo>
                <a:lnTo>
                  <a:pt x="3336" y="1655"/>
                </a:lnTo>
                <a:lnTo>
                  <a:pt x="3366" y="1617"/>
                </a:lnTo>
                <a:lnTo>
                  <a:pt x="3396" y="1581"/>
                </a:lnTo>
                <a:lnTo>
                  <a:pt x="3426" y="1544"/>
                </a:lnTo>
                <a:lnTo>
                  <a:pt x="3456" y="1508"/>
                </a:lnTo>
                <a:lnTo>
                  <a:pt x="3486" y="1472"/>
                </a:lnTo>
                <a:lnTo>
                  <a:pt x="3516" y="1435"/>
                </a:lnTo>
                <a:lnTo>
                  <a:pt x="3544" y="1400"/>
                </a:lnTo>
                <a:lnTo>
                  <a:pt x="3573" y="1365"/>
                </a:lnTo>
                <a:lnTo>
                  <a:pt x="3602" y="1329"/>
                </a:lnTo>
                <a:lnTo>
                  <a:pt x="3630" y="1294"/>
                </a:lnTo>
                <a:lnTo>
                  <a:pt x="3658" y="1260"/>
                </a:lnTo>
                <a:lnTo>
                  <a:pt x="3686" y="1225"/>
                </a:lnTo>
                <a:lnTo>
                  <a:pt x="3713" y="1191"/>
                </a:lnTo>
                <a:lnTo>
                  <a:pt x="3741" y="1155"/>
                </a:lnTo>
                <a:lnTo>
                  <a:pt x="3768" y="1121"/>
                </a:lnTo>
                <a:lnTo>
                  <a:pt x="3795" y="1088"/>
                </a:lnTo>
                <a:lnTo>
                  <a:pt x="3822" y="1054"/>
                </a:lnTo>
                <a:lnTo>
                  <a:pt x="3848" y="1021"/>
                </a:lnTo>
                <a:lnTo>
                  <a:pt x="3874" y="988"/>
                </a:lnTo>
                <a:lnTo>
                  <a:pt x="3900" y="955"/>
                </a:lnTo>
                <a:lnTo>
                  <a:pt x="3925" y="923"/>
                </a:lnTo>
                <a:lnTo>
                  <a:pt x="3951" y="891"/>
                </a:lnTo>
                <a:lnTo>
                  <a:pt x="3975" y="860"/>
                </a:lnTo>
                <a:lnTo>
                  <a:pt x="4000" y="828"/>
                </a:lnTo>
                <a:lnTo>
                  <a:pt x="4024" y="797"/>
                </a:lnTo>
                <a:lnTo>
                  <a:pt x="4049" y="765"/>
                </a:lnTo>
                <a:lnTo>
                  <a:pt x="4072" y="735"/>
                </a:lnTo>
                <a:lnTo>
                  <a:pt x="4095" y="704"/>
                </a:lnTo>
                <a:lnTo>
                  <a:pt x="4119" y="674"/>
                </a:lnTo>
                <a:lnTo>
                  <a:pt x="4142" y="645"/>
                </a:lnTo>
                <a:lnTo>
                  <a:pt x="4164" y="615"/>
                </a:lnTo>
                <a:lnTo>
                  <a:pt x="4187" y="586"/>
                </a:lnTo>
                <a:lnTo>
                  <a:pt x="4209" y="557"/>
                </a:lnTo>
                <a:lnTo>
                  <a:pt x="4230" y="529"/>
                </a:lnTo>
                <a:lnTo>
                  <a:pt x="4252" y="501"/>
                </a:lnTo>
                <a:lnTo>
                  <a:pt x="4273" y="472"/>
                </a:lnTo>
                <a:lnTo>
                  <a:pt x="4293" y="445"/>
                </a:lnTo>
                <a:lnTo>
                  <a:pt x="4314" y="418"/>
                </a:lnTo>
                <a:lnTo>
                  <a:pt x="4334" y="391"/>
                </a:lnTo>
                <a:lnTo>
                  <a:pt x="4354" y="366"/>
                </a:lnTo>
                <a:lnTo>
                  <a:pt x="4373" y="339"/>
                </a:lnTo>
                <a:lnTo>
                  <a:pt x="4392" y="314"/>
                </a:lnTo>
                <a:lnTo>
                  <a:pt x="4411" y="289"/>
                </a:lnTo>
                <a:lnTo>
                  <a:pt x="4429" y="263"/>
                </a:lnTo>
                <a:lnTo>
                  <a:pt x="4447" y="239"/>
                </a:lnTo>
                <a:lnTo>
                  <a:pt x="4466" y="216"/>
                </a:lnTo>
                <a:lnTo>
                  <a:pt x="4484" y="192"/>
                </a:lnTo>
                <a:lnTo>
                  <a:pt x="4501" y="169"/>
                </a:lnTo>
                <a:lnTo>
                  <a:pt x="4517" y="146"/>
                </a:lnTo>
                <a:lnTo>
                  <a:pt x="4534" y="124"/>
                </a:lnTo>
                <a:lnTo>
                  <a:pt x="4550" y="102"/>
                </a:lnTo>
                <a:lnTo>
                  <a:pt x="4566" y="80"/>
                </a:lnTo>
                <a:lnTo>
                  <a:pt x="4580" y="59"/>
                </a:lnTo>
                <a:lnTo>
                  <a:pt x="4595" y="39"/>
                </a:lnTo>
                <a:lnTo>
                  <a:pt x="4610" y="19"/>
                </a:lnTo>
                <a:lnTo>
                  <a:pt x="4625" y="0"/>
                </a:lnTo>
              </a:path>
            </a:pathLst>
          </a:custGeom>
          <a:noFill/>
          <a:ln w="57150">
            <a:solidFill>
              <a:srgbClr val="0066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90" name="Text Box 28"/>
          <p:cNvSpPr txBox="1">
            <a:spLocks noChangeArrowheads="1"/>
          </p:cNvSpPr>
          <p:nvPr/>
        </p:nvSpPr>
        <p:spPr bwMode="auto">
          <a:xfrm>
            <a:off x="6152769" y="3992118"/>
            <a:ext cx="205184" cy="246221"/>
          </a:xfrm>
          <a:prstGeom prst="rect">
            <a:avLst/>
          </a:prstGeom>
          <a:noFill/>
          <a:ln w="9525">
            <a:noFill/>
            <a:miter lim="800000"/>
            <a:headEnd/>
            <a:tailEnd/>
          </a:ln>
        </p:spPr>
        <p:txBody>
          <a:bodyPr wrap="none" lIns="0" tIns="0" rIns="0" bIns="0">
            <a:prstTxWarp prst="textNoShape">
              <a:avLst/>
            </a:prstTxWarp>
            <a:spAutoFit/>
          </a:bodyPr>
          <a:lstStyle/>
          <a:p>
            <a:r>
              <a:rPr lang="en-US" sz="1600" b="1" i="1" dirty="0">
                <a:latin typeface="Times New Roman" pitchFamily="18" charset="0"/>
                <a:cs typeface="Times New Roman" pitchFamily="18" charset="0"/>
              </a:rPr>
              <a:t>E</a:t>
            </a:r>
            <a:r>
              <a:rPr lang="en-US" sz="1600" b="1" i="1" baseline="-25000" dirty="0">
                <a:latin typeface="Times New Roman" pitchFamily="18" charset="0"/>
                <a:cs typeface="Times New Roman" pitchFamily="18" charset="0"/>
              </a:rPr>
              <a:t>1</a:t>
            </a:r>
            <a:endParaRPr lang="en-US" sz="1600" b="1" dirty="0">
              <a:solidFill>
                <a:schemeClr val="tx1"/>
              </a:solidFill>
              <a:latin typeface="Times New Roman" pitchFamily="18" charset="0"/>
              <a:cs typeface="Times New Roman" pitchFamily="18" charset="0"/>
            </a:endParaRPr>
          </a:p>
        </p:txBody>
      </p:sp>
      <p:sp>
        <p:nvSpPr>
          <p:cNvPr id="91" name="Line 36"/>
          <p:cNvSpPr>
            <a:spLocks noChangeAspect="1" noChangeShapeType="1"/>
          </p:cNvSpPr>
          <p:nvPr/>
        </p:nvSpPr>
        <p:spPr bwMode="auto">
          <a:xfrm flipH="1">
            <a:off x="4664709" y="3210274"/>
            <a:ext cx="1345819" cy="0"/>
          </a:xfrm>
          <a:prstGeom prst="line">
            <a:avLst/>
          </a:prstGeom>
          <a:noFill/>
          <a:ln w="31750" cap="rnd">
            <a:solidFill>
              <a:schemeClr val="tx1"/>
            </a:solidFill>
            <a:prstDash val="sysDot"/>
            <a:round/>
            <a:headEnd/>
            <a:tailEnd type="stealth" w="lg" len="lg"/>
          </a:ln>
        </p:spPr>
        <p:txBody>
          <a:bodyPr>
            <a:prstTxWarp prst="textNoShape">
              <a:avLst/>
            </a:prstTxWarp>
          </a:bodyPr>
          <a:lstStyle/>
          <a:p>
            <a:endParaRPr lang="en-US" sz="1600">
              <a:latin typeface="Times New Roman" pitchFamily="18" charset="0"/>
              <a:cs typeface="Times New Roman" pitchFamily="18" charset="0"/>
            </a:endParaRPr>
          </a:p>
        </p:txBody>
      </p:sp>
      <p:sp>
        <p:nvSpPr>
          <p:cNvPr id="93" name="Rectangle 37"/>
          <p:cNvSpPr>
            <a:spLocks noChangeAspect="1" noChangeArrowheads="1"/>
          </p:cNvSpPr>
          <p:nvPr/>
        </p:nvSpPr>
        <p:spPr bwMode="auto">
          <a:xfrm>
            <a:off x="4412615" y="3073813"/>
            <a:ext cx="19396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0000"/>
                </a:solidFill>
                <a:latin typeface="Times New Roman" pitchFamily="18" charset="0"/>
                <a:cs typeface="Times New Roman" pitchFamily="18" charset="0"/>
              </a:rPr>
              <a:t>P</a:t>
            </a:r>
            <a:r>
              <a:rPr kumimoji="0" lang="en-US" sz="1600" b="1" i="1" baseline="-25000" dirty="0">
                <a:solidFill>
                  <a:srgbClr val="000000"/>
                </a:solidFill>
                <a:latin typeface="Times New Roman" pitchFamily="18" charset="0"/>
                <a:cs typeface="Times New Roman" pitchFamily="18" charset="0"/>
              </a:rPr>
              <a:t>2</a:t>
            </a:r>
            <a:endParaRPr kumimoji="0" lang="en-US" sz="2800" b="1" baseline="-25000" dirty="0">
              <a:solidFill>
                <a:schemeClr val="tx1"/>
              </a:solidFill>
              <a:latin typeface="Times New Roman" pitchFamily="18" charset="0"/>
              <a:cs typeface="Times New Roman" pitchFamily="18" charset="0"/>
            </a:endParaRPr>
          </a:p>
        </p:txBody>
      </p:sp>
      <p:sp>
        <p:nvSpPr>
          <p:cNvPr id="96" name="Line 39"/>
          <p:cNvSpPr>
            <a:spLocks noChangeAspect="1" noChangeShapeType="1"/>
          </p:cNvSpPr>
          <p:nvPr/>
        </p:nvSpPr>
        <p:spPr bwMode="auto">
          <a:xfrm>
            <a:off x="6029325" y="3153474"/>
            <a:ext cx="0" cy="2112962"/>
          </a:xfrm>
          <a:prstGeom prst="line">
            <a:avLst/>
          </a:prstGeom>
          <a:noFill/>
          <a:ln w="31750" cap="rnd">
            <a:solidFill>
              <a:schemeClr val="tx1"/>
            </a:solidFill>
            <a:prstDash val="sysDot"/>
            <a:round/>
            <a:headEnd/>
            <a:tailEnd type="stealth" w="lg" len="lg"/>
          </a:ln>
        </p:spPr>
        <p:txBody>
          <a:bodyPr>
            <a:prstTxWarp prst="textNoShape">
              <a:avLst/>
            </a:prstTxWarp>
          </a:bodyPr>
          <a:lstStyle/>
          <a:p>
            <a:endParaRPr lang="en-US" sz="1600">
              <a:latin typeface="Times New Roman" pitchFamily="18" charset="0"/>
              <a:cs typeface="Times New Roman" pitchFamily="18" charset="0"/>
            </a:endParaRPr>
          </a:p>
        </p:txBody>
      </p:sp>
      <p:sp>
        <p:nvSpPr>
          <p:cNvPr id="97" name="Freeform 42"/>
          <p:cNvSpPr>
            <a:spLocks/>
          </p:cNvSpPr>
          <p:nvPr/>
        </p:nvSpPr>
        <p:spPr bwMode="auto">
          <a:xfrm>
            <a:off x="5972175" y="4047236"/>
            <a:ext cx="119063" cy="119063"/>
          </a:xfrm>
          <a:custGeom>
            <a:avLst/>
            <a:gdLst>
              <a:gd name="T0" fmla="*/ 0 w 173"/>
              <a:gd name="T1" fmla="*/ 59876 h 173"/>
              <a:gd name="T2" fmla="*/ 8947 w 173"/>
              <a:gd name="T3" fmla="*/ 29594 h 173"/>
              <a:gd name="T4" fmla="*/ 29594 w 173"/>
              <a:gd name="T5" fmla="*/ 8259 h 173"/>
              <a:gd name="T6" fmla="*/ 59876 w 173"/>
              <a:gd name="T7" fmla="*/ 0 h 173"/>
              <a:gd name="T8" fmla="*/ 59876 w 173"/>
              <a:gd name="T9" fmla="*/ 0 h 173"/>
              <a:gd name="T10" fmla="*/ 90158 w 173"/>
              <a:gd name="T11" fmla="*/ 8259 h 173"/>
              <a:gd name="T12" fmla="*/ 111493 w 173"/>
              <a:gd name="T13" fmla="*/ 29594 h 173"/>
              <a:gd name="T14" fmla="*/ 119063 w 173"/>
              <a:gd name="T15" fmla="*/ 59876 h 173"/>
              <a:gd name="T16" fmla="*/ 119063 w 173"/>
              <a:gd name="T17" fmla="*/ 59876 h 173"/>
              <a:gd name="T18" fmla="*/ 111493 w 173"/>
              <a:gd name="T19" fmla="*/ 89469 h 173"/>
              <a:gd name="T20" fmla="*/ 90158 w 173"/>
              <a:gd name="T21" fmla="*/ 110804 h 173"/>
              <a:gd name="T22" fmla="*/ 59876 w 173"/>
              <a:gd name="T23" fmla="*/ 119063 h 173"/>
              <a:gd name="T24" fmla="*/ 59876 w 173"/>
              <a:gd name="T25" fmla="*/ 119063 h 173"/>
              <a:gd name="T26" fmla="*/ 29594 w 173"/>
              <a:gd name="T27" fmla="*/ 110804 h 173"/>
              <a:gd name="T28" fmla="*/ 8947 w 173"/>
              <a:gd name="T29" fmla="*/ 89469 h 173"/>
              <a:gd name="T30" fmla="*/ 0 w 173"/>
              <a:gd name="T31" fmla="*/ 59876 h 173"/>
              <a:gd name="T32" fmla="*/ 0 w 173"/>
              <a:gd name="T33" fmla="*/ 59876 h 173"/>
              <a:gd name="T34" fmla="*/ 0 w 173"/>
              <a:gd name="T35" fmla="*/ 59876 h 1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3"/>
              <a:gd name="T55" fmla="*/ 0 h 173"/>
              <a:gd name="T56" fmla="*/ 173 w 173"/>
              <a:gd name="T57" fmla="*/ 173 h 1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3" h="173">
                <a:moveTo>
                  <a:pt x="0" y="87"/>
                </a:moveTo>
                <a:lnTo>
                  <a:pt x="13" y="43"/>
                </a:lnTo>
                <a:lnTo>
                  <a:pt x="43" y="12"/>
                </a:lnTo>
                <a:lnTo>
                  <a:pt x="87" y="0"/>
                </a:lnTo>
                <a:lnTo>
                  <a:pt x="131" y="12"/>
                </a:lnTo>
                <a:lnTo>
                  <a:pt x="162" y="43"/>
                </a:lnTo>
                <a:lnTo>
                  <a:pt x="173" y="87"/>
                </a:lnTo>
                <a:lnTo>
                  <a:pt x="162" y="130"/>
                </a:lnTo>
                <a:lnTo>
                  <a:pt x="131" y="161"/>
                </a:lnTo>
                <a:lnTo>
                  <a:pt x="87" y="173"/>
                </a:lnTo>
                <a:lnTo>
                  <a:pt x="43" y="161"/>
                </a:lnTo>
                <a:lnTo>
                  <a:pt x="13" y="130"/>
                </a:lnTo>
                <a:lnTo>
                  <a:pt x="0" y="87"/>
                </a:lnTo>
              </a:path>
            </a:pathLst>
          </a:custGeom>
          <a:solidFill>
            <a:srgbClr val="FFFF00"/>
          </a:solidFill>
          <a:ln w="38100">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nvGrpSpPr>
          <p:cNvPr id="98" name="Group 52"/>
          <p:cNvGrpSpPr>
            <a:grpSpLocks/>
          </p:cNvGrpSpPr>
          <p:nvPr/>
        </p:nvGrpSpPr>
        <p:grpSpPr bwMode="auto">
          <a:xfrm>
            <a:off x="4883150" y="1886649"/>
            <a:ext cx="2449513" cy="2400300"/>
            <a:chOff x="2644" y="486"/>
            <a:chExt cx="1543" cy="1512"/>
          </a:xfrm>
        </p:grpSpPr>
        <p:sp>
          <p:nvSpPr>
            <p:cNvPr id="99" name="Freeform 34"/>
            <p:cNvSpPr>
              <a:spLocks noChangeAspect="1"/>
            </p:cNvSpPr>
            <p:nvPr/>
          </p:nvSpPr>
          <p:spPr bwMode="auto">
            <a:xfrm>
              <a:off x="2644" y="676"/>
              <a:ext cx="1234" cy="1322"/>
            </a:xfrm>
            <a:custGeom>
              <a:avLst/>
              <a:gdLst>
                <a:gd name="T0" fmla="*/ 22 w 4625"/>
                <a:gd name="T1" fmla="*/ 1305 h 4959"/>
                <a:gd name="T2" fmla="*/ 55 w 4625"/>
                <a:gd name="T3" fmla="*/ 1280 h 4959"/>
                <a:gd name="T4" fmla="*/ 88 w 4625"/>
                <a:gd name="T5" fmla="*/ 1255 h 4959"/>
                <a:gd name="T6" fmla="*/ 120 w 4625"/>
                <a:gd name="T7" fmla="*/ 1228 h 4959"/>
                <a:gd name="T8" fmla="*/ 153 w 4625"/>
                <a:gd name="T9" fmla="*/ 1201 h 4959"/>
                <a:gd name="T10" fmla="*/ 185 w 4625"/>
                <a:gd name="T11" fmla="*/ 1174 h 4959"/>
                <a:gd name="T12" fmla="*/ 218 w 4625"/>
                <a:gd name="T13" fmla="*/ 1146 h 4959"/>
                <a:gd name="T14" fmla="*/ 250 w 4625"/>
                <a:gd name="T15" fmla="*/ 1117 h 4959"/>
                <a:gd name="T16" fmla="*/ 282 w 4625"/>
                <a:gd name="T17" fmla="*/ 1088 h 4959"/>
                <a:gd name="T18" fmla="*/ 315 w 4625"/>
                <a:gd name="T19" fmla="*/ 1058 h 4959"/>
                <a:gd name="T20" fmla="*/ 346 w 4625"/>
                <a:gd name="T21" fmla="*/ 1028 h 4959"/>
                <a:gd name="T22" fmla="*/ 378 w 4625"/>
                <a:gd name="T23" fmla="*/ 998 h 4959"/>
                <a:gd name="T24" fmla="*/ 409 w 4625"/>
                <a:gd name="T25" fmla="*/ 968 h 4959"/>
                <a:gd name="T26" fmla="*/ 440 w 4625"/>
                <a:gd name="T27" fmla="*/ 937 h 4959"/>
                <a:gd name="T28" fmla="*/ 471 w 4625"/>
                <a:gd name="T29" fmla="*/ 906 h 4959"/>
                <a:gd name="T30" fmla="*/ 502 w 4625"/>
                <a:gd name="T31" fmla="*/ 875 h 4959"/>
                <a:gd name="T32" fmla="*/ 531 w 4625"/>
                <a:gd name="T33" fmla="*/ 844 h 4959"/>
                <a:gd name="T34" fmla="*/ 561 w 4625"/>
                <a:gd name="T35" fmla="*/ 813 h 4959"/>
                <a:gd name="T36" fmla="*/ 591 w 4625"/>
                <a:gd name="T37" fmla="*/ 781 h 4959"/>
                <a:gd name="T38" fmla="*/ 620 w 4625"/>
                <a:gd name="T39" fmla="*/ 750 h 4959"/>
                <a:gd name="T40" fmla="*/ 649 w 4625"/>
                <a:gd name="T41" fmla="*/ 718 h 4959"/>
                <a:gd name="T42" fmla="*/ 678 w 4625"/>
                <a:gd name="T43" fmla="*/ 686 h 4959"/>
                <a:gd name="T44" fmla="*/ 706 w 4625"/>
                <a:gd name="T45" fmla="*/ 655 h 4959"/>
                <a:gd name="T46" fmla="*/ 734 w 4625"/>
                <a:gd name="T47" fmla="*/ 624 h 4959"/>
                <a:gd name="T48" fmla="*/ 761 w 4625"/>
                <a:gd name="T49" fmla="*/ 593 h 4959"/>
                <a:gd name="T50" fmla="*/ 788 w 4625"/>
                <a:gd name="T51" fmla="*/ 562 h 4959"/>
                <a:gd name="T52" fmla="*/ 814 w 4625"/>
                <a:gd name="T53" fmla="*/ 531 h 4959"/>
                <a:gd name="T54" fmla="*/ 840 w 4625"/>
                <a:gd name="T55" fmla="*/ 501 h 4959"/>
                <a:gd name="T56" fmla="*/ 865 w 4625"/>
                <a:gd name="T57" fmla="*/ 471 h 4959"/>
                <a:gd name="T58" fmla="*/ 890 w 4625"/>
                <a:gd name="T59" fmla="*/ 441 h 4959"/>
                <a:gd name="T60" fmla="*/ 914 w 4625"/>
                <a:gd name="T61" fmla="*/ 412 h 4959"/>
                <a:gd name="T62" fmla="*/ 938 w 4625"/>
                <a:gd name="T63" fmla="*/ 383 h 4959"/>
                <a:gd name="T64" fmla="*/ 961 w 4625"/>
                <a:gd name="T65" fmla="*/ 354 h 4959"/>
                <a:gd name="T66" fmla="*/ 983 w 4625"/>
                <a:gd name="T67" fmla="*/ 327 h 4959"/>
                <a:gd name="T68" fmla="*/ 1005 w 4625"/>
                <a:gd name="T69" fmla="*/ 299 h 4959"/>
                <a:gd name="T70" fmla="*/ 1027 w 4625"/>
                <a:gd name="T71" fmla="*/ 272 h 4959"/>
                <a:gd name="T72" fmla="*/ 1047 w 4625"/>
                <a:gd name="T73" fmla="*/ 246 h 4959"/>
                <a:gd name="T74" fmla="*/ 1067 w 4625"/>
                <a:gd name="T75" fmla="*/ 221 h 4959"/>
                <a:gd name="T76" fmla="*/ 1086 w 4625"/>
                <a:gd name="T77" fmla="*/ 196 h 4959"/>
                <a:gd name="T78" fmla="*/ 1105 w 4625"/>
                <a:gd name="T79" fmla="*/ 172 h 4959"/>
                <a:gd name="T80" fmla="*/ 1123 w 4625"/>
                <a:gd name="T81" fmla="*/ 148 h 4959"/>
                <a:gd name="T82" fmla="*/ 1140 w 4625"/>
                <a:gd name="T83" fmla="*/ 126 h 4959"/>
                <a:gd name="T84" fmla="*/ 1156 w 4625"/>
                <a:gd name="T85" fmla="*/ 104 h 4959"/>
                <a:gd name="T86" fmla="*/ 1172 w 4625"/>
                <a:gd name="T87" fmla="*/ 84 h 4959"/>
                <a:gd name="T88" fmla="*/ 1187 w 4625"/>
                <a:gd name="T89" fmla="*/ 64 h 4959"/>
                <a:gd name="T90" fmla="*/ 1201 w 4625"/>
                <a:gd name="T91" fmla="*/ 45 h 4959"/>
                <a:gd name="T92" fmla="*/ 1214 w 4625"/>
                <a:gd name="T93" fmla="*/ 27 h 4959"/>
                <a:gd name="T94" fmla="*/ 1226 w 4625"/>
                <a:gd name="T95" fmla="*/ 10 h 495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625"/>
                <a:gd name="T145" fmla="*/ 0 h 4959"/>
                <a:gd name="T146" fmla="*/ 4625 w 4625"/>
                <a:gd name="T147" fmla="*/ 4959 h 495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625" h="4959">
                  <a:moveTo>
                    <a:pt x="0" y="4959"/>
                  </a:moveTo>
                  <a:lnTo>
                    <a:pt x="40" y="4928"/>
                  </a:lnTo>
                  <a:lnTo>
                    <a:pt x="82" y="4897"/>
                  </a:lnTo>
                  <a:lnTo>
                    <a:pt x="122" y="4866"/>
                  </a:lnTo>
                  <a:lnTo>
                    <a:pt x="164" y="4835"/>
                  </a:lnTo>
                  <a:lnTo>
                    <a:pt x="205" y="4803"/>
                  </a:lnTo>
                  <a:lnTo>
                    <a:pt x="246" y="4771"/>
                  </a:lnTo>
                  <a:lnTo>
                    <a:pt x="287" y="4739"/>
                  </a:lnTo>
                  <a:lnTo>
                    <a:pt x="328" y="4706"/>
                  </a:lnTo>
                  <a:lnTo>
                    <a:pt x="369" y="4673"/>
                  </a:lnTo>
                  <a:lnTo>
                    <a:pt x="409" y="4640"/>
                  </a:lnTo>
                  <a:lnTo>
                    <a:pt x="451" y="4607"/>
                  </a:lnTo>
                  <a:lnTo>
                    <a:pt x="491" y="4574"/>
                  </a:lnTo>
                  <a:lnTo>
                    <a:pt x="532" y="4540"/>
                  </a:lnTo>
                  <a:lnTo>
                    <a:pt x="573" y="4506"/>
                  </a:lnTo>
                  <a:lnTo>
                    <a:pt x="614" y="4472"/>
                  </a:lnTo>
                  <a:lnTo>
                    <a:pt x="654" y="4437"/>
                  </a:lnTo>
                  <a:lnTo>
                    <a:pt x="695" y="4403"/>
                  </a:lnTo>
                  <a:lnTo>
                    <a:pt x="736" y="4368"/>
                  </a:lnTo>
                  <a:lnTo>
                    <a:pt x="776" y="4333"/>
                  </a:lnTo>
                  <a:lnTo>
                    <a:pt x="817" y="4298"/>
                  </a:lnTo>
                  <a:lnTo>
                    <a:pt x="857" y="4261"/>
                  </a:lnTo>
                  <a:lnTo>
                    <a:pt x="898" y="4226"/>
                  </a:lnTo>
                  <a:lnTo>
                    <a:pt x="938" y="4190"/>
                  </a:lnTo>
                  <a:lnTo>
                    <a:pt x="978" y="4154"/>
                  </a:lnTo>
                  <a:lnTo>
                    <a:pt x="1018" y="4118"/>
                  </a:lnTo>
                  <a:lnTo>
                    <a:pt x="1058" y="4081"/>
                  </a:lnTo>
                  <a:lnTo>
                    <a:pt x="1098" y="4044"/>
                  </a:lnTo>
                  <a:lnTo>
                    <a:pt x="1138" y="4007"/>
                  </a:lnTo>
                  <a:lnTo>
                    <a:pt x="1179" y="3970"/>
                  </a:lnTo>
                  <a:lnTo>
                    <a:pt x="1218" y="3933"/>
                  </a:lnTo>
                  <a:lnTo>
                    <a:pt x="1257" y="3895"/>
                  </a:lnTo>
                  <a:lnTo>
                    <a:pt x="1298" y="3858"/>
                  </a:lnTo>
                  <a:lnTo>
                    <a:pt x="1337" y="3821"/>
                  </a:lnTo>
                  <a:lnTo>
                    <a:pt x="1376" y="3782"/>
                  </a:lnTo>
                  <a:lnTo>
                    <a:pt x="1416" y="3745"/>
                  </a:lnTo>
                  <a:lnTo>
                    <a:pt x="1455" y="3707"/>
                  </a:lnTo>
                  <a:lnTo>
                    <a:pt x="1493" y="3669"/>
                  </a:lnTo>
                  <a:lnTo>
                    <a:pt x="1533" y="3630"/>
                  </a:lnTo>
                  <a:lnTo>
                    <a:pt x="1572" y="3592"/>
                  </a:lnTo>
                  <a:lnTo>
                    <a:pt x="1610" y="3554"/>
                  </a:lnTo>
                  <a:lnTo>
                    <a:pt x="1650" y="3515"/>
                  </a:lnTo>
                  <a:lnTo>
                    <a:pt x="1688" y="3477"/>
                  </a:lnTo>
                  <a:lnTo>
                    <a:pt x="1726" y="3438"/>
                  </a:lnTo>
                  <a:lnTo>
                    <a:pt x="1765" y="3399"/>
                  </a:lnTo>
                  <a:lnTo>
                    <a:pt x="1803" y="3360"/>
                  </a:lnTo>
                  <a:lnTo>
                    <a:pt x="1841" y="3322"/>
                  </a:lnTo>
                  <a:lnTo>
                    <a:pt x="1880" y="3282"/>
                  </a:lnTo>
                  <a:lnTo>
                    <a:pt x="1918" y="3244"/>
                  </a:lnTo>
                  <a:lnTo>
                    <a:pt x="1955" y="3204"/>
                  </a:lnTo>
                  <a:lnTo>
                    <a:pt x="1992" y="3166"/>
                  </a:lnTo>
                  <a:lnTo>
                    <a:pt x="2030" y="3127"/>
                  </a:lnTo>
                  <a:lnTo>
                    <a:pt x="2067" y="3087"/>
                  </a:lnTo>
                  <a:lnTo>
                    <a:pt x="2104" y="3048"/>
                  </a:lnTo>
                  <a:lnTo>
                    <a:pt x="2141" y="3009"/>
                  </a:lnTo>
                  <a:lnTo>
                    <a:pt x="2178" y="2969"/>
                  </a:lnTo>
                  <a:lnTo>
                    <a:pt x="2216" y="2930"/>
                  </a:lnTo>
                  <a:lnTo>
                    <a:pt x="2252" y="2890"/>
                  </a:lnTo>
                  <a:lnTo>
                    <a:pt x="2289" y="2851"/>
                  </a:lnTo>
                  <a:lnTo>
                    <a:pt x="2325" y="2812"/>
                  </a:lnTo>
                  <a:lnTo>
                    <a:pt x="2361" y="2772"/>
                  </a:lnTo>
                  <a:lnTo>
                    <a:pt x="2398" y="2733"/>
                  </a:lnTo>
                  <a:lnTo>
                    <a:pt x="2434" y="2694"/>
                  </a:lnTo>
                  <a:lnTo>
                    <a:pt x="2469" y="2654"/>
                  </a:lnTo>
                  <a:lnTo>
                    <a:pt x="2505" y="2615"/>
                  </a:lnTo>
                  <a:lnTo>
                    <a:pt x="2540" y="2575"/>
                  </a:lnTo>
                  <a:lnTo>
                    <a:pt x="2575" y="2536"/>
                  </a:lnTo>
                  <a:lnTo>
                    <a:pt x="2610" y="2497"/>
                  </a:lnTo>
                  <a:lnTo>
                    <a:pt x="2645" y="2457"/>
                  </a:lnTo>
                  <a:lnTo>
                    <a:pt x="2681" y="2418"/>
                  </a:lnTo>
                  <a:lnTo>
                    <a:pt x="2715" y="2380"/>
                  </a:lnTo>
                  <a:lnTo>
                    <a:pt x="2750" y="2340"/>
                  </a:lnTo>
                  <a:lnTo>
                    <a:pt x="2784" y="2301"/>
                  </a:lnTo>
                  <a:lnTo>
                    <a:pt x="2818" y="2262"/>
                  </a:lnTo>
                  <a:lnTo>
                    <a:pt x="2852" y="2223"/>
                  </a:lnTo>
                  <a:lnTo>
                    <a:pt x="2885" y="2185"/>
                  </a:lnTo>
                  <a:lnTo>
                    <a:pt x="2919" y="2146"/>
                  </a:lnTo>
                  <a:lnTo>
                    <a:pt x="2952" y="2107"/>
                  </a:lnTo>
                  <a:lnTo>
                    <a:pt x="2985" y="2069"/>
                  </a:lnTo>
                  <a:lnTo>
                    <a:pt x="3018" y="2030"/>
                  </a:lnTo>
                  <a:lnTo>
                    <a:pt x="3051" y="1992"/>
                  </a:lnTo>
                  <a:lnTo>
                    <a:pt x="3083" y="1955"/>
                  </a:lnTo>
                  <a:lnTo>
                    <a:pt x="3116" y="1917"/>
                  </a:lnTo>
                  <a:lnTo>
                    <a:pt x="3148" y="1878"/>
                  </a:lnTo>
                  <a:lnTo>
                    <a:pt x="3179" y="1841"/>
                  </a:lnTo>
                  <a:lnTo>
                    <a:pt x="3211" y="1804"/>
                  </a:lnTo>
                  <a:lnTo>
                    <a:pt x="3242" y="1765"/>
                  </a:lnTo>
                  <a:lnTo>
                    <a:pt x="3274" y="1728"/>
                  </a:lnTo>
                  <a:lnTo>
                    <a:pt x="3305" y="1691"/>
                  </a:lnTo>
                  <a:lnTo>
                    <a:pt x="3336" y="1655"/>
                  </a:lnTo>
                  <a:lnTo>
                    <a:pt x="3366" y="1617"/>
                  </a:lnTo>
                  <a:lnTo>
                    <a:pt x="3396" y="1581"/>
                  </a:lnTo>
                  <a:lnTo>
                    <a:pt x="3426" y="1544"/>
                  </a:lnTo>
                  <a:lnTo>
                    <a:pt x="3456" y="1508"/>
                  </a:lnTo>
                  <a:lnTo>
                    <a:pt x="3486" y="1472"/>
                  </a:lnTo>
                  <a:lnTo>
                    <a:pt x="3516" y="1435"/>
                  </a:lnTo>
                  <a:lnTo>
                    <a:pt x="3544" y="1400"/>
                  </a:lnTo>
                  <a:lnTo>
                    <a:pt x="3573" y="1365"/>
                  </a:lnTo>
                  <a:lnTo>
                    <a:pt x="3602" y="1329"/>
                  </a:lnTo>
                  <a:lnTo>
                    <a:pt x="3630" y="1294"/>
                  </a:lnTo>
                  <a:lnTo>
                    <a:pt x="3658" y="1260"/>
                  </a:lnTo>
                  <a:lnTo>
                    <a:pt x="3686" y="1225"/>
                  </a:lnTo>
                  <a:lnTo>
                    <a:pt x="3713" y="1191"/>
                  </a:lnTo>
                  <a:lnTo>
                    <a:pt x="3741" y="1155"/>
                  </a:lnTo>
                  <a:lnTo>
                    <a:pt x="3768" y="1121"/>
                  </a:lnTo>
                  <a:lnTo>
                    <a:pt x="3795" y="1088"/>
                  </a:lnTo>
                  <a:lnTo>
                    <a:pt x="3822" y="1054"/>
                  </a:lnTo>
                  <a:lnTo>
                    <a:pt x="3848" y="1021"/>
                  </a:lnTo>
                  <a:lnTo>
                    <a:pt x="3874" y="988"/>
                  </a:lnTo>
                  <a:lnTo>
                    <a:pt x="3900" y="955"/>
                  </a:lnTo>
                  <a:lnTo>
                    <a:pt x="3925" y="923"/>
                  </a:lnTo>
                  <a:lnTo>
                    <a:pt x="3951" y="891"/>
                  </a:lnTo>
                  <a:lnTo>
                    <a:pt x="3975" y="860"/>
                  </a:lnTo>
                  <a:lnTo>
                    <a:pt x="4000" y="828"/>
                  </a:lnTo>
                  <a:lnTo>
                    <a:pt x="4024" y="797"/>
                  </a:lnTo>
                  <a:lnTo>
                    <a:pt x="4049" y="765"/>
                  </a:lnTo>
                  <a:lnTo>
                    <a:pt x="4072" y="735"/>
                  </a:lnTo>
                  <a:lnTo>
                    <a:pt x="4095" y="704"/>
                  </a:lnTo>
                  <a:lnTo>
                    <a:pt x="4119" y="674"/>
                  </a:lnTo>
                  <a:lnTo>
                    <a:pt x="4142" y="645"/>
                  </a:lnTo>
                  <a:lnTo>
                    <a:pt x="4164" y="615"/>
                  </a:lnTo>
                  <a:lnTo>
                    <a:pt x="4187" y="586"/>
                  </a:lnTo>
                  <a:lnTo>
                    <a:pt x="4209" y="557"/>
                  </a:lnTo>
                  <a:lnTo>
                    <a:pt x="4230" y="529"/>
                  </a:lnTo>
                  <a:lnTo>
                    <a:pt x="4252" y="501"/>
                  </a:lnTo>
                  <a:lnTo>
                    <a:pt x="4273" y="472"/>
                  </a:lnTo>
                  <a:lnTo>
                    <a:pt x="4293" y="445"/>
                  </a:lnTo>
                  <a:lnTo>
                    <a:pt x="4314" y="418"/>
                  </a:lnTo>
                  <a:lnTo>
                    <a:pt x="4334" y="391"/>
                  </a:lnTo>
                  <a:lnTo>
                    <a:pt x="4354" y="366"/>
                  </a:lnTo>
                  <a:lnTo>
                    <a:pt x="4373" y="339"/>
                  </a:lnTo>
                  <a:lnTo>
                    <a:pt x="4392" y="314"/>
                  </a:lnTo>
                  <a:lnTo>
                    <a:pt x="4411" y="289"/>
                  </a:lnTo>
                  <a:lnTo>
                    <a:pt x="4429" y="263"/>
                  </a:lnTo>
                  <a:lnTo>
                    <a:pt x="4447" y="239"/>
                  </a:lnTo>
                  <a:lnTo>
                    <a:pt x="4466" y="216"/>
                  </a:lnTo>
                  <a:lnTo>
                    <a:pt x="4484" y="192"/>
                  </a:lnTo>
                  <a:lnTo>
                    <a:pt x="4501" y="169"/>
                  </a:lnTo>
                  <a:lnTo>
                    <a:pt x="4517" y="146"/>
                  </a:lnTo>
                  <a:lnTo>
                    <a:pt x="4534" y="124"/>
                  </a:lnTo>
                  <a:lnTo>
                    <a:pt x="4550" y="102"/>
                  </a:lnTo>
                  <a:lnTo>
                    <a:pt x="4566" y="80"/>
                  </a:lnTo>
                  <a:lnTo>
                    <a:pt x="4580" y="59"/>
                  </a:lnTo>
                  <a:lnTo>
                    <a:pt x="4595" y="39"/>
                  </a:lnTo>
                  <a:lnTo>
                    <a:pt x="4610" y="19"/>
                  </a:lnTo>
                  <a:lnTo>
                    <a:pt x="4625" y="0"/>
                  </a:lnTo>
                </a:path>
              </a:pathLst>
            </a:custGeom>
            <a:noFill/>
            <a:ln w="57150">
              <a:solidFill>
                <a:srgbClr val="0066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00" name="Rectangle 35"/>
            <p:cNvSpPr>
              <a:spLocks noChangeAspect="1" noChangeArrowheads="1"/>
            </p:cNvSpPr>
            <p:nvPr/>
          </p:nvSpPr>
          <p:spPr bwMode="auto">
            <a:xfrm>
              <a:off x="3783" y="486"/>
              <a:ext cx="404" cy="174"/>
            </a:xfrm>
            <a:prstGeom prst="rect">
              <a:avLst/>
            </a:prstGeom>
            <a:noFill/>
            <a:ln w="9525">
              <a:noFill/>
              <a:miter lim="800000"/>
              <a:headEnd/>
              <a:tailEnd/>
            </a:ln>
          </p:spPr>
          <p:txBody>
            <a:bodyPr wrap="none" lIns="0" tIns="0" rIns="0" bIns="0">
              <a:prstTxWarp prst="textNoShape">
                <a:avLst/>
              </a:prstTxWarp>
              <a:spAutoFit/>
            </a:bodyPr>
            <a:lstStyle/>
            <a:p>
              <a:r>
                <a:rPr kumimoji="0" lang="en-US" b="1" i="1" dirty="0">
                  <a:solidFill>
                    <a:srgbClr val="006600"/>
                  </a:solidFill>
                  <a:latin typeface="Times New Roman" pitchFamily="18" charset="0"/>
                  <a:cs typeface="Times New Roman" pitchFamily="18" charset="0"/>
                </a:rPr>
                <a:t>SRAS</a:t>
              </a:r>
              <a:r>
                <a:rPr kumimoji="0" lang="en-US" b="1" i="1" baseline="-25000" dirty="0">
                  <a:solidFill>
                    <a:srgbClr val="006600"/>
                  </a:solidFill>
                  <a:latin typeface="Times New Roman" pitchFamily="18" charset="0"/>
                  <a:cs typeface="Times New Roman" pitchFamily="18" charset="0"/>
                </a:rPr>
                <a:t>2</a:t>
              </a:r>
              <a:endParaRPr kumimoji="0" lang="en-US" b="1" baseline="-25000" dirty="0">
                <a:solidFill>
                  <a:srgbClr val="006600"/>
                </a:solidFill>
                <a:latin typeface="Times New Roman" pitchFamily="18" charset="0"/>
                <a:cs typeface="Times New Roman" pitchFamily="18" charset="0"/>
              </a:endParaRPr>
            </a:p>
          </p:txBody>
        </p:sp>
        <p:sp>
          <p:nvSpPr>
            <p:cNvPr id="101" name="Line 41"/>
            <p:cNvSpPr>
              <a:spLocks noChangeShapeType="1"/>
            </p:cNvSpPr>
            <p:nvPr/>
          </p:nvSpPr>
          <p:spPr bwMode="auto">
            <a:xfrm>
              <a:off x="3606" y="1104"/>
              <a:ext cx="378" cy="0"/>
            </a:xfrm>
            <a:prstGeom prst="line">
              <a:avLst/>
            </a:prstGeom>
            <a:noFill/>
            <a:ln w="31750">
              <a:solidFill>
                <a:schemeClr val="tx1"/>
              </a:solidFill>
              <a:round/>
              <a:headEnd type="stealth" w="lg" len="lg"/>
              <a:tailEnd type="none"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102" name="Line 44"/>
            <p:cNvSpPr>
              <a:spLocks noChangeShapeType="1"/>
            </p:cNvSpPr>
            <p:nvPr/>
          </p:nvSpPr>
          <p:spPr bwMode="auto">
            <a:xfrm>
              <a:off x="2742" y="1986"/>
              <a:ext cx="426" cy="0"/>
            </a:xfrm>
            <a:prstGeom prst="line">
              <a:avLst/>
            </a:prstGeom>
            <a:noFill/>
            <a:ln w="31750">
              <a:solidFill>
                <a:schemeClr val="tx1"/>
              </a:solidFill>
              <a:round/>
              <a:headEnd type="stealth" w="lg" len="lg"/>
              <a:tailEnd type="none"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grpSp>
      <p:grpSp>
        <p:nvGrpSpPr>
          <p:cNvPr id="103" name="Group 51"/>
          <p:cNvGrpSpPr>
            <a:grpSpLocks/>
          </p:cNvGrpSpPr>
          <p:nvPr/>
        </p:nvGrpSpPr>
        <p:grpSpPr bwMode="auto">
          <a:xfrm>
            <a:off x="5133975" y="2200974"/>
            <a:ext cx="2482850" cy="2695575"/>
            <a:chOff x="2802" y="684"/>
            <a:chExt cx="1564" cy="1698"/>
          </a:xfrm>
        </p:grpSpPr>
        <p:sp>
          <p:nvSpPr>
            <p:cNvPr id="104" name="Freeform 26"/>
            <p:cNvSpPr>
              <a:spLocks noChangeAspect="1"/>
            </p:cNvSpPr>
            <p:nvPr/>
          </p:nvSpPr>
          <p:spPr bwMode="auto">
            <a:xfrm>
              <a:off x="3042" y="684"/>
              <a:ext cx="1051" cy="1576"/>
            </a:xfrm>
            <a:custGeom>
              <a:avLst/>
              <a:gdLst>
                <a:gd name="T0" fmla="*/ 5 w 4147"/>
                <a:gd name="T1" fmla="*/ 18 h 6220"/>
                <a:gd name="T2" fmla="*/ 13 w 4147"/>
                <a:gd name="T3" fmla="*/ 46 h 6220"/>
                <a:gd name="T4" fmla="*/ 24 w 4147"/>
                <a:gd name="T5" fmla="*/ 76 h 6220"/>
                <a:gd name="T6" fmla="*/ 35 w 4147"/>
                <a:gd name="T7" fmla="*/ 107 h 6220"/>
                <a:gd name="T8" fmla="*/ 49 w 4147"/>
                <a:gd name="T9" fmla="*/ 138 h 6220"/>
                <a:gd name="T10" fmla="*/ 63 w 4147"/>
                <a:gd name="T11" fmla="*/ 171 h 6220"/>
                <a:gd name="T12" fmla="*/ 79 w 4147"/>
                <a:gd name="T13" fmla="*/ 205 h 6220"/>
                <a:gd name="T14" fmla="*/ 96 w 4147"/>
                <a:gd name="T15" fmla="*/ 239 h 6220"/>
                <a:gd name="T16" fmla="*/ 115 w 4147"/>
                <a:gd name="T17" fmla="*/ 274 h 6220"/>
                <a:gd name="T18" fmla="*/ 134 w 4147"/>
                <a:gd name="T19" fmla="*/ 310 h 6220"/>
                <a:gd name="T20" fmla="*/ 154 w 4147"/>
                <a:gd name="T21" fmla="*/ 346 h 6220"/>
                <a:gd name="T22" fmla="*/ 176 w 4147"/>
                <a:gd name="T23" fmla="*/ 383 h 6220"/>
                <a:gd name="T24" fmla="*/ 198 w 4147"/>
                <a:gd name="T25" fmla="*/ 421 h 6220"/>
                <a:gd name="T26" fmla="*/ 221 w 4147"/>
                <a:gd name="T27" fmla="*/ 459 h 6220"/>
                <a:gd name="T28" fmla="*/ 245 w 4147"/>
                <a:gd name="T29" fmla="*/ 497 h 6220"/>
                <a:gd name="T30" fmla="*/ 269 w 4147"/>
                <a:gd name="T31" fmla="*/ 536 h 6220"/>
                <a:gd name="T32" fmla="*/ 294 w 4147"/>
                <a:gd name="T33" fmla="*/ 575 h 6220"/>
                <a:gd name="T34" fmla="*/ 320 w 4147"/>
                <a:gd name="T35" fmla="*/ 614 h 6220"/>
                <a:gd name="T36" fmla="*/ 347 w 4147"/>
                <a:gd name="T37" fmla="*/ 653 h 6220"/>
                <a:gd name="T38" fmla="*/ 373 w 4147"/>
                <a:gd name="T39" fmla="*/ 692 h 6220"/>
                <a:gd name="T40" fmla="*/ 400 w 4147"/>
                <a:gd name="T41" fmla="*/ 731 h 6220"/>
                <a:gd name="T42" fmla="*/ 428 w 4147"/>
                <a:gd name="T43" fmla="*/ 771 h 6220"/>
                <a:gd name="T44" fmla="*/ 455 w 4147"/>
                <a:gd name="T45" fmla="*/ 810 h 6220"/>
                <a:gd name="T46" fmla="*/ 483 w 4147"/>
                <a:gd name="T47" fmla="*/ 848 h 6220"/>
                <a:gd name="T48" fmla="*/ 511 w 4147"/>
                <a:gd name="T49" fmla="*/ 887 h 6220"/>
                <a:gd name="T50" fmla="*/ 539 w 4147"/>
                <a:gd name="T51" fmla="*/ 925 h 6220"/>
                <a:gd name="T52" fmla="*/ 566 w 4147"/>
                <a:gd name="T53" fmla="*/ 962 h 6220"/>
                <a:gd name="T54" fmla="*/ 594 w 4147"/>
                <a:gd name="T55" fmla="*/ 999 h 6220"/>
                <a:gd name="T56" fmla="*/ 621 w 4147"/>
                <a:gd name="T57" fmla="*/ 1036 h 6220"/>
                <a:gd name="T58" fmla="*/ 649 w 4147"/>
                <a:gd name="T59" fmla="*/ 1072 h 6220"/>
                <a:gd name="T60" fmla="*/ 675 w 4147"/>
                <a:gd name="T61" fmla="*/ 1107 h 6220"/>
                <a:gd name="T62" fmla="*/ 702 w 4147"/>
                <a:gd name="T63" fmla="*/ 1142 h 6220"/>
                <a:gd name="T64" fmla="*/ 728 w 4147"/>
                <a:gd name="T65" fmla="*/ 1175 h 6220"/>
                <a:gd name="T66" fmla="*/ 753 w 4147"/>
                <a:gd name="T67" fmla="*/ 1208 h 6220"/>
                <a:gd name="T68" fmla="*/ 778 w 4147"/>
                <a:gd name="T69" fmla="*/ 1240 h 6220"/>
                <a:gd name="T70" fmla="*/ 803 w 4147"/>
                <a:gd name="T71" fmla="*/ 1271 h 6220"/>
                <a:gd name="T72" fmla="*/ 826 w 4147"/>
                <a:gd name="T73" fmla="*/ 1301 h 6220"/>
                <a:gd name="T74" fmla="*/ 849 w 4147"/>
                <a:gd name="T75" fmla="*/ 1329 h 6220"/>
                <a:gd name="T76" fmla="*/ 871 w 4147"/>
                <a:gd name="T77" fmla="*/ 1357 h 6220"/>
                <a:gd name="T78" fmla="*/ 892 w 4147"/>
                <a:gd name="T79" fmla="*/ 1383 h 6220"/>
                <a:gd name="T80" fmla="*/ 912 w 4147"/>
                <a:gd name="T81" fmla="*/ 1408 h 6220"/>
                <a:gd name="T82" fmla="*/ 931 w 4147"/>
                <a:gd name="T83" fmla="*/ 1431 h 6220"/>
                <a:gd name="T84" fmla="*/ 949 w 4147"/>
                <a:gd name="T85" fmla="*/ 1453 h 6220"/>
                <a:gd name="T86" fmla="*/ 965 w 4147"/>
                <a:gd name="T87" fmla="*/ 1473 h 6220"/>
                <a:gd name="T88" fmla="*/ 981 w 4147"/>
                <a:gd name="T89" fmla="*/ 1492 h 6220"/>
                <a:gd name="T90" fmla="*/ 995 w 4147"/>
                <a:gd name="T91" fmla="*/ 1509 h 6220"/>
                <a:gd name="T92" fmla="*/ 1007 w 4147"/>
                <a:gd name="T93" fmla="*/ 1524 h 6220"/>
                <a:gd name="T94" fmla="*/ 1019 w 4147"/>
                <a:gd name="T95" fmla="*/ 1537 h 6220"/>
                <a:gd name="T96" fmla="*/ 1028 w 4147"/>
                <a:gd name="T97" fmla="*/ 1549 h 6220"/>
                <a:gd name="T98" fmla="*/ 1036 w 4147"/>
                <a:gd name="T99" fmla="*/ 1558 h 6220"/>
                <a:gd name="T100" fmla="*/ 1042 w 4147"/>
                <a:gd name="T101" fmla="*/ 1566 h 6220"/>
                <a:gd name="T102" fmla="*/ 1047 w 4147"/>
                <a:gd name="T103" fmla="*/ 1571 h 6220"/>
                <a:gd name="T104" fmla="*/ 1050 w 4147"/>
                <a:gd name="T105" fmla="*/ 1575 h 6220"/>
                <a:gd name="T106" fmla="*/ 1051 w 4147"/>
                <a:gd name="T107" fmla="*/ 1576 h 622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47"/>
                <a:gd name="T163" fmla="*/ 0 h 6220"/>
                <a:gd name="T164" fmla="*/ 4147 w 4147"/>
                <a:gd name="T165" fmla="*/ 6220 h 622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47" h="6220">
                  <a:moveTo>
                    <a:pt x="0" y="0"/>
                  </a:moveTo>
                  <a:lnTo>
                    <a:pt x="10" y="35"/>
                  </a:lnTo>
                  <a:lnTo>
                    <a:pt x="20" y="72"/>
                  </a:lnTo>
                  <a:lnTo>
                    <a:pt x="31" y="108"/>
                  </a:lnTo>
                  <a:lnTo>
                    <a:pt x="42" y="146"/>
                  </a:lnTo>
                  <a:lnTo>
                    <a:pt x="53" y="183"/>
                  </a:lnTo>
                  <a:lnTo>
                    <a:pt x="67" y="222"/>
                  </a:lnTo>
                  <a:lnTo>
                    <a:pt x="79" y="260"/>
                  </a:lnTo>
                  <a:lnTo>
                    <a:pt x="94" y="300"/>
                  </a:lnTo>
                  <a:lnTo>
                    <a:pt x="109" y="340"/>
                  </a:lnTo>
                  <a:lnTo>
                    <a:pt x="124" y="380"/>
                  </a:lnTo>
                  <a:lnTo>
                    <a:pt x="140" y="421"/>
                  </a:lnTo>
                  <a:lnTo>
                    <a:pt x="157" y="463"/>
                  </a:lnTo>
                  <a:lnTo>
                    <a:pt x="174" y="504"/>
                  </a:lnTo>
                  <a:lnTo>
                    <a:pt x="192" y="546"/>
                  </a:lnTo>
                  <a:lnTo>
                    <a:pt x="211" y="589"/>
                  </a:lnTo>
                  <a:lnTo>
                    <a:pt x="231" y="631"/>
                  </a:lnTo>
                  <a:lnTo>
                    <a:pt x="249" y="675"/>
                  </a:lnTo>
                  <a:lnTo>
                    <a:pt x="270" y="719"/>
                  </a:lnTo>
                  <a:lnTo>
                    <a:pt x="291" y="763"/>
                  </a:lnTo>
                  <a:lnTo>
                    <a:pt x="312" y="808"/>
                  </a:lnTo>
                  <a:lnTo>
                    <a:pt x="335" y="852"/>
                  </a:lnTo>
                  <a:lnTo>
                    <a:pt x="357" y="897"/>
                  </a:lnTo>
                  <a:lnTo>
                    <a:pt x="380" y="943"/>
                  </a:lnTo>
                  <a:lnTo>
                    <a:pt x="404" y="989"/>
                  </a:lnTo>
                  <a:lnTo>
                    <a:pt x="428" y="1035"/>
                  </a:lnTo>
                  <a:lnTo>
                    <a:pt x="452" y="1082"/>
                  </a:lnTo>
                  <a:lnTo>
                    <a:pt x="477" y="1129"/>
                  </a:lnTo>
                  <a:lnTo>
                    <a:pt x="503" y="1176"/>
                  </a:lnTo>
                  <a:lnTo>
                    <a:pt x="529" y="1223"/>
                  </a:lnTo>
                  <a:lnTo>
                    <a:pt x="555" y="1270"/>
                  </a:lnTo>
                  <a:lnTo>
                    <a:pt x="582" y="1318"/>
                  </a:lnTo>
                  <a:lnTo>
                    <a:pt x="609" y="1367"/>
                  </a:lnTo>
                  <a:lnTo>
                    <a:pt x="636" y="1415"/>
                  </a:lnTo>
                  <a:lnTo>
                    <a:pt x="664" y="1464"/>
                  </a:lnTo>
                  <a:lnTo>
                    <a:pt x="693" y="1513"/>
                  </a:lnTo>
                  <a:lnTo>
                    <a:pt x="722" y="1562"/>
                  </a:lnTo>
                  <a:lnTo>
                    <a:pt x="752" y="1612"/>
                  </a:lnTo>
                  <a:lnTo>
                    <a:pt x="781" y="1661"/>
                  </a:lnTo>
                  <a:lnTo>
                    <a:pt x="811" y="1711"/>
                  </a:lnTo>
                  <a:lnTo>
                    <a:pt x="841" y="1761"/>
                  </a:lnTo>
                  <a:lnTo>
                    <a:pt x="873" y="1811"/>
                  </a:lnTo>
                  <a:lnTo>
                    <a:pt x="903" y="1861"/>
                  </a:lnTo>
                  <a:lnTo>
                    <a:pt x="934" y="1912"/>
                  </a:lnTo>
                  <a:lnTo>
                    <a:pt x="966" y="1962"/>
                  </a:lnTo>
                  <a:lnTo>
                    <a:pt x="999" y="2014"/>
                  </a:lnTo>
                  <a:lnTo>
                    <a:pt x="1031" y="2065"/>
                  </a:lnTo>
                  <a:lnTo>
                    <a:pt x="1063" y="2116"/>
                  </a:lnTo>
                  <a:lnTo>
                    <a:pt x="1096" y="2167"/>
                  </a:lnTo>
                  <a:lnTo>
                    <a:pt x="1129" y="2218"/>
                  </a:lnTo>
                  <a:lnTo>
                    <a:pt x="1162" y="2269"/>
                  </a:lnTo>
                  <a:lnTo>
                    <a:pt x="1197" y="2320"/>
                  </a:lnTo>
                  <a:lnTo>
                    <a:pt x="1230" y="2372"/>
                  </a:lnTo>
                  <a:lnTo>
                    <a:pt x="1264" y="2423"/>
                  </a:lnTo>
                  <a:lnTo>
                    <a:pt x="1299" y="2474"/>
                  </a:lnTo>
                  <a:lnTo>
                    <a:pt x="1333" y="2526"/>
                  </a:lnTo>
                  <a:lnTo>
                    <a:pt x="1368" y="2577"/>
                  </a:lnTo>
                  <a:lnTo>
                    <a:pt x="1403" y="2630"/>
                  </a:lnTo>
                  <a:lnTo>
                    <a:pt x="1437" y="2681"/>
                  </a:lnTo>
                  <a:lnTo>
                    <a:pt x="1473" y="2733"/>
                  </a:lnTo>
                  <a:lnTo>
                    <a:pt x="1508" y="2784"/>
                  </a:lnTo>
                  <a:lnTo>
                    <a:pt x="1544" y="2836"/>
                  </a:lnTo>
                  <a:lnTo>
                    <a:pt x="1579" y="2887"/>
                  </a:lnTo>
                  <a:lnTo>
                    <a:pt x="1616" y="2939"/>
                  </a:lnTo>
                  <a:lnTo>
                    <a:pt x="1651" y="2990"/>
                  </a:lnTo>
                  <a:lnTo>
                    <a:pt x="1687" y="3041"/>
                  </a:lnTo>
                  <a:lnTo>
                    <a:pt x="1724" y="3093"/>
                  </a:lnTo>
                  <a:lnTo>
                    <a:pt x="1759" y="3144"/>
                  </a:lnTo>
                  <a:lnTo>
                    <a:pt x="1796" y="3195"/>
                  </a:lnTo>
                  <a:lnTo>
                    <a:pt x="1832" y="3247"/>
                  </a:lnTo>
                  <a:lnTo>
                    <a:pt x="1869" y="3298"/>
                  </a:lnTo>
                  <a:lnTo>
                    <a:pt x="1905" y="3348"/>
                  </a:lnTo>
                  <a:lnTo>
                    <a:pt x="1942" y="3399"/>
                  </a:lnTo>
                  <a:lnTo>
                    <a:pt x="1978" y="3450"/>
                  </a:lnTo>
                  <a:lnTo>
                    <a:pt x="2015" y="3500"/>
                  </a:lnTo>
                  <a:lnTo>
                    <a:pt x="2051" y="3550"/>
                  </a:lnTo>
                  <a:lnTo>
                    <a:pt x="2089" y="3600"/>
                  </a:lnTo>
                  <a:lnTo>
                    <a:pt x="2125" y="3650"/>
                  </a:lnTo>
                  <a:lnTo>
                    <a:pt x="2162" y="3700"/>
                  </a:lnTo>
                  <a:lnTo>
                    <a:pt x="2198" y="3749"/>
                  </a:lnTo>
                  <a:lnTo>
                    <a:pt x="2235" y="3798"/>
                  </a:lnTo>
                  <a:lnTo>
                    <a:pt x="2271" y="3847"/>
                  </a:lnTo>
                  <a:lnTo>
                    <a:pt x="2307" y="3896"/>
                  </a:lnTo>
                  <a:lnTo>
                    <a:pt x="2343" y="3944"/>
                  </a:lnTo>
                  <a:lnTo>
                    <a:pt x="2379" y="3993"/>
                  </a:lnTo>
                  <a:lnTo>
                    <a:pt x="2416" y="4041"/>
                  </a:lnTo>
                  <a:lnTo>
                    <a:pt x="2451" y="4089"/>
                  </a:lnTo>
                  <a:lnTo>
                    <a:pt x="2488" y="4137"/>
                  </a:lnTo>
                  <a:lnTo>
                    <a:pt x="2523" y="4184"/>
                  </a:lnTo>
                  <a:lnTo>
                    <a:pt x="2559" y="4230"/>
                  </a:lnTo>
                  <a:lnTo>
                    <a:pt x="2595" y="4277"/>
                  </a:lnTo>
                  <a:lnTo>
                    <a:pt x="2631" y="4324"/>
                  </a:lnTo>
                  <a:lnTo>
                    <a:pt x="2665" y="4370"/>
                  </a:lnTo>
                  <a:lnTo>
                    <a:pt x="2700" y="4416"/>
                  </a:lnTo>
                  <a:lnTo>
                    <a:pt x="2735" y="4461"/>
                  </a:lnTo>
                  <a:lnTo>
                    <a:pt x="2770" y="4507"/>
                  </a:lnTo>
                  <a:lnTo>
                    <a:pt x="2805" y="4550"/>
                  </a:lnTo>
                  <a:lnTo>
                    <a:pt x="2839" y="4595"/>
                  </a:lnTo>
                  <a:lnTo>
                    <a:pt x="2872" y="4639"/>
                  </a:lnTo>
                  <a:lnTo>
                    <a:pt x="2907" y="4683"/>
                  </a:lnTo>
                  <a:lnTo>
                    <a:pt x="2940" y="4726"/>
                  </a:lnTo>
                  <a:lnTo>
                    <a:pt x="2972" y="4768"/>
                  </a:lnTo>
                  <a:lnTo>
                    <a:pt x="3006" y="4811"/>
                  </a:lnTo>
                  <a:lnTo>
                    <a:pt x="3038" y="4853"/>
                  </a:lnTo>
                  <a:lnTo>
                    <a:pt x="3071" y="4894"/>
                  </a:lnTo>
                  <a:lnTo>
                    <a:pt x="3104" y="4935"/>
                  </a:lnTo>
                  <a:lnTo>
                    <a:pt x="3135" y="4976"/>
                  </a:lnTo>
                  <a:lnTo>
                    <a:pt x="3167" y="5016"/>
                  </a:lnTo>
                  <a:lnTo>
                    <a:pt x="3198" y="5056"/>
                  </a:lnTo>
                  <a:lnTo>
                    <a:pt x="3230" y="5094"/>
                  </a:lnTo>
                  <a:lnTo>
                    <a:pt x="3260" y="5134"/>
                  </a:lnTo>
                  <a:lnTo>
                    <a:pt x="3290" y="5172"/>
                  </a:lnTo>
                  <a:lnTo>
                    <a:pt x="3320" y="5209"/>
                  </a:lnTo>
                  <a:lnTo>
                    <a:pt x="3350" y="5247"/>
                  </a:lnTo>
                  <a:lnTo>
                    <a:pt x="3379" y="5283"/>
                  </a:lnTo>
                  <a:lnTo>
                    <a:pt x="3408" y="5319"/>
                  </a:lnTo>
                  <a:lnTo>
                    <a:pt x="3436" y="5355"/>
                  </a:lnTo>
                  <a:lnTo>
                    <a:pt x="3464" y="5389"/>
                  </a:lnTo>
                  <a:lnTo>
                    <a:pt x="3492" y="5424"/>
                  </a:lnTo>
                  <a:lnTo>
                    <a:pt x="3519" y="5457"/>
                  </a:lnTo>
                  <a:lnTo>
                    <a:pt x="3547" y="5491"/>
                  </a:lnTo>
                  <a:lnTo>
                    <a:pt x="3573" y="5523"/>
                  </a:lnTo>
                  <a:lnTo>
                    <a:pt x="3599" y="5555"/>
                  </a:lnTo>
                  <a:lnTo>
                    <a:pt x="3624" y="5586"/>
                  </a:lnTo>
                  <a:lnTo>
                    <a:pt x="3649" y="5618"/>
                  </a:lnTo>
                  <a:lnTo>
                    <a:pt x="3673" y="5647"/>
                  </a:lnTo>
                  <a:lnTo>
                    <a:pt x="3697" y="5677"/>
                  </a:lnTo>
                  <a:lnTo>
                    <a:pt x="3721" y="5705"/>
                  </a:lnTo>
                  <a:lnTo>
                    <a:pt x="3743" y="5733"/>
                  </a:lnTo>
                  <a:lnTo>
                    <a:pt x="3765" y="5761"/>
                  </a:lnTo>
                  <a:lnTo>
                    <a:pt x="3787" y="5788"/>
                  </a:lnTo>
                  <a:lnTo>
                    <a:pt x="3809" y="5814"/>
                  </a:lnTo>
                  <a:lnTo>
                    <a:pt x="3830" y="5839"/>
                  </a:lnTo>
                  <a:lnTo>
                    <a:pt x="3850" y="5864"/>
                  </a:lnTo>
                  <a:lnTo>
                    <a:pt x="3870" y="5888"/>
                  </a:lnTo>
                  <a:lnTo>
                    <a:pt x="3888" y="5911"/>
                  </a:lnTo>
                  <a:lnTo>
                    <a:pt x="3907" y="5932"/>
                  </a:lnTo>
                  <a:lnTo>
                    <a:pt x="3925" y="5954"/>
                  </a:lnTo>
                  <a:lnTo>
                    <a:pt x="3943" y="5975"/>
                  </a:lnTo>
                  <a:lnTo>
                    <a:pt x="3959" y="5995"/>
                  </a:lnTo>
                  <a:lnTo>
                    <a:pt x="3975" y="6015"/>
                  </a:lnTo>
                  <a:lnTo>
                    <a:pt x="3990" y="6033"/>
                  </a:lnTo>
                  <a:lnTo>
                    <a:pt x="4005" y="6050"/>
                  </a:lnTo>
                  <a:lnTo>
                    <a:pt x="4019" y="6067"/>
                  </a:lnTo>
                  <a:lnTo>
                    <a:pt x="4032" y="6084"/>
                  </a:lnTo>
                  <a:lnTo>
                    <a:pt x="4045" y="6098"/>
                  </a:lnTo>
                  <a:lnTo>
                    <a:pt x="4057" y="6113"/>
                  </a:lnTo>
                  <a:lnTo>
                    <a:pt x="4069" y="6126"/>
                  </a:lnTo>
                  <a:lnTo>
                    <a:pt x="4079" y="6139"/>
                  </a:lnTo>
                  <a:lnTo>
                    <a:pt x="4088" y="6150"/>
                  </a:lnTo>
                  <a:lnTo>
                    <a:pt x="4098" y="6162"/>
                  </a:lnTo>
                  <a:lnTo>
                    <a:pt x="4106" y="6171"/>
                  </a:lnTo>
                  <a:lnTo>
                    <a:pt x="4113" y="6181"/>
                  </a:lnTo>
                  <a:lnTo>
                    <a:pt x="4121" y="6189"/>
                  </a:lnTo>
                  <a:lnTo>
                    <a:pt x="4127" y="6196"/>
                  </a:lnTo>
                  <a:lnTo>
                    <a:pt x="4132" y="6202"/>
                  </a:lnTo>
                  <a:lnTo>
                    <a:pt x="4136" y="6208"/>
                  </a:lnTo>
                  <a:lnTo>
                    <a:pt x="4141" y="6212"/>
                  </a:lnTo>
                  <a:lnTo>
                    <a:pt x="4144" y="6216"/>
                  </a:lnTo>
                  <a:lnTo>
                    <a:pt x="4146" y="6218"/>
                  </a:lnTo>
                  <a:lnTo>
                    <a:pt x="4147" y="6219"/>
                  </a:lnTo>
                  <a:lnTo>
                    <a:pt x="4147" y="6220"/>
                  </a:lnTo>
                </a:path>
              </a:pathLst>
            </a:custGeom>
            <a:noFill/>
            <a:ln w="57150">
              <a:solidFill>
                <a:srgbClr val="053ABF"/>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05" name="Rectangle 27"/>
            <p:cNvSpPr>
              <a:spLocks noChangeAspect="1" noChangeArrowheads="1"/>
            </p:cNvSpPr>
            <p:nvPr/>
          </p:nvSpPr>
          <p:spPr bwMode="auto">
            <a:xfrm>
              <a:off x="4099" y="2208"/>
              <a:ext cx="267" cy="174"/>
            </a:xfrm>
            <a:prstGeom prst="rect">
              <a:avLst/>
            </a:prstGeom>
            <a:noFill/>
            <a:ln w="9525">
              <a:noFill/>
              <a:miter lim="800000"/>
              <a:headEnd/>
              <a:tailEnd/>
            </a:ln>
          </p:spPr>
          <p:txBody>
            <a:bodyPr wrap="square" lIns="0" tIns="0" rIns="0" bIns="0">
              <a:prstTxWarp prst="textNoShape">
                <a:avLst/>
              </a:prstTxWarp>
              <a:spAutoFit/>
            </a:bodyPr>
            <a:lstStyle/>
            <a:p>
              <a:r>
                <a:rPr kumimoji="0" lang="en-US" b="1" i="1" dirty="0">
                  <a:solidFill>
                    <a:srgbClr val="053ABF"/>
                  </a:solidFill>
                  <a:latin typeface="Times New Roman" pitchFamily="18" charset="0"/>
                  <a:cs typeface="Times New Roman" pitchFamily="18" charset="0"/>
                </a:rPr>
                <a:t>AD</a:t>
              </a:r>
              <a:r>
                <a:rPr kumimoji="0" lang="en-US" b="1" i="1" baseline="-25000" dirty="0">
                  <a:solidFill>
                    <a:srgbClr val="053ABF"/>
                  </a:solidFill>
                  <a:latin typeface="Times New Roman" pitchFamily="18" charset="0"/>
                  <a:cs typeface="Times New Roman" pitchFamily="18" charset="0"/>
                </a:rPr>
                <a:t>2</a:t>
              </a:r>
              <a:endParaRPr kumimoji="0" lang="en-US" b="1" baseline="-25000" dirty="0">
                <a:solidFill>
                  <a:srgbClr val="053ABF"/>
                </a:solidFill>
                <a:latin typeface="Times New Roman" pitchFamily="18" charset="0"/>
                <a:cs typeface="Times New Roman" pitchFamily="18" charset="0"/>
              </a:endParaRPr>
            </a:p>
          </p:txBody>
        </p:sp>
        <p:sp>
          <p:nvSpPr>
            <p:cNvPr id="106" name="Line 46"/>
            <p:cNvSpPr>
              <a:spLocks noChangeShapeType="1"/>
            </p:cNvSpPr>
            <p:nvPr/>
          </p:nvSpPr>
          <p:spPr bwMode="auto">
            <a:xfrm>
              <a:off x="2802" y="930"/>
              <a:ext cx="270" cy="0"/>
            </a:xfrm>
            <a:prstGeom prst="line">
              <a:avLst/>
            </a:prstGeom>
            <a:noFill/>
            <a:ln w="31750">
              <a:solidFill>
                <a:schemeClr val="tx1"/>
              </a:solidFill>
              <a:round/>
              <a:headEnd type="none" w="lg" len="lg"/>
              <a:tailEnd type="stealth"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107" name="Line 47"/>
            <p:cNvSpPr>
              <a:spLocks noChangeShapeType="1"/>
            </p:cNvSpPr>
            <p:nvPr/>
          </p:nvSpPr>
          <p:spPr bwMode="auto">
            <a:xfrm>
              <a:off x="3666" y="2160"/>
              <a:ext cx="270" cy="0"/>
            </a:xfrm>
            <a:prstGeom prst="line">
              <a:avLst/>
            </a:prstGeom>
            <a:noFill/>
            <a:ln w="31750">
              <a:solidFill>
                <a:schemeClr val="tx1"/>
              </a:solidFill>
              <a:round/>
              <a:headEnd type="none" w="lg" len="lg"/>
              <a:tailEnd type="stealth"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grpSp>
      <p:grpSp>
        <p:nvGrpSpPr>
          <p:cNvPr id="108" name="Group 50"/>
          <p:cNvGrpSpPr>
            <a:grpSpLocks/>
          </p:cNvGrpSpPr>
          <p:nvPr/>
        </p:nvGrpSpPr>
        <p:grpSpPr bwMode="auto">
          <a:xfrm>
            <a:off x="5972183" y="3072511"/>
            <a:ext cx="377826" cy="246063"/>
            <a:chOff x="3330" y="1233"/>
            <a:chExt cx="238" cy="155"/>
          </a:xfrm>
        </p:grpSpPr>
        <p:sp>
          <p:nvSpPr>
            <p:cNvPr id="109" name="Text Box 38"/>
            <p:cNvSpPr txBox="1">
              <a:spLocks noChangeArrowheads="1"/>
            </p:cNvSpPr>
            <p:nvPr/>
          </p:nvSpPr>
          <p:spPr bwMode="auto">
            <a:xfrm>
              <a:off x="3439" y="1233"/>
              <a:ext cx="129" cy="155"/>
            </a:xfrm>
            <a:prstGeom prst="rect">
              <a:avLst/>
            </a:prstGeom>
            <a:noFill/>
            <a:ln w="9525">
              <a:noFill/>
              <a:miter lim="800000"/>
              <a:headEnd/>
              <a:tailEnd/>
            </a:ln>
          </p:spPr>
          <p:txBody>
            <a:bodyPr wrap="none" lIns="0" tIns="0" rIns="0" bIns="0">
              <a:prstTxWarp prst="textNoShape">
                <a:avLst/>
              </a:prstTxWarp>
              <a:spAutoFit/>
            </a:bodyPr>
            <a:lstStyle/>
            <a:p>
              <a:r>
                <a:rPr lang="en-US" sz="1600" b="1" i="1" dirty="0">
                  <a:latin typeface="Times New Roman" pitchFamily="18" charset="0"/>
                  <a:cs typeface="Times New Roman" pitchFamily="18" charset="0"/>
                </a:rPr>
                <a:t>E</a:t>
              </a:r>
              <a:r>
                <a:rPr lang="en-US" sz="1600" b="1" i="1" baseline="-25000" dirty="0">
                  <a:latin typeface="Times New Roman" pitchFamily="18" charset="0"/>
                  <a:cs typeface="Times New Roman" pitchFamily="18" charset="0"/>
                </a:rPr>
                <a:t>2</a:t>
              </a:r>
              <a:endParaRPr lang="en-US" sz="1600" b="1" dirty="0">
                <a:solidFill>
                  <a:schemeClr val="tx1"/>
                </a:solidFill>
                <a:latin typeface="Times New Roman" pitchFamily="18" charset="0"/>
                <a:cs typeface="Times New Roman" pitchFamily="18" charset="0"/>
              </a:endParaRPr>
            </a:p>
          </p:txBody>
        </p:sp>
        <p:sp>
          <p:nvSpPr>
            <p:cNvPr id="110" name="Freeform 40"/>
            <p:cNvSpPr>
              <a:spLocks/>
            </p:cNvSpPr>
            <p:nvPr/>
          </p:nvSpPr>
          <p:spPr bwMode="auto">
            <a:xfrm>
              <a:off x="3330" y="1265"/>
              <a:ext cx="75" cy="75"/>
            </a:xfrm>
            <a:custGeom>
              <a:avLst/>
              <a:gdLst>
                <a:gd name="T0" fmla="*/ 0 w 173"/>
                <a:gd name="T1" fmla="*/ 38 h 173"/>
                <a:gd name="T2" fmla="*/ 6 w 173"/>
                <a:gd name="T3" fmla="*/ 19 h 173"/>
                <a:gd name="T4" fmla="*/ 19 w 173"/>
                <a:gd name="T5" fmla="*/ 5 h 173"/>
                <a:gd name="T6" fmla="*/ 38 w 173"/>
                <a:gd name="T7" fmla="*/ 0 h 173"/>
                <a:gd name="T8" fmla="*/ 38 w 173"/>
                <a:gd name="T9" fmla="*/ 0 h 173"/>
                <a:gd name="T10" fmla="*/ 57 w 173"/>
                <a:gd name="T11" fmla="*/ 5 h 173"/>
                <a:gd name="T12" fmla="*/ 70 w 173"/>
                <a:gd name="T13" fmla="*/ 19 h 173"/>
                <a:gd name="T14" fmla="*/ 75 w 173"/>
                <a:gd name="T15" fmla="*/ 38 h 173"/>
                <a:gd name="T16" fmla="*/ 75 w 173"/>
                <a:gd name="T17" fmla="*/ 38 h 173"/>
                <a:gd name="T18" fmla="*/ 70 w 173"/>
                <a:gd name="T19" fmla="*/ 56 h 173"/>
                <a:gd name="T20" fmla="*/ 57 w 173"/>
                <a:gd name="T21" fmla="*/ 70 h 173"/>
                <a:gd name="T22" fmla="*/ 38 w 173"/>
                <a:gd name="T23" fmla="*/ 75 h 173"/>
                <a:gd name="T24" fmla="*/ 38 w 173"/>
                <a:gd name="T25" fmla="*/ 75 h 173"/>
                <a:gd name="T26" fmla="*/ 19 w 173"/>
                <a:gd name="T27" fmla="*/ 70 h 173"/>
                <a:gd name="T28" fmla="*/ 6 w 173"/>
                <a:gd name="T29" fmla="*/ 56 h 173"/>
                <a:gd name="T30" fmla="*/ 0 w 173"/>
                <a:gd name="T31" fmla="*/ 38 h 173"/>
                <a:gd name="T32" fmla="*/ 0 w 173"/>
                <a:gd name="T33" fmla="*/ 38 h 173"/>
                <a:gd name="T34" fmla="*/ 0 w 173"/>
                <a:gd name="T35" fmla="*/ 38 h 1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3"/>
                <a:gd name="T55" fmla="*/ 0 h 173"/>
                <a:gd name="T56" fmla="*/ 173 w 173"/>
                <a:gd name="T57" fmla="*/ 173 h 1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3" h="173">
                  <a:moveTo>
                    <a:pt x="0" y="87"/>
                  </a:moveTo>
                  <a:lnTo>
                    <a:pt x="13" y="43"/>
                  </a:lnTo>
                  <a:lnTo>
                    <a:pt x="43" y="12"/>
                  </a:lnTo>
                  <a:lnTo>
                    <a:pt x="87" y="0"/>
                  </a:lnTo>
                  <a:lnTo>
                    <a:pt x="131" y="12"/>
                  </a:lnTo>
                  <a:lnTo>
                    <a:pt x="162" y="43"/>
                  </a:lnTo>
                  <a:lnTo>
                    <a:pt x="173" y="87"/>
                  </a:lnTo>
                  <a:lnTo>
                    <a:pt x="162" y="130"/>
                  </a:lnTo>
                  <a:lnTo>
                    <a:pt x="131" y="161"/>
                  </a:lnTo>
                  <a:lnTo>
                    <a:pt x="87" y="173"/>
                  </a:lnTo>
                  <a:lnTo>
                    <a:pt x="43" y="161"/>
                  </a:lnTo>
                  <a:lnTo>
                    <a:pt x="13" y="130"/>
                  </a:lnTo>
                  <a:lnTo>
                    <a:pt x="0" y="87"/>
                  </a:lnTo>
                </a:path>
              </a:pathLst>
            </a:custGeom>
            <a:solidFill>
              <a:srgbClr val="FFFF00"/>
            </a:solidFill>
            <a:ln w="38100">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spTree>
    <p:extLst>
      <p:ext uri="{BB962C8B-B14F-4D97-AF65-F5344CB8AC3E}">
        <p14:creationId xmlns:p14="http://schemas.microsoft.com/office/powerpoint/2010/main" val="3778639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1">
                                            <p:txEl>
                                              <p:pRg st="1" end="1"/>
                                            </p:txEl>
                                          </p:spTgt>
                                        </p:tgtEl>
                                        <p:attrNameLst>
                                          <p:attrName>style.visibility</p:attrName>
                                        </p:attrNameLst>
                                      </p:cBhvr>
                                      <p:to>
                                        <p:strVal val="visible"/>
                                      </p:to>
                                    </p:set>
                                    <p:animEffect transition="in" filter="fade">
                                      <p:cBhvr>
                                        <p:cTn id="14" dur="500"/>
                                        <p:tgtEl>
                                          <p:spTgt spid="61">
                                            <p:txEl>
                                              <p:pRg st="1" end="1"/>
                                            </p:txEl>
                                          </p:spTgt>
                                        </p:tgtEl>
                                      </p:cBhvr>
                                    </p:animEffect>
                                    <p:anim calcmode="lin" valueType="num">
                                      <p:cBhvr>
                                        <p:cTn id="15"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500"/>
                            </p:stCondLst>
                            <p:childTnLst>
                              <p:par>
                                <p:cTn id="18" presetID="12" presetClass="entr" presetSubtype="8" fill="hold" nodeType="afterEffect">
                                  <p:stCondLst>
                                    <p:cond delay="0"/>
                                  </p:stCondLst>
                                  <p:childTnLst>
                                    <p:set>
                                      <p:cBhvr>
                                        <p:cTn id="19" dur="1" fill="hold">
                                          <p:stCondLst>
                                            <p:cond delay="0"/>
                                          </p:stCondLst>
                                        </p:cTn>
                                        <p:tgtEl>
                                          <p:spTgt spid="103"/>
                                        </p:tgtEl>
                                        <p:attrNameLst>
                                          <p:attrName>style.visibility</p:attrName>
                                        </p:attrNameLst>
                                      </p:cBhvr>
                                      <p:to>
                                        <p:strVal val="visible"/>
                                      </p:to>
                                    </p:set>
                                    <p:animEffect transition="in" filter="slide(fromLeft)">
                                      <p:cBhvr>
                                        <p:cTn id="20" dur="500"/>
                                        <p:tgtEl>
                                          <p:spTgt spid="103"/>
                                        </p:tgtEl>
                                      </p:cBhvr>
                                    </p:animEffect>
                                  </p:childTnLst>
                                </p:cTn>
                              </p:par>
                            </p:childTnLst>
                          </p:cTn>
                        </p:par>
                        <p:par>
                          <p:cTn id="21" fill="hold">
                            <p:stCondLst>
                              <p:cond delay="1000"/>
                            </p:stCondLst>
                            <p:childTnLst>
                              <p:par>
                                <p:cTn id="22" presetID="12" presetClass="entr" presetSubtype="2" fill="hold" nodeType="afterEffect">
                                  <p:stCondLst>
                                    <p:cond delay="0"/>
                                  </p:stCondLst>
                                  <p:childTnLst>
                                    <p:set>
                                      <p:cBhvr>
                                        <p:cTn id="23" dur="1" fill="hold">
                                          <p:stCondLst>
                                            <p:cond delay="0"/>
                                          </p:stCondLst>
                                        </p:cTn>
                                        <p:tgtEl>
                                          <p:spTgt spid="98"/>
                                        </p:tgtEl>
                                        <p:attrNameLst>
                                          <p:attrName>style.visibility</p:attrName>
                                        </p:attrNameLst>
                                      </p:cBhvr>
                                      <p:to>
                                        <p:strVal val="visible"/>
                                      </p:to>
                                    </p:set>
                                    <p:animEffect transition="in" filter="slide(fromRight)">
                                      <p:cBhvr>
                                        <p:cTn id="24" dur="500"/>
                                        <p:tgtEl>
                                          <p:spTgt spid="98"/>
                                        </p:tgtEl>
                                      </p:cBhvr>
                                    </p:animEffect>
                                  </p:childTnLst>
                                </p:cTn>
                              </p:par>
                            </p:childTnLst>
                          </p:cTn>
                        </p:par>
                        <p:par>
                          <p:cTn id="25" fill="hold">
                            <p:stCondLst>
                              <p:cond delay="1500"/>
                            </p:stCondLst>
                            <p:childTnLst>
                              <p:par>
                                <p:cTn id="26" presetID="23" presetClass="entr" presetSubtype="32" fill="hold" nodeType="afterEffect">
                                  <p:stCondLst>
                                    <p:cond delay="0"/>
                                  </p:stCondLst>
                                  <p:childTnLst>
                                    <p:set>
                                      <p:cBhvr>
                                        <p:cTn id="27" dur="1" fill="hold">
                                          <p:stCondLst>
                                            <p:cond delay="0"/>
                                          </p:stCondLst>
                                        </p:cTn>
                                        <p:tgtEl>
                                          <p:spTgt spid="108"/>
                                        </p:tgtEl>
                                        <p:attrNameLst>
                                          <p:attrName>style.visibility</p:attrName>
                                        </p:attrNameLst>
                                      </p:cBhvr>
                                      <p:to>
                                        <p:strVal val="visible"/>
                                      </p:to>
                                    </p:set>
                                    <p:anim calcmode="lin" valueType="num">
                                      <p:cBhvr>
                                        <p:cTn id="28" dur="500" fill="hold"/>
                                        <p:tgtEl>
                                          <p:spTgt spid="108"/>
                                        </p:tgtEl>
                                        <p:attrNameLst>
                                          <p:attrName>ppt_w</p:attrName>
                                        </p:attrNameLst>
                                      </p:cBhvr>
                                      <p:tavLst>
                                        <p:tav tm="0">
                                          <p:val>
                                            <p:strVal val="4*#ppt_w"/>
                                          </p:val>
                                        </p:tav>
                                        <p:tav tm="100000">
                                          <p:val>
                                            <p:strVal val="#ppt_w"/>
                                          </p:val>
                                        </p:tav>
                                      </p:tavLst>
                                    </p:anim>
                                    <p:anim calcmode="lin" valueType="num">
                                      <p:cBhvr>
                                        <p:cTn id="29" dur="500" fill="hold"/>
                                        <p:tgtEl>
                                          <p:spTgt spid="108"/>
                                        </p:tgtEl>
                                        <p:attrNameLst>
                                          <p:attrName>ppt_h</p:attrName>
                                        </p:attrNameLst>
                                      </p:cBhvr>
                                      <p:tavLst>
                                        <p:tav tm="0">
                                          <p:val>
                                            <p:strVal val="4*#ppt_h"/>
                                          </p:val>
                                        </p:tav>
                                        <p:tav tm="100000">
                                          <p:val>
                                            <p:strVal val="#ppt_h"/>
                                          </p:val>
                                        </p:tav>
                                      </p:tavLst>
                                    </p:anim>
                                  </p:childTnLst>
                                </p:cTn>
                              </p:par>
                            </p:childTnLst>
                          </p:cTn>
                        </p:par>
                        <p:par>
                          <p:cTn id="30" fill="hold">
                            <p:stCondLst>
                              <p:cond delay="2000"/>
                            </p:stCondLst>
                            <p:childTnLst>
                              <p:par>
                                <p:cTn id="31" presetID="17" presetClass="entr" presetSubtype="2" fill="hold" grpId="0" nodeType="afterEffect">
                                  <p:stCondLst>
                                    <p:cond delay="0"/>
                                  </p:stCondLst>
                                  <p:childTnLst>
                                    <p:set>
                                      <p:cBhvr>
                                        <p:cTn id="32" dur="1" fill="hold">
                                          <p:stCondLst>
                                            <p:cond delay="0"/>
                                          </p:stCondLst>
                                        </p:cTn>
                                        <p:tgtEl>
                                          <p:spTgt spid="91"/>
                                        </p:tgtEl>
                                        <p:attrNameLst>
                                          <p:attrName>style.visibility</p:attrName>
                                        </p:attrNameLst>
                                      </p:cBhvr>
                                      <p:to>
                                        <p:strVal val="visible"/>
                                      </p:to>
                                    </p:set>
                                    <p:anim calcmode="lin" valueType="num">
                                      <p:cBhvr>
                                        <p:cTn id="33" dur="500" fill="hold"/>
                                        <p:tgtEl>
                                          <p:spTgt spid="91"/>
                                        </p:tgtEl>
                                        <p:attrNameLst>
                                          <p:attrName>ppt_x</p:attrName>
                                        </p:attrNameLst>
                                      </p:cBhvr>
                                      <p:tavLst>
                                        <p:tav tm="0">
                                          <p:val>
                                            <p:strVal val="#ppt_x+#ppt_w/2"/>
                                          </p:val>
                                        </p:tav>
                                        <p:tav tm="100000">
                                          <p:val>
                                            <p:strVal val="#ppt_x"/>
                                          </p:val>
                                        </p:tav>
                                      </p:tavLst>
                                    </p:anim>
                                    <p:anim calcmode="lin" valueType="num">
                                      <p:cBhvr>
                                        <p:cTn id="34" dur="500" fill="hold"/>
                                        <p:tgtEl>
                                          <p:spTgt spid="91"/>
                                        </p:tgtEl>
                                        <p:attrNameLst>
                                          <p:attrName>ppt_y</p:attrName>
                                        </p:attrNameLst>
                                      </p:cBhvr>
                                      <p:tavLst>
                                        <p:tav tm="0">
                                          <p:val>
                                            <p:strVal val="#ppt_y"/>
                                          </p:val>
                                        </p:tav>
                                        <p:tav tm="100000">
                                          <p:val>
                                            <p:strVal val="#ppt_y"/>
                                          </p:val>
                                        </p:tav>
                                      </p:tavLst>
                                    </p:anim>
                                    <p:anim calcmode="lin" valueType="num">
                                      <p:cBhvr>
                                        <p:cTn id="35" dur="500" fill="hold"/>
                                        <p:tgtEl>
                                          <p:spTgt spid="91"/>
                                        </p:tgtEl>
                                        <p:attrNameLst>
                                          <p:attrName>ppt_w</p:attrName>
                                        </p:attrNameLst>
                                      </p:cBhvr>
                                      <p:tavLst>
                                        <p:tav tm="0">
                                          <p:val>
                                            <p:fltVal val="0"/>
                                          </p:val>
                                        </p:tav>
                                        <p:tav tm="100000">
                                          <p:val>
                                            <p:strVal val="#ppt_w"/>
                                          </p:val>
                                        </p:tav>
                                      </p:tavLst>
                                    </p:anim>
                                    <p:anim calcmode="lin" valueType="num">
                                      <p:cBhvr>
                                        <p:cTn id="36" dur="500" fill="hold"/>
                                        <p:tgtEl>
                                          <p:spTgt spid="91"/>
                                        </p:tgtEl>
                                        <p:attrNameLst>
                                          <p:attrName>ppt_h</p:attrName>
                                        </p:attrNameLst>
                                      </p:cBhvr>
                                      <p:tavLst>
                                        <p:tav tm="0">
                                          <p:val>
                                            <p:strVal val="#ppt_h"/>
                                          </p:val>
                                        </p:tav>
                                        <p:tav tm="100000">
                                          <p:val>
                                            <p:strVal val="#ppt_h"/>
                                          </p:val>
                                        </p:tav>
                                      </p:tavLst>
                                    </p:anim>
                                  </p:childTnLst>
                                </p:cTn>
                              </p:par>
                              <p:par>
                                <p:cTn id="37" presetID="17" presetClass="entr" presetSubtype="1" fill="hold" grpId="0" nodeType="withEffect">
                                  <p:stCondLst>
                                    <p:cond delay="0"/>
                                  </p:stCondLst>
                                  <p:childTnLst>
                                    <p:set>
                                      <p:cBhvr>
                                        <p:cTn id="38" dur="1" fill="hold">
                                          <p:stCondLst>
                                            <p:cond delay="0"/>
                                          </p:stCondLst>
                                        </p:cTn>
                                        <p:tgtEl>
                                          <p:spTgt spid="96"/>
                                        </p:tgtEl>
                                        <p:attrNameLst>
                                          <p:attrName>style.visibility</p:attrName>
                                        </p:attrNameLst>
                                      </p:cBhvr>
                                      <p:to>
                                        <p:strVal val="visible"/>
                                      </p:to>
                                    </p:set>
                                    <p:anim calcmode="lin" valueType="num">
                                      <p:cBhvr>
                                        <p:cTn id="39" dur="500" fill="hold"/>
                                        <p:tgtEl>
                                          <p:spTgt spid="96"/>
                                        </p:tgtEl>
                                        <p:attrNameLst>
                                          <p:attrName>ppt_x</p:attrName>
                                        </p:attrNameLst>
                                      </p:cBhvr>
                                      <p:tavLst>
                                        <p:tav tm="0">
                                          <p:val>
                                            <p:strVal val="#ppt_x"/>
                                          </p:val>
                                        </p:tav>
                                        <p:tav tm="100000">
                                          <p:val>
                                            <p:strVal val="#ppt_x"/>
                                          </p:val>
                                        </p:tav>
                                      </p:tavLst>
                                    </p:anim>
                                    <p:anim calcmode="lin" valueType="num">
                                      <p:cBhvr>
                                        <p:cTn id="40" dur="500" fill="hold"/>
                                        <p:tgtEl>
                                          <p:spTgt spid="96"/>
                                        </p:tgtEl>
                                        <p:attrNameLst>
                                          <p:attrName>ppt_y</p:attrName>
                                        </p:attrNameLst>
                                      </p:cBhvr>
                                      <p:tavLst>
                                        <p:tav tm="0">
                                          <p:val>
                                            <p:strVal val="#ppt_y-#ppt_h/2"/>
                                          </p:val>
                                        </p:tav>
                                        <p:tav tm="100000">
                                          <p:val>
                                            <p:strVal val="#ppt_y"/>
                                          </p:val>
                                        </p:tav>
                                      </p:tavLst>
                                    </p:anim>
                                    <p:anim calcmode="lin" valueType="num">
                                      <p:cBhvr>
                                        <p:cTn id="41" dur="500" fill="hold"/>
                                        <p:tgtEl>
                                          <p:spTgt spid="96"/>
                                        </p:tgtEl>
                                        <p:attrNameLst>
                                          <p:attrName>ppt_w</p:attrName>
                                        </p:attrNameLst>
                                      </p:cBhvr>
                                      <p:tavLst>
                                        <p:tav tm="0">
                                          <p:val>
                                            <p:strVal val="#ppt_w"/>
                                          </p:val>
                                        </p:tav>
                                        <p:tav tm="100000">
                                          <p:val>
                                            <p:strVal val="#ppt_w"/>
                                          </p:val>
                                        </p:tav>
                                      </p:tavLst>
                                    </p:anim>
                                    <p:anim calcmode="lin" valueType="num">
                                      <p:cBhvr>
                                        <p:cTn id="42" dur="500" fill="hold"/>
                                        <p:tgtEl>
                                          <p:spTgt spid="96"/>
                                        </p:tgtEl>
                                        <p:attrNameLst>
                                          <p:attrName>ppt_h</p:attrName>
                                        </p:attrNameLst>
                                      </p:cBhvr>
                                      <p:tavLst>
                                        <p:tav tm="0">
                                          <p:val>
                                            <p:fltVal val="0"/>
                                          </p:val>
                                        </p:tav>
                                        <p:tav tm="100000">
                                          <p:val>
                                            <p:strVal val="#ppt_h"/>
                                          </p:val>
                                        </p:tav>
                                      </p:tavLst>
                                    </p:anim>
                                  </p:childTnLst>
                                </p:cTn>
                              </p:par>
                            </p:childTnLst>
                          </p:cTn>
                        </p:par>
                        <p:par>
                          <p:cTn id="43" fill="hold">
                            <p:stCondLst>
                              <p:cond delay="2500"/>
                            </p:stCondLst>
                            <p:childTnLst>
                              <p:par>
                                <p:cTn id="44" presetID="23" presetClass="entr" presetSubtype="288" fill="hold" grpId="0" nodeType="afterEffect">
                                  <p:stCondLst>
                                    <p:cond delay="0"/>
                                  </p:stCondLst>
                                  <p:childTnLst>
                                    <p:set>
                                      <p:cBhvr>
                                        <p:cTn id="45" dur="1" fill="hold">
                                          <p:stCondLst>
                                            <p:cond delay="0"/>
                                          </p:stCondLst>
                                        </p:cTn>
                                        <p:tgtEl>
                                          <p:spTgt spid="93"/>
                                        </p:tgtEl>
                                        <p:attrNameLst>
                                          <p:attrName>style.visibility</p:attrName>
                                        </p:attrNameLst>
                                      </p:cBhvr>
                                      <p:to>
                                        <p:strVal val="visible"/>
                                      </p:to>
                                    </p:set>
                                    <p:anim calcmode="lin" valueType="num">
                                      <p:cBhvr>
                                        <p:cTn id="46" dur="500" fill="hold"/>
                                        <p:tgtEl>
                                          <p:spTgt spid="93"/>
                                        </p:tgtEl>
                                        <p:attrNameLst>
                                          <p:attrName>ppt_w</p:attrName>
                                        </p:attrNameLst>
                                      </p:cBhvr>
                                      <p:tavLst>
                                        <p:tav tm="0">
                                          <p:val>
                                            <p:strVal val="4/3*#ppt_w"/>
                                          </p:val>
                                        </p:tav>
                                        <p:tav tm="100000">
                                          <p:val>
                                            <p:strVal val="#ppt_w"/>
                                          </p:val>
                                        </p:tav>
                                      </p:tavLst>
                                    </p:anim>
                                    <p:anim calcmode="lin" valueType="num">
                                      <p:cBhvr>
                                        <p:cTn id="47" dur="500" fill="hold"/>
                                        <p:tgtEl>
                                          <p:spTgt spid="93"/>
                                        </p:tgtEl>
                                        <p:attrNameLst>
                                          <p:attrName>ppt_h</p:attrName>
                                        </p:attrNameLst>
                                      </p:cBhvr>
                                      <p:tavLst>
                                        <p:tav tm="0">
                                          <p:val>
                                            <p:strVal val="4/3*#ppt_h"/>
                                          </p:val>
                                        </p:tav>
                                        <p:tav tm="100000">
                                          <p:val>
                                            <p:strVal val="#ppt_h"/>
                                          </p:val>
                                        </p:tav>
                                      </p:tavLst>
                                    </p:anim>
                                  </p:childTnLst>
                                </p:cTn>
                              </p:par>
                              <p:par>
                                <p:cTn id="48" presetID="34" presetClass="emph" presetSubtype="0" fill="hold" grpId="0" nodeType="withEffect">
                                  <p:stCondLst>
                                    <p:cond delay="0"/>
                                  </p:stCondLst>
                                  <p:iterate type="lt">
                                    <p:tmPct val="10000"/>
                                  </p:iterate>
                                  <p:childTnLst>
                                    <p:animMotion origin="layout" path="M 0.0 0.0 L 0.0 -0.07213" pathEditMode="relative" ptsTypes="">
                                      <p:cBhvr>
                                        <p:cTn id="49" dur="250" accel="50000" decel="50000" autoRev="1" fill="hold">
                                          <p:stCondLst>
                                            <p:cond delay="0"/>
                                          </p:stCondLst>
                                        </p:cTn>
                                        <p:tgtEl>
                                          <p:spTgt spid="86"/>
                                        </p:tgtEl>
                                        <p:attrNameLst>
                                          <p:attrName>ppt_x</p:attrName>
                                          <p:attrName>ppt_y</p:attrName>
                                        </p:attrNameLst>
                                      </p:cBhvr>
                                    </p:animMotion>
                                    <p:animRot by="1500000">
                                      <p:cBhvr>
                                        <p:cTn id="50" dur="125" fill="hold">
                                          <p:stCondLst>
                                            <p:cond delay="0"/>
                                          </p:stCondLst>
                                        </p:cTn>
                                        <p:tgtEl>
                                          <p:spTgt spid="86"/>
                                        </p:tgtEl>
                                        <p:attrNameLst>
                                          <p:attrName>r</p:attrName>
                                        </p:attrNameLst>
                                      </p:cBhvr>
                                    </p:animRot>
                                    <p:animRot by="-1500000">
                                      <p:cBhvr>
                                        <p:cTn id="51" dur="125" fill="hold">
                                          <p:stCondLst>
                                            <p:cond delay="125"/>
                                          </p:stCondLst>
                                        </p:cTn>
                                        <p:tgtEl>
                                          <p:spTgt spid="86"/>
                                        </p:tgtEl>
                                        <p:attrNameLst>
                                          <p:attrName>r</p:attrName>
                                        </p:attrNameLst>
                                      </p:cBhvr>
                                    </p:animRot>
                                    <p:animRot by="-1500000">
                                      <p:cBhvr>
                                        <p:cTn id="52" dur="125" fill="hold">
                                          <p:stCondLst>
                                            <p:cond delay="250"/>
                                          </p:stCondLst>
                                        </p:cTn>
                                        <p:tgtEl>
                                          <p:spTgt spid="86"/>
                                        </p:tgtEl>
                                        <p:attrNameLst>
                                          <p:attrName>r</p:attrName>
                                        </p:attrNameLst>
                                      </p:cBhvr>
                                    </p:animRot>
                                    <p:animRot by="1500000">
                                      <p:cBhvr>
                                        <p:cTn id="53" dur="125" fill="hold">
                                          <p:stCondLst>
                                            <p:cond delay="375"/>
                                          </p:stCondLst>
                                        </p:cTn>
                                        <p:tgtEl>
                                          <p:spTgt spid="86"/>
                                        </p:tgtEl>
                                        <p:attrNameLst>
                                          <p:attrName>r</p:attrName>
                                        </p:attrNameLst>
                                      </p:cBhvr>
                                    </p:animRot>
                                  </p:childTnLst>
                                </p:cTn>
                              </p:par>
                            </p:childTnLst>
                          </p:cTn>
                        </p:par>
                        <p:par>
                          <p:cTn id="54" fill="hold">
                            <p:stCondLst>
                              <p:cond delay="3050"/>
                            </p:stCondLst>
                            <p:childTnLst>
                              <p:par>
                                <p:cTn id="55" presetID="42" presetClass="entr" presetSubtype="0" fill="hold" grpId="0" nodeType="afterEffect">
                                  <p:stCondLst>
                                    <p:cond delay="0"/>
                                  </p:stCondLst>
                                  <p:childTnLst>
                                    <p:set>
                                      <p:cBhvr>
                                        <p:cTn id="56" dur="1" fill="hold">
                                          <p:stCondLst>
                                            <p:cond delay="0"/>
                                          </p:stCondLst>
                                        </p:cTn>
                                        <p:tgtEl>
                                          <p:spTgt spid="61">
                                            <p:txEl>
                                              <p:pRg st="2" end="2"/>
                                            </p:txEl>
                                          </p:spTgt>
                                        </p:tgtEl>
                                        <p:attrNameLst>
                                          <p:attrName>style.visibility</p:attrName>
                                        </p:attrNameLst>
                                      </p:cBhvr>
                                      <p:to>
                                        <p:strVal val="visible"/>
                                      </p:to>
                                    </p:set>
                                    <p:animEffect transition="in" filter="fade">
                                      <p:cBhvr>
                                        <p:cTn id="57" dur="500"/>
                                        <p:tgtEl>
                                          <p:spTgt spid="61">
                                            <p:txEl>
                                              <p:pRg st="2" end="2"/>
                                            </p:txEl>
                                          </p:spTgt>
                                        </p:tgtEl>
                                      </p:cBhvr>
                                    </p:animEffect>
                                    <p:anim calcmode="lin" valueType="num">
                                      <p:cBhvr>
                                        <p:cTn id="58" dur="50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59" dur="500" fill="hold"/>
                                        <p:tgtEl>
                                          <p:spTgt spid="6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uiExpand="1" build="p"/>
      <p:bldP spid="86" grpId="0"/>
      <p:bldP spid="91" grpId="0" animBg="1"/>
      <p:bldP spid="93" grpId="0"/>
      <p:bldP spid="9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341313" indent="-341313">
              <a:buAutoNum type="arabicPeriod"/>
            </a:pPr>
            <a:r>
              <a:rPr lang="en-US" sz="2600" dirty="0" smtClean="0">
                <a:solidFill>
                  <a:srgbClr val="32302A"/>
                </a:solidFill>
              </a:rPr>
              <a:t>“</a:t>
            </a:r>
            <a:r>
              <a:rPr lang="en-US" sz="2600" i="1" dirty="0" smtClean="0">
                <a:solidFill>
                  <a:srgbClr val="32302A"/>
                </a:solidFill>
              </a:rPr>
              <a:t>Under </a:t>
            </a:r>
            <a:r>
              <a:rPr lang="en-US" sz="2600" i="1" dirty="0">
                <a:solidFill>
                  <a:srgbClr val="32302A"/>
                </a:solidFill>
              </a:rPr>
              <a:t>the adaptive expectations hypothesis</a:t>
            </a:r>
            <a:r>
              <a:rPr lang="en-US" sz="2600" i="1" dirty="0" smtClean="0">
                <a:solidFill>
                  <a:srgbClr val="32302A"/>
                </a:solidFill>
              </a:rPr>
              <a:t>, a </a:t>
            </a:r>
            <a:r>
              <a:rPr lang="en-US" sz="2600" i="1" dirty="0">
                <a:solidFill>
                  <a:srgbClr val="32302A"/>
                </a:solidFill>
              </a:rPr>
              <a:t>shift to a more </a:t>
            </a:r>
            <a:r>
              <a:rPr lang="en-US" sz="2600" i="1" dirty="0" smtClean="0">
                <a:solidFill>
                  <a:srgbClr val="32302A"/>
                </a:solidFill>
              </a:rPr>
              <a:t/>
            </a:r>
            <a:br>
              <a:rPr lang="en-US" sz="2600" i="1" dirty="0" smtClean="0">
                <a:solidFill>
                  <a:srgbClr val="32302A"/>
                </a:solidFill>
              </a:rPr>
            </a:br>
            <a:r>
              <a:rPr lang="en-US" sz="2600" i="1" dirty="0" smtClean="0">
                <a:solidFill>
                  <a:srgbClr val="32302A"/>
                </a:solidFill>
              </a:rPr>
              <a:t>  expansionary monetary policy </a:t>
            </a:r>
            <a:r>
              <a:rPr lang="en-US" sz="2600" i="1" dirty="0">
                <a:solidFill>
                  <a:srgbClr val="32302A"/>
                </a:solidFill>
              </a:rPr>
              <a:t>will increase the real rate of </a:t>
            </a:r>
            <a:r>
              <a:rPr lang="en-US" sz="2600" i="1" dirty="0" smtClean="0">
                <a:solidFill>
                  <a:srgbClr val="32302A"/>
                </a:solidFill>
              </a:rPr>
              <a:t/>
            </a:r>
            <a:br>
              <a:rPr lang="en-US" sz="2600" i="1" dirty="0" smtClean="0">
                <a:solidFill>
                  <a:srgbClr val="32302A"/>
                </a:solidFill>
              </a:rPr>
            </a:br>
            <a:r>
              <a:rPr lang="en-US" sz="2600" i="1" dirty="0" smtClean="0">
                <a:solidFill>
                  <a:srgbClr val="32302A"/>
                </a:solidFill>
              </a:rPr>
              <a:t>  output in the </a:t>
            </a:r>
            <a:r>
              <a:rPr lang="en-US" sz="2600" i="1" dirty="0">
                <a:solidFill>
                  <a:srgbClr val="32302A"/>
                </a:solidFill>
              </a:rPr>
              <a:t>short run, but not in the long run.</a:t>
            </a:r>
            <a:r>
              <a:rPr lang="en-US" sz="2600" dirty="0">
                <a:solidFill>
                  <a:srgbClr val="32302A"/>
                </a:solidFill>
              </a:rPr>
              <a:t>”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Is </a:t>
            </a:r>
            <a:r>
              <a:rPr lang="en-US" sz="2600" dirty="0">
                <a:solidFill>
                  <a:srgbClr val="32302A"/>
                </a:solidFill>
              </a:rPr>
              <a:t>this statement true?  Would it be true </a:t>
            </a:r>
            <a:r>
              <a:rPr lang="en-US" sz="2600" dirty="0" smtClean="0">
                <a:solidFill>
                  <a:srgbClr val="32302A"/>
                </a:solidFill>
              </a:rPr>
              <a:t>under </a:t>
            </a:r>
            <a:r>
              <a:rPr lang="en-US" sz="2600" dirty="0">
                <a:solidFill>
                  <a:srgbClr val="32302A"/>
                </a:solidFill>
              </a:rPr>
              <a:t>the rational expectations hypothesis? </a:t>
            </a:r>
          </a:p>
        </p:txBody>
      </p:sp>
    </p:spTree>
    <p:extLst>
      <p:ext uri="{BB962C8B-B14F-4D97-AF65-F5344CB8AC3E}">
        <p14:creationId xmlns:p14="http://schemas.microsoft.com/office/powerpoint/2010/main" val="622201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The Phillips Curve: The View</a:t>
            </a:r>
            <a:br>
              <a:rPr lang="en-US" dirty="0"/>
            </a:br>
            <a:r>
              <a:rPr lang="en-US" dirty="0"/>
              <a:t>of the 1960s versus Today</a:t>
            </a:r>
          </a:p>
        </p:txBody>
      </p:sp>
    </p:spTree>
    <p:extLst>
      <p:ext uri="{BB962C8B-B14F-4D97-AF65-F5344CB8AC3E}">
        <p14:creationId xmlns:p14="http://schemas.microsoft.com/office/powerpoint/2010/main" val="35807599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896112"/>
            <a:ext cx="8932985" cy="499075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93396"/>
            <a:ext cx="8904855" cy="702716"/>
          </a:xfrm>
        </p:spPr>
        <p:txBody>
          <a:bodyPr/>
          <a:lstStyle/>
          <a:p>
            <a:r>
              <a:rPr lang="en-US" dirty="0"/>
              <a:t>Phillips Curve View of the 1960s &amp; 70s</a:t>
            </a:r>
          </a:p>
        </p:txBody>
      </p:sp>
      <p:sp>
        <p:nvSpPr>
          <p:cNvPr id="3" name="Content Placeholder 2"/>
          <p:cNvSpPr>
            <a:spLocks noGrp="1"/>
          </p:cNvSpPr>
          <p:nvPr>
            <p:ph idx="1"/>
          </p:nvPr>
        </p:nvSpPr>
        <p:spPr>
          <a:xfrm>
            <a:off x="140675" y="888129"/>
            <a:ext cx="8883750" cy="4306318"/>
          </a:xfrm>
        </p:spPr>
        <p:txBody>
          <a:bodyPr/>
          <a:lstStyle/>
          <a:p>
            <a:pPr marL="231775" indent="-231775"/>
            <a:r>
              <a:rPr lang="en-US" sz="2500" dirty="0">
                <a:solidFill>
                  <a:srgbClr val="32302A"/>
                </a:solidFill>
              </a:rPr>
              <a:t>A Phillips curve indicates the relationship between the rates of inflation and unemployment.</a:t>
            </a:r>
          </a:p>
          <a:p>
            <a:pPr marL="231775" indent="-231775"/>
            <a:r>
              <a:rPr lang="en-US" sz="2500" dirty="0">
                <a:solidFill>
                  <a:srgbClr val="32302A"/>
                </a:solidFill>
              </a:rPr>
              <a:t>In the 1960s, most economists thought that there was a trade-off between inflation and unemployment – that a lower rate of unemployment could be achieved if we were willing to tolerate a little more inflation.</a:t>
            </a:r>
          </a:p>
          <a:p>
            <a:pPr marL="631825" lvl="1" indent="-231775"/>
            <a:r>
              <a:rPr lang="en-US" sz="2500" dirty="0">
                <a:solidFill>
                  <a:srgbClr val="32302A"/>
                </a:solidFill>
              </a:rPr>
              <a:t>This view provided the foundation for the inflationary policies of the 1970s.</a:t>
            </a:r>
          </a:p>
          <a:p>
            <a:pPr marL="631825" lvl="1" indent="-231775"/>
            <a:r>
              <a:rPr lang="en-US" sz="2500" dirty="0">
                <a:solidFill>
                  <a:srgbClr val="32302A"/>
                </a:solidFill>
              </a:rPr>
              <a:t>But the inflation of the 1970s led to high rates of both inflation and unemployment.</a:t>
            </a:r>
          </a:p>
          <a:p>
            <a:pPr marL="631825" lvl="1" indent="-231775"/>
            <a:r>
              <a:rPr lang="en-US" sz="2500" dirty="0">
                <a:solidFill>
                  <a:srgbClr val="32302A"/>
                </a:solidFill>
              </a:rPr>
              <a:t>The early Phillips curve view was fallacious because it ignored the role of expectations.</a:t>
            </a:r>
          </a:p>
        </p:txBody>
      </p:sp>
    </p:spTree>
    <p:extLst>
      <p:ext uri="{BB962C8B-B14F-4D97-AF65-F5344CB8AC3E}">
        <p14:creationId xmlns:p14="http://schemas.microsoft.com/office/powerpoint/2010/main" val="744629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solidFill>
              <a:schemeClr val="accent3">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2" name="Title 1"/>
          <p:cNvSpPr>
            <a:spLocks noGrp="1"/>
          </p:cNvSpPr>
          <p:nvPr>
            <p:ph type="title"/>
          </p:nvPr>
        </p:nvSpPr>
        <p:spPr>
          <a:xfrm>
            <a:off x="119569" y="441697"/>
            <a:ext cx="8904855" cy="596684"/>
          </a:xfrm>
        </p:spPr>
        <p:txBody>
          <a:bodyPr/>
          <a:lstStyle/>
          <a:p>
            <a:r>
              <a:rPr lang="en-US" sz="3400" dirty="0" smtClean="0"/>
              <a:t>Restrictive Monetary Policy</a:t>
            </a:r>
          </a:p>
        </p:txBody>
      </p:sp>
      <p:sp>
        <p:nvSpPr>
          <p:cNvPr id="61" name="Text Box 10"/>
          <p:cNvSpPr txBox="1">
            <a:spLocks noChangeArrowheads="1"/>
          </p:cNvSpPr>
          <p:nvPr/>
        </p:nvSpPr>
        <p:spPr bwMode="auto">
          <a:xfrm>
            <a:off x="73111" y="1844365"/>
            <a:ext cx="3818677" cy="3308598"/>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200" dirty="0" smtClean="0">
                <a:latin typeface="Times New Roman" pitchFamily="18" charset="0"/>
                <a:cs typeface="Times New Roman" pitchFamily="18" charset="0"/>
              </a:rPr>
              <a:t>This </a:t>
            </a:r>
            <a:r>
              <a:rPr lang="en-US" sz="2200" dirty="0">
                <a:latin typeface="Times New Roman" pitchFamily="18" charset="0"/>
                <a:cs typeface="Times New Roman" pitchFamily="18" charset="0"/>
              </a:rPr>
              <a:t>exhibit is taken from the 1969 Economic Report of </a:t>
            </a:r>
            <a:r>
              <a:rPr lang="en-US" sz="2200" dirty="0" smtClean="0">
                <a:latin typeface="Times New Roman" pitchFamily="18" charset="0"/>
                <a:cs typeface="Times New Roman" pitchFamily="18" charset="0"/>
              </a:rPr>
              <a:t>the President</a:t>
            </a: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Dots </a:t>
            </a:r>
            <a:r>
              <a:rPr lang="en-US" sz="2200" dirty="0">
                <a:latin typeface="Times New Roman" pitchFamily="18" charset="0"/>
                <a:cs typeface="Times New Roman" pitchFamily="18" charset="0"/>
              </a:rPr>
              <a:t>represent the inflation and </a:t>
            </a:r>
            <a:r>
              <a:rPr lang="en-US" sz="2200" dirty="0" smtClean="0">
                <a:latin typeface="Times New Roman" pitchFamily="18" charset="0"/>
                <a:cs typeface="Times New Roman" pitchFamily="18" charset="0"/>
              </a:rPr>
              <a:t>unemployment rate </a:t>
            </a:r>
            <a:r>
              <a:rPr lang="en-US" sz="2200" dirty="0">
                <a:latin typeface="Times New Roman" pitchFamily="18" charset="0"/>
                <a:cs typeface="Times New Roman" pitchFamily="18" charset="0"/>
              </a:rPr>
              <a:t>for the respective years</a:t>
            </a:r>
            <a:r>
              <a:rPr lang="en-US" sz="2200" dirty="0" smtClean="0">
                <a:latin typeface="Times New Roman" pitchFamily="18" charset="0"/>
                <a:cs typeface="Times New Roman" pitchFamily="18" charset="0"/>
              </a:rPr>
              <a:t>. </a:t>
            </a:r>
          </a:p>
          <a:p>
            <a:pPr marL="115888" indent="-115888">
              <a:lnSpc>
                <a:spcPct val="90000"/>
              </a:lnSpc>
              <a:spcBef>
                <a:spcPct val="50000"/>
              </a:spcBef>
              <a:buFontTx/>
              <a:buChar char="•"/>
            </a:pPr>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report states that the </a:t>
            </a:r>
            <a:r>
              <a:rPr lang="en-US" sz="2200" dirty="0" smtClean="0">
                <a:latin typeface="Times New Roman" pitchFamily="18" charset="0"/>
                <a:cs typeface="Times New Roman" pitchFamily="18" charset="0"/>
              </a:rPr>
              <a:t>chart “</a:t>
            </a:r>
            <a:r>
              <a:rPr lang="en-US" sz="2200" dirty="0">
                <a:latin typeface="Times New Roman" pitchFamily="18" charset="0"/>
                <a:cs typeface="Times New Roman" pitchFamily="18" charset="0"/>
              </a:rPr>
              <a:t>reveals a fairly </a:t>
            </a:r>
            <a:r>
              <a:rPr lang="en-US" sz="2200" dirty="0" smtClean="0">
                <a:latin typeface="Times New Roman" pitchFamily="18" charset="0"/>
                <a:cs typeface="Times New Roman" pitchFamily="18" charset="0"/>
              </a:rPr>
              <a:t>close association </a:t>
            </a:r>
            <a:r>
              <a:rPr lang="en-US" sz="2200" dirty="0">
                <a:latin typeface="Times New Roman" pitchFamily="18" charset="0"/>
                <a:cs typeface="Times New Roman" pitchFamily="18" charset="0"/>
              </a:rPr>
              <a:t>of more rapid </a:t>
            </a:r>
            <a:r>
              <a:rPr lang="en-US" sz="2200" dirty="0" smtClean="0">
                <a:latin typeface="Times New Roman" pitchFamily="18" charset="0"/>
                <a:cs typeface="Times New Roman" pitchFamily="18" charset="0"/>
              </a:rPr>
              <a:t>price increases </a:t>
            </a:r>
            <a:r>
              <a:rPr lang="en-US" sz="2200" dirty="0">
                <a:latin typeface="Times New Roman" pitchFamily="18" charset="0"/>
                <a:cs typeface="Times New Roman" pitchFamily="18" charset="0"/>
              </a:rPr>
              <a:t>with lower rates of unemployment.” </a:t>
            </a:r>
          </a:p>
        </p:txBody>
      </p:sp>
      <p:cxnSp>
        <p:nvCxnSpPr>
          <p:cNvPr id="92" name="Straight Connector 91"/>
          <p:cNvCxnSpPr/>
          <p:nvPr/>
        </p:nvCxnSpPr>
        <p:spPr>
          <a:xfrm>
            <a:off x="3981769"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52" name="Rectangle 3"/>
          <p:cNvSpPr>
            <a:spLocks noChangeAspect="1" noChangeArrowheads="1"/>
          </p:cNvSpPr>
          <p:nvPr/>
        </p:nvSpPr>
        <p:spPr bwMode="auto">
          <a:xfrm>
            <a:off x="4594479" y="5282375"/>
            <a:ext cx="27411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3%</a:t>
            </a:r>
            <a:endParaRPr kumimoji="0" lang="en-US" sz="1600" b="0" dirty="0">
              <a:solidFill>
                <a:schemeClr val="tx1"/>
              </a:solidFill>
              <a:latin typeface="Times New Roman" pitchFamily="18" charset="0"/>
              <a:cs typeface="Times New Roman" pitchFamily="18" charset="0"/>
            </a:endParaRPr>
          </a:p>
        </p:txBody>
      </p:sp>
      <p:sp>
        <p:nvSpPr>
          <p:cNvPr id="56" name="Rectangle 4"/>
          <p:cNvSpPr>
            <a:spLocks noChangeAspect="1" noChangeArrowheads="1"/>
          </p:cNvSpPr>
          <p:nvPr/>
        </p:nvSpPr>
        <p:spPr bwMode="auto">
          <a:xfrm>
            <a:off x="5267579" y="5282375"/>
            <a:ext cx="27411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4%</a:t>
            </a:r>
            <a:endParaRPr kumimoji="0" lang="en-US" sz="1600" b="0" dirty="0">
              <a:solidFill>
                <a:schemeClr val="tx1"/>
              </a:solidFill>
              <a:latin typeface="Times New Roman" pitchFamily="18" charset="0"/>
              <a:cs typeface="Times New Roman" pitchFamily="18" charset="0"/>
            </a:endParaRPr>
          </a:p>
        </p:txBody>
      </p:sp>
      <p:sp>
        <p:nvSpPr>
          <p:cNvPr id="58" name="Rectangle 5"/>
          <p:cNvSpPr>
            <a:spLocks noChangeAspect="1" noChangeArrowheads="1"/>
          </p:cNvSpPr>
          <p:nvPr/>
        </p:nvSpPr>
        <p:spPr bwMode="auto">
          <a:xfrm>
            <a:off x="5934329" y="5282375"/>
            <a:ext cx="27411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5%</a:t>
            </a:r>
            <a:endParaRPr kumimoji="0" lang="en-US" sz="1600" b="0" dirty="0">
              <a:solidFill>
                <a:schemeClr val="tx1"/>
              </a:solidFill>
              <a:latin typeface="Times New Roman" pitchFamily="18" charset="0"/>
              <a:cs typeface="Times New Roman" pitchFamily="18" charset="0"/>
            </a:endParaRPr>
          </a:p>
        </p:txBody>
      </p:sp>
      <p:sp>
        <p:nvSpPr>
          <p:cNvPr id="62" name="Rectangle 6"/>
          <p:cNvSpPr>
            <a:spLocks noChangeAspect="1" noChangeArrowheads="1"/>
          </p:cNvSpPr>
          <p:nvPr/>
        </p:nvSpPr>
        <p:spPr bwMode="auto">
          <a:xfrm>
            <a:off x="6616954" y="5282375"/>
            <a:ext cx="27411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6%</a:t>
            </a:r>
            <a:endParaRPr kumimoji="0" lang="en-US" sz="1600" b="0" dirty="0">
              <a:solidFill>
                <a:schemeClr val="tx1"/>
              </a:solidFill>
              <a:latin typeface="Times New Roman" pitchFamily="18" charset="0"/>
              <a:cs typeface="Times New Roman" pitchFamily="18" charset="0"/>
            </a:endParaRPr>
          </a:p>
        </p:txBody>
      </p:sp>
      <p:sp>
        <p:nvSpPr>
          <p:cNvPr id="63" name="Rectangle 7"/>
          <p:cNvSpPr>
            <a:spLocks noChangeAspect="1" noChangeArrowheads="1"/>
          </p:cNvSpPr>
          <p:nvPr/>
        </p:nvSpPr>
        <p:spPr bwMode="auto">
          <a:xfrm>
            <a:off x="7263067" y="5282375"/>
            <a:ext cx="27411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7%</a:t>
            </a:r>
            <a:endParaRPr kumimoji="0" lang="en-US" sz="1600" b="0" dirty="0">
              <a:solidFill>
                <a:schemeClr val="tx1"/>
              </a:solidFill>
              <a:latin typeface="Times New Roman" pitchFamily="18" charset="0"/>
              <a:cs typeface="Times New Roman" pitchFamily="18" charset="0"/>
            </a:endParaRPr>
          </a:p>
        </p:txBody>
      </p:sp>
      <p:sp>
        <p:nvSpPr>
          <p:cNvPr id="64" name="Rectangle 8"/>
          <p:cNvSpPr>
            <a:spLocks noChangeAspect="1" noChangeArrowheads="1"/>
          </p:cNvSpPr>
          <p:nvPr/>
        </p:nvSpPr>
        <p:spPr bwMode="auto">
          <a:xfrm>
            <a:off x="4417124" y="2408619"/>
            <a:ext cx="27411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4%</a:t>
            </a:r>
            <a:endParaRPr kumimoji="0" lang="en-US" sz="1600" b="0" dirty="0">
              <a:solidFill>
                <a:schemeClr val="tx1"/>
              </a:solidFill>
              <a:latin typeface="Times New Roman" pitchFamily="18" charset="0"/>
              <a:cs typeface="Times New Roman" pitchFamily="18" charset="0"/>
            </a:endParaRPr>
          </a:p>
        </p:txBody>
      </p:sp>
      <p:sp>
        <p:nvSpPr>
          <p:cNvPr id="65" name="Rectangle 9"/>
          <p:cNvSpPr>
            <a:spLocks noChangeAspect="1" noChangeArrowheads="1"/>
          </p:cNvSpPr>
          <p:nvPr/>
        </p:nvSpPr>
        <p:spPr bwMode="auto">
          <a:xfrm>
            <a:off x="4417124" y="3072194"/>
            <a:ext cx="27411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3%</a:t>
            </a:r>
            <a:endParaRPr kumimoji="0" lang="en-US" sz="1600" b="0" dirty="0">
              <a:solidFill>
                <a:schemeClr val="tx1"/>
              </a:solidFill>
              <a:latin typeface="Times New Roman" pitchFamily="18" charset="0"/>
              <a:cs typeface="Times New Roman" pitchFamily="18" charset="0"/>
            </a:endParaRPr>
          </a:p>
        </p:txBody>
      </p:sp>
      <p:sp>
        <p:nvSpPr>
          <p:cNvPr id="66" name="Rectangle 10"/>
          <p:cNvSpPr>
            <a:spLocks noChangeAspect="1" noChangeArrowheads="1"/>
          </p:cNvSpPr>
          <p:nvPr/>
        </p:nvSpPr>
        <p:spPr bwMode="auto">
          <a:xfrm>
            <a:off x="4417124" y="3746881"/>
            <a:ext cx="27411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2%</a:t>
            </a:r>
            <a:endParaRPr kumimoji="0" lang="en-US" sz="1600" b="0" dirty="0">
              <a:solidFill>
                <a:schemeClr val="tx1"/>
              </a:solidFill>
              <a:latin typeface="Times New Roman" pitchFamily="18" charset="0"/>
              <a:cs typeface="Times New Roman" pitchFamily="18" charset="0"/>
            </a:endParaRPr>
          </a:p>
        </p:txBody>
      </p:sp>
      <p:sp>
        <p:nvSpPr>
          <p:cNvPr id="67" name="Rectangle 11"/>
          <p:cNvSpPr>
            <a:spLocks noChangeAspect="1" noChangeArrowheads="1"/>
          </p:cNvSpPr>
          <p:nvPr/>
        </p:nvSpPr>
        <p:spPr bwMode="auto">
          <a:xfrm>
            <a:off x="4417124" y="4421569"/>
            <a:ext cx="27411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1%</a:t>
            </a:r>
            <a:endParaRPr kumimoji="0" lang="en-US" sz="1600" b="0" dirty="0">
              <a:solidFill>
                <a:schemeClr val="tx1"/>
              </a:solidFill>
              <a:latin typeface="Times New Roman" pitchFamily="18" charset="0"/>
              <a:cs typeface="Times New Roman" pitchFamily="18" charset="0"/>
            </a:endParaRPr>
          </a:p>
        </p:txBody>
      </p:sp>
      <p:sp>
        <p:nvSpPr>
          <p:cNvPr id="68" name="Rectangle 12"/>
          <p:cNvSpPr>
            <a:spLocks noChangeAspect="1" noChangeArrowheads="1"/>
          </p:cNvSpPr>
          <p:nvPr/>
        </p:nvSpPr>
        <p:spPr bwMode="auto">
          <a:xfrm>
            <a:off x="7712240" y="5077079"/>
            <a:ext cx="1279197" cy="393954"/>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600" b="0" i="1" dirty="0">
                <a:solidFill>
                  <a:srgbClr val="000000"/>
                </a:solidFill>
                <a:latin typeface="Times New Roman" pitchFamily="18" charset="0"/>
                <a:cs typeface="Times New Roman" pitchFamily="18" charset="0"/>
              </a:rPr>
              <a:t>Unemployment</a:t>
            </a:r>
            <a:br>
              <a:rPr kumimoji="0" lang="en-US" sz="1600" b="0" i="1" dirty="0">
                <a:solidFill>
                  <a:srgbClr val="000000"/>
                </a:solidFill>
                <a:latin typeface="Times New Roman" pitchFamily="18" charset="0"/>
                <a:cs typeface="Times New Roman" pitchFamily="18" charset="0"/>
              </a:rPr>
            </a:br>
            <a:r>
              <a:rPr kumimoji="0" lang="en-US" sz="1600" b="0" i="1" dirty="0">
                <a:solidFill>
                  <a:srgbClr val="000000"/>
                </a:solidFill>
                <a:latin typeface="Times New Roman" pitchFamily="18" charset="0"/>
                <a:cs typeface="Times New Roman" pitchFamily="18" charset="0"/>
              </a:rPr>
              <a:t>rate (%)</a:t>
            </a:r>
            <a:endParaRPr kumimoji="0" lang="en-US" sz="1600" b="0" i="1" dirty="0">
              <a:solidFill>
                <a:schemeClr val="tx1"/>
              </a:solidFill>
              <a:latin typeface="Times New Roman" pitchFamily="18" charset="0"/>
              <a:cs typeface="Times New Roman" pitchFamily="18" charset="0"/>
            </a:endParaRPr>
          </a:p>
        </p:txBody>
      </p:sp>
      <p:sp>
        <p:nvSpPr>
          <p:cNvPr id="70" name="Text Box 13"/>
          <p:cNvSpPr txBox="1">
            <a:spLocks noChangeAspect="1" noChangeArrowheads="1"/>
          </p:cNvSpPr>
          <p:nvPr/>
        </p:nvSpPr>
        <p:spPr bwMode="auto">
          <a:xfrm>
            <a:off x="4108060" y="1548876"/>
            <a:ext cx="1093248" cy="714042"/>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600" i="1" dirty="0">
                <a:solidFill>
                  <a:srgbClr val="000000"/>
                </a:solidFill>
                <a:latin typeface="Times New Roman" pitchFamily="18" charset="0"/>
                <a:cs typeface="Times New Roman" pitchFamily="18" charset="0"/>
              </a:rPr>
              <a:t>Inflation rate</a:t>
            </a:r>
            <a:r>
              <a:rPr kumimoji="0" lang="en-US" sz="1600" b="0" dirty="0">
                <a:solidFill>
                  <a:srgbClr val="000000"/>
                </a:solidFill>
                <a:latin typeface="Times New Roman" pitchFamily="18" charset="0"/>
                <a:cs typeface="Times New Roman" pitchFamily="18" charset="0"/>
              </a:rPr>
              <a:t/>
            </a:r>
            <a:br>
              <a:rPr kumimoji="0" lang="en-US" sz="1600" b="0" dirty="0">
                <a:solidFill>
                  <a:srgbClr val="000000"/>
                </a:solidFill>
                <a:latin typeface="Times New Roman" pitchFamily="18" charset="0"/>
                <a:cs typeface="Times New Roman" pitchFamily="18" charset="0"/>
              </a:rPr>
            </a:br>
            <a:r>
              <a:rPr kumimoji="0" lang="en-US" sz="1400" b="0" i="1" dirty="0">
                <a:solidFill>
                  <a:srgbClr val="000000"/>
                </a:solidFill>
                <a:latin typeface="Times New Roman" pitchFamily="18" charset="0"/>
                <a:cs typeface="Times New Roman" pitchFamily="18" charset="0"/>
              </a:rPr>
              <a:t>(% change </a:t>
            </a:r>
            <a:r>
              <a:rPr kumimoji="0" lang="en-US" sz="1400" b="0" i="1" dirty="0" smtClean="0">
                <a:solidFill>
                  <a:srgbClr val="000000"/>
                </a:solidFill>
                <a:latin typeface="Times New Roman" pitchFamily="18" charset="0"/>
                <a:cs typeface="Times New Roman" pitchFamily="18" charset="0"/>
              </a:rPr>
              <a:t>in </a:t>
            </a:r>
            <a:br>
              <a:rPr kumimoji="0" lang="en-US" sz="1400" b="0" i="1" dirty="0" smtClean="0">
                <a:solidFill>
                  <a:srgbClr val="000000"/>
                </a:solidFill>
                <a:latin typeface="Times New Roman" pitchFamily="18" charset="0"/>
                <a:cs typeface="Times New Roman" pitchFamily="18" charset="0"/>
              </a:rPr>
            </a:br>
            <a:r>
              <a:rPr kumimoji="0" lang="en-US" sz="1400" b="0" i="1" dirty="0" smtClean="0">
                <a:solidFill>
                  <a:srgbClr val="000000"/>
                </a:solidFill>
                <a:latin typeface="Times New Roman" pitchFamily="18" charset="0"/>
                <a:cs typeface="Times New Roman" pitchFamily="18" charset="0"/>
              </a:rPr>
              <a:t> GDP</a:t>
            </a:r>
            <a:r>
              <a:rPr lang="en-US" sz="1400" i="1" dirty="0" smtClean="0">
                <a:solidFill>
                  <a:srgbClr val="000000"/>
                </a:solidFill>
                <a:latin typeface="Times New Roman" pitchFamily="18" charset="0"/>
                <a:cs typeface="Times New Roman" pitchFamily="18" charset="0"/>
              </a:rPr>
              <a:t> </a:t>
            </a:r>
            <a:r>
              <a:rPr kumimoji="0" lang="en-US" sz="1400" b="0" i="1" dirty="0" smtClean="0">
                <a:solidFill>
                  <a:srgbClr val="000000"/>
                </a:solidFill>
                <a:latin typeface="Times New Roman" pitchFamily="18" charset="0"/>
                <a:cs typeface="Times New Roman" pitchFamily="18" charset="0"/>
              </a:rPr>
              <a:t>price </a:t>
            </a:r>
            <a:br>
              <a:rPr kumimoji="0" lang="en-US" sz="1400" b="0" i="1" dirty="0" smtClean="0">
                <a:solidFill>
                  <a:srgbClr val="000000"/>
                </a:solidFill>
                <a:latin typeface="Times New Roman" pitchFamily="18" charset="0"/>
                <a:cs typeface="Times New Roman" pitchFamily="18" charset="0"/>
              </a:rPr>
            </a:br>
            <a:r>
              <a:rPr kumimoji="0" lang="en-US" sz="1400" b="0" i="1" dirty="0" smtClean="0">
                <a:solidFill>
                  <a:srgbClr val="000000"/>
                </a:solidFill>
                <a:latin typeface="Times New Roman" pitchFamily="18" charset="0"/>
                <a:cs typeface="Times New Roman" pitchFamily="18" charset="0"/>
              </a:rPr>
              <a:t> deflator</a:t>
            </a:r>
            <a:r>
              <a:rPr kumimoji="0" lang="en-US" sz="1400" b="0" i="1" dirty="0">
                <a:solidFill>
                  <a:srgbClr val="000000"/>
                </a:solidFill>
                <a:latin typeface="Times New Roman" pitchFamily="18" charset="0"/>
                <a:cs typeface="Times New Roman" pitchFamily="18" charset="0"/>
              </a:rPr>
              <a:t>)</a:t>
            </a:r>
            <a:endParaRPr lang="en-US" sz="1400" b="0" i="1" dirty="0">
              <a:solidFill>
                <a:schemeClr val="tx1"/>
              </a:solidFill>
              <a:latin typeface="Times New Roman" pitchFamily="18" charset="0"/>
              <a:cs typeface="Times New Roman" pitchFamily="18" charset="0"/>
            </a:endParaRPr>
          </a:p>
        </p:txBody>
      </p:sp>
      <p:grpSp>
        <p:nvGrpSpPr>
          <p:cNvPr id="71" name="Group 14"/>
          <p:cNvGrpSpPr>
            <a:grpSpLocks/>
          </p:cNvGrpSpPr>
          <p:nvPr/>
        </p:nvGrpSpPr>
        <p:grpSpPr bwMode="auto">
          <a:xfrm>
            <a:off x="5071682" y="1967675"/>
            <a:ext cx="2244725" cy="2546350"/>
            <a:chOff x="2491" y="559"/>
            <a:chExt cx="1414" cy="1604"/>
          </a:xfrm>
        </p:grpSpPr>
        <p:grpSp>
          <p:nvGrpSpPr>
            <p:cNvPr id="72" name="Group 15"/>
            <p:cNvGrpSpPr>
              <a:grpSpLocks noChangeAspect="1"/>
            </p:cNvGrpSpPr>
            <p:nvPr/>
          </p:nvGrpSpPr>
          <p:grpSpPr bwMode="auto">
            <a:xfrm>
              <a:off x="2491" y="559"/>
              <a:ext cx="1414" cy="1604"/>
              <a:chOff x="1864" y="609"/>
              <a:chExt cx="2016" cy="2288"/>
            </a:xfrm>
          </p:grpSpPr>
          <p:sp>
            <p:nvSpPr>
              <p:cNvPr id="74" name="Freeform 16"/>
              <p:cNvSpPr>
                <a:spLocks noChangeAspect="1"/>
              </p:cNvSpPr>
              <p:nvPr/>
            </p:nvSpPr>
            <p:spPr bwMode="auto">
              <a:xfrm>
                <a:off x="1864" y="609"/>
                <a:ext cx="1280" cy="2010"/>
              </a:xfrm>
              <a:custGeom>
                <a:avLst/>
                <a:gdLst>
                  <a:gd name="T0" fmla="*/ 4 w 3840"/>
                  <a:gd name="T1" fmla="*/ 20 h 6029"/>
                  <a:gd name="T2" fmla="*/ 12 w 3840"/>
                  <a:gd name="T3" fmla="*/ 53 h 6029"/>
                  <a:gd name="T4" fmla="*/ 21 w 3840"/>
                  <a:gd name="T5" fmla="*/ 86 h 6029"/>
                  <a:gd name="T6" fmla="*/ 31 w 3840"/>
                  <a:gd name="T7" fmla="*/ 121 h 6029"/>
                  <a:gd name="T8" fmla="*/ 43 w 3840"/>
                  <a:gd name="T9" fmla="*/ 158 h 6029"/>
                  <a:gd name="T10" fmla="*/ 56 w 3840"/>
                  <a:gd name="T11" fmla="*/ 195 h 6029"/>
                  <a:gd name="T12" fmla="*/ 71 w 3840"/>
                  <a:gd name="T13" fmla="*/ 234 h 6029"/>
                  <a:gd name="T14" fmla="*/ 87 w 3840"/>
                  <a:gd name="T15" fmla="*/ 274 h 6029"/>
                  <a:gd name="T16" fmla="*/ 104 w 3840"/>
                  <a:gd name="T17" fmla="*/ 315 h 6029"/>
                  <a:gd name="T18" fmla="*/ 122 w 3840"/>
                  <a:gd name="T19" fmla="*/ 357 h 6029"/>
                  <a:gd name="T20" fmla="*/ 141 w 3840"/>
                  <a:gd name="T21" fmla="*/ 400 h 6029"/>
                  <a:gd name="T22" fmla="*/ 161 w 3840"/>
                  <a:gd name="T23" fmla="*/ 444 h 6029"/>
                  <a:gd name="T24" fmla="*/ 183 w 3840"/>
                  <a:gd name="T25" fmla="*/ 488 h 6029"/>
                  <a:gd name="T26" fmla="*/ 205 w 3840"/>
                  <a:gd name="T27" fmla="*/ 533 h 6029"/>
                  <a:gd name="T28" fmla="*/ 229 w 3840"/>
                  <a:gd name="T29" fmla="*/ 579 h 6029"/>
                  <a:gd name="T30" fmla="*/ 253 w 3840"/>
                  <a:gd name="T31" fmla="*/ 625 h 6029"/>
                  <a:gd name="T32" fmla="*/ 278 w 3840"/>
                  <a:gd name="T33" fmla="*/ 672 h 6029"/>
                  <a:gd name="T34" fmla="*/ 304 w 3840"/>
                  <a:gd name="T35" fmla="*/ 719 h 6029"/>
                  <a:gd name="T36" fmla="*/ 330 w 3840"/>
                  <a:gd name="T37" fmla="*/ 767 h 6029"/>
                  <a:gd name="T38" fmla="*/ 358 w 3840"/>
                  <a:gd name="T39" fmla="*/ 814 h 6029"/>
                  <a:gd name="T40" fmla="*/ 386 w 3840"/>
                  <a:gd name="T41" fmla="*/ 862 h 6029"/>
                  <a:gd name="T42" fmla="*/ 414 w 3840"/>
                  <a:gd name="T43" fmla="*/ 910 h 6029"/>
                  <a:gd name="T44" fmla="*/ 443 w 3840"/>
                  <a:gd name="T45" fmla="*/ 958 h 6029"/>
                  <a:gd name="T46" fmla="*/ 473 w 3840"/>
                  <a:gd name="T47" fmla="*/ 1007 h 6029"/>
                  <a:gd name="T48" fmla="*/ 503 w 3840"/>
                  <a:gd name="T49" fmla="*/ 1055 h 6029"/>
                  <a:gd name="T50" fmla="*/ 533 w 3840"/>
                  <a:gd name="T51" fmla="*/ 1102 h 6029"/>
                  <a:gd name="T52" fmla="*/ 564 w 3840"/>
                  <a:gd name="T53" fmla="*/ 1150 h 6029"/>
                  <a:gd name="T54" fmla="*/ 595 w 3840"/>
                  <a:gd name="T55" fmla="*/ 1197 h 6029"/>
                  <a:gd name="T56" fmla="*/ 627 w 3840"/>
                  <a:gd name="T57" fmla="*/ 1244 h 6029"/>
                  <a:gd name="T58" fmla="*/ 659 w 3840"/>
                  <a:gd name="T59" fmla="*/ 1290 h 6029"/>
                  <a:gd name="T60" fmla="*/ 691 w 3840"/>
                  <a:gd name="T61" fmla="*/ 1336 h 6029"/>
                  <a:gd name="T62" fmla="*/ 723 w 3840"/>
                  <a:gd name="T63" fmla="*/ 1381 h 6029"/>
                  <a:gd name="T64" fmla="*/ 755 w 3840"/>
                  <a:gd name="T65" fmla="*/ 1425 h 6029"/>
                  <a:gd name="T66" fmla="*/ 787 w 3840"/>
                  <a:gd name="T67" fmla="*/ 1469 h 6029"/>
                  <a:gd name="T68" fmla="*/ 819 w 3840"/>
                  <a:gd name="T69" fmla="*/ 1511 h 6029"/>
                  <a:gd name="T70" fmla="*/ 851 w 3840"/>
                  <a:gd name="T71" fmla="*/ 1553 h 6029"/>
                  <a:gd name="T72" fmla="*/ 883 w 3840"/>
                  <a:gd name="T73" fmla="*/ 1594 h 6029"/>
                  <a:gd name="T74" fmla="*/ 915 w 3840"/>
                  <a:gd name="T75" fmla="*/ 1634 h 6029"/>
                  <a:gd name="T76" fmla="*/ 947 w 3840"/>
                  <a:gd name="T77" fmla="*/ 1672 h 6029"/>
                  <a:gd name="T78" fmla="*/ 979 w 3840"/>
                  <a:gd name="T79" fmla="*/ 1710 h 6029"/>
                  <a:gd name="T80" fmla="*/ 1010 w 3840"/>
                  <a:gd name="T81" fmla="*/ 1746 h 6029"/>
                  <a:gd name="T82" fmla="*/ 1041 w 3840"/>
                  <a:gd name="T83" fmla="*/ 1781 h 6029"/>
                  <a:gd name="T84" fmla="*/ 1071 w 3840"/>
                  <a:gd name="T85" fmla="*/ 1814 h 6029"/>
                  <a:gd name="T86" fmla="*/ 1101 w 3840"/>
                  <a:gd name="T87" fmla="*/ 1846 h 6029"/>
                  <a:gd name="T88" fmla="*/ 1131 w 3840"/>
                  <a:gd name="T89" fmla="*/ 1877 h 6029"/>
                  <a:gd name="T90" fmla="*/ 1160 w 3840"/>
                  <a:gd name="T91" fmla="*/ 1906 h 6029"/>
                  <a:gd name="T92" fmla="*/ 1189 w 3840"/>
                  <a:gd name="T93" fmla="*/ 1933 h 6029"/>
                  <a:gd name="T94" fmla="*/ 1217 w 3840"/>
                  <a:gd name="T95" fmla="*/ 1958 h 6029"/>
                  <a:gd name="T96" fmla="*/ 1244 w 3840"/>
                  <a:gd name="T97" fmla="*/ 1982 h 6029"/>
                  <a:gd name="T98" fmla="*/ 1271 w 3840"/>
                  <a:gd name="T99" fmla="*/ 2003 h 602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840"/>
                  <a:gd name="T151" fmla="*/ 0 h 6029"/>
                  <a:gd name="T152" fmla="*/ 3840 w 3840"/>
                  <a:gd name="T153" fmla="*/ 6029 h 602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840" h="6029">
                    <a:moveTo>
                      <a:pt x="0" y="0"/>
                    </a:moveTo>
                    <a:lnTo>
                      <a:pt x="7" y="30"/>
                    </a:lnTo>
                    <a:lnTo>
                      <a:pt x="13" y="61"/>
                    </a:lnTo>
                    <a:lnTo>
                      <a:pt x="20" y="93"/>
                    </a:lnTo>
                    <a:lnTo>
                      <a:pt x="27" y="125"/>
                    </a:lnTo>
                    <a:lnTo>
                      <a:pt x="36" y="158"/>
                    </a:lnTo>
                    <a:lnTo>
                      <a:pt x="44" y="191"/>
                    </a:lnTo>
                    <a:lnTo>
                      <a:pt x="52" y="225"/>
                    </a:lnTo>
                    <a:lnTo>
                      <a:pt x="63" y="259"/>
                    </a:lnTo>
                    <a:lnTo>
                      <a:pt x="72" y="293"/>
                    </a:lnTo>
                    <a:lnTo>
                      <a:pt x="83" y="329"/>
                    </a:lnTo>
                    <a:lnTo>
                      <a:pt x="94" y="364"/>
                    </a:lnTo>
                    <a:lnTo>
                      <a:pt x="106" y="400"/>
                    </a:lnTo>
                    <a:lnTo>
                      <a:pt x="117" y="436"/>
                    </a:lnTo>
                    <a:lnTo>
                      <a:pt x="130" y="474"/>
                    </a:lnTo>
                    <a:lnTo>
                      <a:pt x="142" y="510"/>
                    </a:lnTo>
                    <a:lnTo>
                      <a:pt x="156" y="548"/>
                    </a:lnTo>
                    <a:lnTo>
                      <a:pt x="169" y="586"/>
                    </a:lnTo>
                    <a:lnTo>
                      <a:pt x="183" y="625"/>
                    </a:lnTo>
                    <a:lnTo>
                      <a:pt x="197" y="664"/>
                    </a:lnTo>
                    <a:lnTo>
                      <a:pt x="213" y="702"/>
                    </a:lnTo>
                    <a:lnTo>
                      <a:pt x="228" y="742"/>
                    </a:lnTo>
                    <a:lnTo>
                      <a:pt x="244" y="783"/>
                    </a:lnTo>
                    <a:lnTo>
                      <a:pt x="260" y="822"/>
                    </a:lnTo>
                    <a:lnTo>
                      <a:pt x="277" y="863"/>
                    </a:lnTo>
                    <a:lnTo>
                      <a:pt x="293" y="904"/>
                    </a:lnTo>
                    <a:lnTo>
                      <a:pt x="311" y="945"/>
                    </a:lnTo>
                    <a:lnTo>
                      <a:pt x="329" y="987"/>
                    </a:lnTo>
                    <a:lnTo>
                      <a:pt x="348" y="1029"/>
                    </a:lnTo>
                    <a:lnTo>
                      <a:pt x="366" y="1072"/>
                    </a:lnTo>
                    <a:lnTo>
                      <a:pt x="384" y="1113"/>
                    </a:lnTo>
                    <a:lnTo>
                      <a:pt x="404" y="1157"/>
                    </a:lnTo>
                    <a:lnTo>
                      <a:pt x="424" y="1200"/>
                    </a:lnTo>
                    <a:lnTo>
                      <a:pt x="444" y="1244"/>
                    </a:lnTo>
                    <a:lnTo>
                      <a:pt x="464" y="1287"/>
                    </a:lnTo>
                    <a:lnTo>
                      <a:pt x="484" y="1332"/>
                    </a:lnTo>
                    <a:lnTo>
                      <a:pt x="505" y="1375"/>
                    </a:lnTo>
                    <a:lnTo>
                      <a:pt x="527" y="1419"/>
                    </a:lnTo>
                    <a:lnTo>
                      <a:pt x="549" y="1464"/>
                    </a:lnTo>
                    <a:lnTo>
                      <a:pt x="571" y="1509"/>
                    </a:lnTo>
                    <a:lnTo>
                      <a:pt x="593" y="1555"/>
                    </a:lnTo>
                    <a:lnTo>
                      <a:pt x="616" y="1600"/>
                    </a:lnTo>
                    <a:lnTo>
                      <a:pt x="639" y="1646"/>
                    </a:lnTo>
                    <a:lnTo>
                      <a:pt x="662" y="1692"/>
                    </a:lnTo>
                    <a:lnTo>
                      <a:pt x="686" y="1738"/>
                    </a:lnTo>
                    <a:lnTo>
                      <a:pt x="710" y="1784"/>
                    </a:lnTo>
                    <a:lnTo>
                      <a:pt x="734" y="1830"/>
                    </a:lnTo>
                    <a:lnTo>
                      <a:pt x="759" y="1876"/>
                    </a:lnTo>
                    <a:lnTo>
                      <a:pt x="783" y="1922"/>
                    </a:lnTo>
                    <a:lnTo>
                      <a:pt x="808" y="1969"/>
                    </a:lnTo>
                    <a:lnTo>
                      <a:pt x="834" y="2016"/>
                    </a:lnTo>
                    <a:lnTo>
                      <a:pt x="859" y="2063"/>
                    </a:lnTo>
                    <a:lnTo>
                      <a:pt x="885" y="2110"/>
                    </a:lnTo>
                    <a:lnTo>
                      <a:pt x="911" y="2158"/>
                    </a:lnTo>
                    <a:lnTo>
                      <a:pt x="937" y="2205"/>
                    </a:lnTo>
                    <a:lnTo>
                      <a:pt x="963" y="2252"/>
                    </a:lnTo>
                    <a:lnTo>
                      <a:pt x="991" y="2300"/>
                    </a:lnTo>
                    <a:lnTo>
                      <a:pt x="1018" y="2348"/>
                    </a:lnTo>
                    <a:lnTo>
                      <a:pt x="1045" y="2395"/>
                    </a:lnTo>
                    <a:lnTo>
                      <a:pt x="1073" y="2443"/>
                    </a:lnTo>
                    <a:lnTo>
                      <a:pt x="1100" y="2491"/>
                    </a:lnTo>
                    <a:lnTo>
                      <a:pt x="1128" y="2539"/>
                    </a:lnTo>
                    <a:lnTo>
                      <a:pt x="1157" y="2587"/>
                    </a:lnTo>
                    <a:lnTo>
                      <a:pt x="1185" y="2635"/>
                    </a:lnTo>
                    <a:lnTo>
                      <a:pt x="1213" y="2683"/>
                    </a:lnTo>
                    <a:lnTo>
                      <a:pt x="1242" y="2731"/>
                    </a:lnTo>
                    <a:lnTo>
                      <a:pt x="1271" y="2779"/>
                    </a:lnTo>
                    <a:lnTo>
                      <a:pt x="1300" y="2827"/>
                    </a:lnTo>
                    <a:lnTo>
                      <a:pt x="1329" y="2875"/>
                    </a:lnTo>
                    <a:lnTo>
                      <a:pt x="1359" y="2923"/>
                    </a:lnTo>
                    <a:lnTo>
                      <a:pt x="1388" y="2971"/>
                    </a:lnTo>
                    <a:lnTo>
                      <a:pt x="1418" y="3019"/>
                    </a:lnTo>
                    <a:lnTo>
                      <a:pt x="1448" y="3067"/>
                    </a:lnTo>
                    <a:lnTo>
                      <a:pt x="1478" y="3115"/>
                    </a:lnTo>
                    <a:lnTo>
                      <a:pt x="1508" y="3163"/>
                    </a:lnTo>
                    <a:lnTo>
                      <a:pt x="1539" y="3210"/>
                    </a:lnTo>
                    <a:lnTo>
                      <a:pt x="1569" y="3258"/>
                    </a:lnTo>
                    <a:lnTo>
                      <a:pt x="1600" y="3306"/>
                    </a:lnTo>
                    <a:lnTo>
                      <a:pt x="1630" y="3353"/>
                    </a:lnTo>
                    <a:lnTo>
                      <a:pt x="1662" y="3401"/>
                    </a:lnTo>
                    <a:lnTo>
                      <a:pt x="1692" y="3448"/>
                    </a:lnTo>
                    <a:lnTo>
                      <a:pt x="1723" y="3495"/>
                    </a:lnTo>
                    <a:lnTo>
                      <a:pt x="1755" y="3543"/>
                    </a:lnTo>
                    <a:lnTo>
                      <a:pt x="1786" y="3590"/>
                    </a:lnTo>
                    <a:lnTo>
                      <a:pt x="1817" y="3636"/>
                    </a:lnTo>
                    <a:lnTo>
                      <a:pt x="1848" y="3683"/>
                    </a:lnTo>
                    <a:lnTo>
                      <a:pt x="1881" y="3730"/>
                    </a:lnTo>
                    <a:lnTo>
                      <a:pt x="1912" y="3776"/>
                    </a:lnTo>
                    <a:lnTo>
                      <a:pt x="1943" y="3823"/>
                    </a:lnTo>
                    <a:lnTo>
                      <a:pt x="1976" y="3869"/>
                    </a:lnTo>
                    <a:lnTo>
                      <a:pt x="2007" y="3915"/>
                    </a:lnTo>
                    <a:lnTo>
                      <a:pt x="2039" y="3960"/>
                    </a:lnTo>
                    <a:lnTo>
                      <a:pt x="2072" y="4006"/>
                    </a:lnTo>
                    <a:lnTo>
                      <a:pt x="2103" y="4051"/>
                    </a:lnTo>
                    <a:lnTo>
                      <a:pt x="2135" y="4097"/>
                    </a:lnTo>
                    <a:lnTo>
                      <a:pt x="2168" y="4142"/>
                    </a:lnTo>
                    <a:lnTo>
                      <a:pt x="2200" y="4185"/>
                    </a:lnTo>
                    <a:lnTo>
                      <a:pt x="2231" y="4230"/>
                    </a:lnTo>
                    <a:lnTo>
                      <a:pt x="2264" y="4274"/>
                    </a:lnTo>
                    <a:lnTo>
                      <a:pt x="2296" y="4318"/>
                    </a:lnTo>
                    <a:lnTo>
                      <a:pt x="2329" y="4362"/>
                    </a:lnTo>
                    <a:lnTo>
                      <a:pt x="2361" y="4405"/>
                    </a:lnTo>
                    <a:lnTo>
                      <a:pt x="2393" y="4448"/>
                    </a:lnTo>
                    <a:lnTo>
                      <a:pt x="2426" y="4491"/>
                    </a:lnTo>
                    <a:lnTo>
                      <a:pt x="2457" y="4533"/>
                    </a:lnTo>
                    <a:lnTo>
                      <a:pt x="2489" y="4576"/>
                    </a:lnTo>
                    <a:lnTo>
                      <a:pt x="2522" y="4618"/>
                    </a:lnTo>
                    <a:lnTo>
                      <a:pt x="2554" y="4658"/>
                    </a:lnTo>
                    <a:lnTo>
                      <a:pt x="2586" y="4699"/>
                    </a:lnTo>
                    <a:lnTo>
                      <a:pt x="2618" y="4740"/>
                    </a:lnTo>
                    <a:lnTo>
                      <a:pt x="2650" y="4780"/>
                    </a:lnTo>
                    <a:lnTo>
                      <a:pt x="2682" y="4821"/>
                    </a:lnTo>
                    <a:lnTo>
                      <a:pt x="2714" y="4861"/>
                    </a:lnTo>
                    <a:lnTo>
                      <a:pt x="2746" y="4900"/>
                    </a:lnTo>
                    <a:lnTo>
                      <a:pt x="2777" y="4939"/>
                    </a:lnTo>
                    <a:lnTo>
                      <a:pt x="2810" y="4978"/>
                    </a:lnTo>
                    <a:lnTo>
                      <a:pt x="2841" y="5016"/>
                    </a:lnTo>
                    <a:lnTo>
                      <a:pt x="2873" y="5054"/>
                    </a:lnTo>
                    <a:lnTo>
                      <a:pt x="2905" y="5091"/>
                    </a:lnTo>
                    <a:lnTo>
                      <a:pt x="2936" y="5129"/>
                    </a:lnTo>
                    <a:lnTo>
                      <a:pt x="2967" y="5166"/>
                    </a:lnTo>
                    <a:lnTo>
                      <a:pt x="2998" y="5202"/>
                    </a:lnTo>
                    <a:lnTo>
                      <a:pt x="3030" y="5238"/>
                    </a:lnTo>
                    <a:lnTo>
                      <a:pt x="3060" y="5273"/>
                    </a:lnTo>
                    <a:lnTo>
                      <a:pt x="3090" y="5307"/>
                    </a:lnTo>
                    <a:lnTo>
                      <a:pt x="3122" y="5342"/>
                    </a:lnTo>
                    <a:lnTo>
                      <a:pt x="3152" y="5376"/>
                    </a:lnTo>
                    <a:lnTo>
                      <a:pt x="3183" y="5410"/>
                    </a:lnTo>
                    <a:lnTo>
                      <a:pt x="3213" y="5442"/>
                    </a:lnTo>
                    <a:lnTo>
                      <a:pt x="3244" y="5476"/>
                    </a:lnTo>
                    <a:lnTo>
                      <a:pt x="3274" y="5507"/>
                    </a:lnTo>
                    <a:lnTo>
                      <a:pt x="3303" y="5538"/>
                    </a:lnTo>
                    <a:lnTo>
                      <a:pt x="3333" y="5569"/>
                    </a:lnTo>
                    <a:lnTo>
                      <a:pt x="3364" y="5600"/>
                    </a:lnTo>
                    <a:lnTo>
                      <a:pt x="3393" y="5630"/>
                    </a:lnTo>
                    <a:lnTo>
                      <a:pt x="3422" y="5659"/>
                    </a:lnTo>
                    <a:lnTo>
                      <a:pt x="3451" y="5688"/>
                    </a:lnTo>
                    <a:lnTo>
                      <a:pt x="3481" y="5717"/>
                    </a:lnTo>
                    <a:lnTo>
                      <a:pt x="3509" y="5744"/>
                    </a:lnTo>
                    <a:lnTo>
                      <a:pt x="3538" y="5771"/>
                    </a:lnTo>
                    <a:lnTo>
                      <a:pt x="3566" y="5797"/>
                    </a:lnTo>
                    <a:lnTo>
                      <a:pt x="3594" y="5823"/>
                    </a:lnTo>
                    <a:lnTo>
                      <a:pt x="3623" y="5849"/>
                    </a:lnTo>
                    <a:lnTo>
                      <a:pt x="3651" y="5873"/>
                    </a:lnTo>
                    <a:lnTo>
                      <a:pt x="3678" y="5897"/>
                    </a:lnTo>
                    <a:lnTo>
                      <a:pt x="3706" y="5921"/>
                    </a:lnTo>
                    <a:lnTo>
                      <a:pt x="3733" y="5944"/>
                    </a:lnTo>
                    <a:lnTo>
                      <a:pt x="3759" y="5966"/>
                    </a:lnTo>
                    <a:lnTo>
                      <a:pt x="3786" y="5988"/>
                    </a:lnTo>
                    <a:lnTo>
                      <a:pt x="3812" y="6009"/>
                    </a:lnTo>
                    <a:lnTo>
                      <a:pt x="3840" y="6029"/>
                    </a:lnTo>
                  </a:path>
                </a:pathLst>
              </a:custGeom>
              <a:noFill/>
              <a:ln w="57150">
                <a:solidFill>
                  <a:schemeClr val="accent3">
                    <a:lumMod val="75000"/>
                  </a:schemeClr>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75" name="Freeform 17"/>
              <p:cNvSpPr>
                <a:spLocks noChangeAspect="1"/>
              </p:cNvSpPr>
              <p:nvPr/>
            </p:nvSpPr>
            <p:spPr bwMode="auto">
              <a:xfrm>
                <a:off x="3144" y="2619"/>
                <a:ext cx="736" cy="278"/>
              </a:xfrm>
              <a:custGeom>
                <a:avLst/>
                <a:gdLst>
                  <a:gd name="T0" fmla="*/ 0 w 2207"/>
                  <a:gd name="T1" fmla="*/ 0 h 834"/>
                  <a:gd name="T2" fmla="*/ 25 w 2207"/>
                  <a:gd name="T3" fmla="*/ 19 h 834"/>
                  <a:gd name="T4" fmla="*/ 50 w 2207"/>
                  <a:gd name="T5" fmla="*/ 36 h 834"/>
                  <a:gd name="T6" fmla="*/ 74 w 2207"/>
                  <a:gd name="T7" fmla="*/ 53 h 834"/>
                  <a:gd name="T8" fmla="*/ 98 w 2207"/>
                  <a:gd name="T9" fmla="*/ 70 h 834"/>
                  <a:gd name="T10" fmla="*/ 122 w 2207"/>
                  <a:gd name="T11" fmla="*/ 86 h 834"/>
                  <a:gd name="T12" fmla="*/ 146 w 2207"/>
                  <a:gd name="T13" fmla="*/ 100 h 834"/>
                  <a:gd name="T14" fmla="*/ 169 w 2207"/>
                  <a:gd name="T15" fmla="*/ 114 h 834"/>
                  <a:gd name="T16" fmla="*/ 192 w 2207"/>
                  <a:gd name="T17" fmla="*/ 127 h 834"/>
                  <a:gd name="T18" fmla="*/ 215 w 2207"/>
                  <a:gd name="T19" fmla="*/ 140 h 834"/>
                  <a:gd name="T20" fmla="*/ 236 w 2207"/>
                  <a:gd name="T21" fmla="*/ 152 h 834"/>
                  <a:gd name="T22" fmla="*/ 258 w 2207"/>
                  <a:gd name="T23" fmla="*/ 163 h 834"/>
                  <a:gd name="T24" fmla="*/ 280 w 2207"/>
                  <a:gd name="T25" fmla="*/ 173 h 834"/>
                  <a:gd name="T26" fmla="*/ 301 w 2207"/>
                  <a:gd name="T27" fmla="*/ 183 h 834"/>
                  <a:gd name="T28" fmla="*/ 322 w 2207"/>
                  <a:gd name="T29" fmla="*/ 192 h 834"/>
                  <a:gd name="T30" fmla="*/ 342 w 2207"/>
                  <a:gd name="T31" fmla="*/ 201 h 834"/>
                  <a:gd name="T32" fmla="*/ 362 w 2207"/>
                  <a:gd name="T33" fmla="*/ 209 h 834"/>
                  <a:gd name="T34" fmla="*/ 381 w 2207"/>
                  <a:gd name="T35" fmla="*/ 216 h 834"/>
                  <a:gd name="T36" fmla="*/ 401 w 2207"/>
                  <a:gd name="T37" fmla="*/ 223 h 834"/>
                  <a:gd name="T38" fmla="*/ 419 w 2207"/>
                  <a:gd name="T39" fmla="*/ 230 h 834"/>
                  <a:gd name="T40" fmla="*/ 437 w 2207"/>
                  <a:gd name="T41" fmla="*/ 235 h 834"/>
                  <a:gd name="T42" fmla="*/ 455 w 2207"/>
                  <a:gd name="T43" fmla="*/ 241 h 834"/>
                  <a:gd name="T44" fmla="*/ 472 w 2207"/>
                  <a:gd name="T45" fmla="*/ 246 h 834"/>
                  <a:gd name="T46" fmla="*/ 489 w 2207"/>
                  <a:gd name="T47" fmla="*/ 250 h 834"/>
                  <a:gd name="T48" fmla="*/ 505 w 2207"/>
                  <a:gd name="T49" fmla="*/ 255 h 834"/>
                  <a:gd name="T50" fmla="*/ 521 w 2207"/>
                  <a:gd name="T51" fmla="*/ 258 h 834"/>
                  <a:gd name="T52" fmla="*/ 537 w 2207"/>
                  <a:gd name="T53" fmla="*/ 262 h 834"/>
                  <a:gd name="T54" fmla="*/ 551 w 2207"/>
                  <a:gd name="T55" fmla="*/ 264 h 834"/>
                  <a:gd name="T56" fmla="*/ 565 w 2207"/>
                  <a:gd name="T57" fmla="*/ 267 h 834"/>
                  <a:gd name="T58" fmla="*/ 579 w 2207"/>
                  <a:gd name="T59" fmla="*/ 269 h 834"/>
                  <a:gd name="T60" fmla="*/ 593 w 2207"/>
                  <a:gd name="T61" fmla="*/ 271 h 834"/>
                  <a:gd name="T62" fmla="*/ 605 w 2207"/>
                  <a:gd name="T63" fmla="*/ 273 h 834"/>
                  <a:gd name="T64" fmla="*/ 618 w 2207"/>
                  <a:gd name="T65" fmla="*/ 274 h 834"/>
                  <a:gd name="T66" fmla="*/ 629 w 2207"/>
                  <a:gd name="T67" fmla="*/ 275 h 834"/>
                  <a:gd name="T68" fmla="*/ 641 w 2207"/>
                  <a:gd name="T69" fmla="*/ 276 h 834"/>
                  <a:gd name="T70" fmla="*/ 651 w 2207"/>
                  <a:gd name="T71" fmla="*/ 277 h 834"/>
                  <a:gd name="T72" fmla="*/ 661 w 2207"/>
                  <a:gd name="T73" fmla="*/ 278 h 834"/>
                  <a:gd name="T74" fmla="*/ 671 w 2207"/>
                  <a:gd name="T75" fmla="*/ 278 h 834"/>
                  <a:gd name="T76" fmla="*/ 679 w 2207"/>
                  <a:gd name="T77" fmla="*/ 278 h 834"/>
                  <a:gd name="T78" fmla="*/ 688 w 2207"/>
                  <a:gd name="T79" fmla="*/ 278 h 834"/>
                  <a:gd name="T80" fmla="*/ 695 w 2207"/>
                  <a:gd name="T81" fmla="*/ 278 h 834"/>
                  <a:gd name="T82" fmla="*/ 702 w 2207"/>
                  <a:gd name="T83" fmla="*/ 278 h 834"/>
                  <a:gd name="T84" fmla="*/ 708 w 2207"/>
                  <a:gd name="T85" fmla="*/ 278 h 834"/>
                  <a:gd name="T86" fmla="*/ 714 w 2207"/>
                  <a:gd name="T87" fmla="*/ 277 h 834"/>
                  <a:gd name="T88" fmla="*/ 719 w 2207"/>
                  <a:gd name="T89" fmla="*/ 277 h 834"/>
                  <a:gd name="T90" fmla="*/ 724 w 2207"/>
                  <a:gd name="T91" fmla="*/ 277 h 834"/>
                  <a:gd name="T92" fmla="*/ 727 w 2207"/>
                  <a:gd name="T93" fmla="*/ 276 h 834"/>
                  <a:gd name="T94" fmla="*/ 730 w 2207"/>
                  <a:gd name="T95" fmla="*/ 276 h 834"/>
                  <a:gd name="T96" fmla="*/ 733 w 2207"/>
                  <a:gd name="T97" fmla="*/ 275 h 834"/>
                  <a:gd name="T98" fmla="*/ 735 w 2207"/>
                  <a:gd name="T99" fmla="*/ 275 h 834"/>
                  <a:gd name="T100" fmla="*/ 736 w 2207"/>
                  <a:gd name="T101" fmla="*/ 275 h 834"/>
                  <a:gd name="T102" fmla="*/ 736 w 2207"/>
                  <a:gd name="T103" fmla="*/ 275 h 83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207"/>
                  <a:gd name="T157" fmla="*/ 0 h 834"/>
                  <a:gd name="T158" fmla="*/ 2207 w 2207"/>
                  <a:gd name="T159" fmla="*/ 834 h 83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207" h="834">
                    <a:moveTo>
                      <a:pt x="0" y="0"/>
                    </a:moveTo>
                    <a:lnTo>
                      <a:pt x="75" y="56"/>
                    </a:lnTo>
                    <a:lnTo>
                      <a:pt x="149" y="109"/>
                    </a:lnTo>
                    <a:lnTo>
                      <a:pt x="222" y="160"/>
                    </a:lnTo>
                    <a:lnTo>
                      <a:pt x="295" y="210"/>
                    </a:lnTo>
                    <a:lnTo>
                      <a:pt x="367" y="257"/>
                    </a:lnTo>
                    <a:lnTo>
                      <a:pt x="437" y="300"/>
                    </a:lnTo>
                    <a:lnTo>
                      <a:pt x="507" y="342"/>
                    </a:lnTo>
                    <a:lnTo>
                      <a:pt x="576" y="382"/>
                    </a:lnTo>
                    <a:lnTo>
                      <a:pt x="644" y="419"/>
                    </a:lnTo>
                    <a:lnTo>
                      <a:pt x="709" y="455"/>
                    </a:lnTo>
                    <a:lnTo>
                      <a:pt x="775" y="488"/>
                    </a:lnTo>
                    <a:lnTo>
                      <a:pt x="840" y="520"/>
                    </a:lnTo>
                    <a:lnTo>
                      <a:pt x="902" y="549"/>
                    </a:lnTo>
                    <a:lnTo>
                      <a:pt x="965" y="577"/>
                    </a:lnTo>
                    <a:lnTo>
                      <a:pt x="1025" y="602"/>
                    </a:lnTo>
                    <a:lnTo>
                      <a:pt x="1085" y="627"/>
                    </a:lnTo>
                    <a:lnTo>
                      <a:pt x="1143" y="649"/>
                    </a:lnTo>
                    <a:lnTo>
                      <a:pt x="1201" y="670"/>
                    </a:lnTo>
                    <a:lnTo>
                      <a:pt x="1256" y="689"/>
                    </a:lnTo>
                    <a:lnTo>
                      <a:pt x="1310" y="706"/>
                    </a:lnTo>
                    <a:lnTo>
                      <a:pt x="1364" y="723"/>
                    </a:lnTo>
                    <a:lnTo>
                      <a:pt x="1416" y="738"/>
                    </a:lnTo>
                    <a:lnTo>
                      <a:pt x="1466" y="751"/>
                    </a:lnTo>
                    <a:lnTo>
                      <a:pt x="1515" y="764"/>
                    </a:lnTo>
                    <a:lnTo>
                      <a:pt x="1563" y="774"/>
                    </a:lnTo>
                    <a:lnTo>
                      <a:pt x="1609" y="785"/>
                    </a:lnTo>
                    <a:lnTo>
                      <a:pt x="1653" y="793"/>
                    </a:lnTo>
                    <a:lnTo>
                      <a:pt x="1695" y="801"/>
                    </a:lnTo>
                    <a:lnTo>
                      <a:pt x="1737" y="808"/>
                    </a:lnTo>
                    <a:lnTo>
                      <a:pt x="1777" y="814"/>
                    </a:lnTo>
                    <a:lnTo>
                      <a:pt x="1815" y="819"/>
                    </a:lnTo>
                    <a:lnTo>
                      <a:pt x="1852" y="823"/>
                    </a:lnTo>
                    <a:lnTo>
                      <a:pt x="1887" y="826"/>
                    </a:lnTo>
                    <a:lnTo>
                      <a:pt x="1921" y="829"/>
                    </a:lnTo>
                    <a:lnTo>
                      <a:pt x="1952" y="831"/>
                    </a:lnTo>
                    <a:lnTo>
                      <a:pt x="1982" y="833"/>
                    </a:lnTo>
                    <a:lnTo>
                      <a:pt x="2011" y="834"/>
                    </a:lnTo>
                    <a:lnTo>
                      <a:pt x="2037" y="834"/>
                    </a:lnTo>
                    <a:lnTo>
                      <a:pt x="2062" y="834"/>
                    </a:lnTo>
                    <a:lnTo>
                      <a:pt x="2085" y="834"/>
                    </a:lnTo>
                    <a:lnTo>
                      <a:pt x="2106" y="834"/>
                    </a:lnTo>
                    <a:lnTo>
                      <a:pt x="2124" y="833"/>
                    </a:lnTo>
                    <a:lnTo>
                      <a:pt x="2141" y="832"/>
                    </a:lnTo>
                    <a:lnTo>
                      <a:pt x="2157" y="831"/>
                    </a:lnTo>
                    <a:lnTo>
                      <a:pt x="2170" y="830"/>
                    </a:lnTo>
                    <a:lnTo>
                      <a:pt x="2181" y="829"/>
                    </a:lnTo>
                    <a:lnTo>
                      <a:pt x="2190" y="827"/>
                    </a:lnTo>
                    <a:lnTo>
                      <a:pt x="2197" y="826"/>
                    </a:lnTo>
                    <a:lnTo>
                      <a:pt x="2203" y="826"/>
                    </a:lnTo>
                    <a:lnTo>
                      <a:pt x="2206" y="825"/>
                    </a:lnTo>
                    <a:lnTo>
                      <a:pt x="2207" y="825"/>
                    </a:lnTo>
                  </a:path>
                </a:pathLst>
              </a:custGeom>
              <a:noFill/>
              <a:ln w="57150">
                <a:solidFill>
                  <a:schemeClr val="accent3">
                    <a:lumMod val="75000"/>
                  </a:schemeClr>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sp>
          <p:nvSpPr>
            <p:cNvPr id="73" name="Rectangle 18"/>
            <p:cNvSpPr>
              <a:spLocks noChangeAspect="1" noChangeArrowheads="1"/>
            </p:cNvSpPr>
            <p:nvPr/>
          </p:nvSpPr>
          <p:spPr bwMode="auto">
            <a:xfrm>
              <a:off x="2646" y="640"/>
              <a:ext cx="918" cy="194"/>
            </a:xfrm>
            <a:prstGeom prst="rect">
              <a:avLst/>
            </a:prstGeom>
            <a:noFill/>
            <a:ln w="9525">
              <a:noFill/>
              <a:miter lim="800000"/>
              <a:headEnd/>
              <a:tailEnd/>
            </a:ln>
          </p:spPr>
          <p:txBody>
            <a:bodyPr wrap="none" lIns="0" tIns="0" rIns="0" bIns="0">
              <a:prstTxWarp prst="textNoShape">
                <a:avLst/>
              </a:prstTxWarp>
              <a:spAutoFit/>
            </a:bodyPr>
            <a:lstStyle/>
            <a:p>
              <a:r>
                <a:rPr kumimoji="0" lang="en-US" sz="2000" b="1" i="1" dirty="0">
                  <a:solidFill>
                    <a:schemeClr val="accent3">
                      <a:lumMod val="75000"/>
                    </a:schemeClr>
                  </a:solidFill>
                  <a:latin typeface="Times New Roman" pitchFamily="18" charset="0"/>
                  <a:cs typeface="Times New Roman" pitchFamily="18" charset="0"/>
                </a:rPr>
                <a:t>Phillips curve</a:t>
              </a:r>
            </a:p>
          </p:txBody>
        </p:sp>
      </p:grpSp>
      <p:sp>
        <p:nvSpPr>
          <p:cNvPr id="76" name="Rectangle 19"/>
          <p:cNvSpPr>
            <a:spLocks noChangeArrowheads="1"/>
          </p:cNvSpPr>
          <p:nvPr/>
        </p:nvSpPr>
        <p:spPr bwMode="auto">
          <a:xfrm>
            <a:off x="3891788" y="1858137"/>
            <a:ext cx="4751388" cy="0"/>
          </a:xfrm>
          <a:prstGeom prst="rect">
            <a:avLst/>
          </a:prstGeom>
          <a:solidFill>
            <a:srgbClr val="003F6E"/>
          </a:solidFill>
          <a:ln w="9525">
            <a:noFill/>
            <a:miter lim="800000"/>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77" name="Rectangle 20"/>
          <p:cNvSpPr>
            <a:spLocks noChangeArrowheads="1"/>
          </p:cNvSpPr>
          <p:nvPr/>
        </p:nvSpPr>
        <p:spPr bwMode="auto">
          <a:xfrm>
            <a:off x="3891788" y="1858137"/>
            <a:ext cx="4751388" cy="0"/>
          </a:xfrm>
          <a:prstGeom prst="rect">
            <a:avLst/>
          </a:prstGeom>
          <a:solidFill>
            <a:srgbClr val="003F6E"/>
          </a:solidFill>
          <a:ln w="9525">
            <a:noFill/>
            <a:miter lim="800000"/>
            <a:headEnd/>
            <a:tailEnd/>
          </a:ln>
        </p:spPr>
        <p:txBody>
          <a:bodyPr>
            <a:prstTxWarp prst="textNoShape">
              <a:avLst/>
            </a:prstTxWarp>
          </a:bodyPr>
          <a:lstStyle/>
          <a:p>
            <a:endParaRPr lang="en-US">
              <a:latin typeface="Times New Roman" pitchFamily="18" charset="0"/>
              <a:cs typeface="Times New Roman" pitchFamily="18" charset="0"/>
            </a:endParaRPr>
          </a:p>
        </p:txBody>
      </p:sp>
      <p:grpSp>
        <p:nvGrpSpPr>
          <p:cNvPr id="78" name="Group 21"/>
          <p:cNvGrpSpPr>
            <a:grpSpLocks/>
          </p:cNvGrpSpPr>
          <p:nvPr/>
        </p:nvGrpSpPr>
        <p:grpSpPr bwMode="auto">
          <a:xfrm>
            <a:off x="4920869" y="2586800"/>
            <a:ext cx="333375" cy="244475"/>
            <a:chOff x="2396" y="949"/>
            <a:chExt cx="210" cy="154"/>
          </a:xfrm>
        </p:grpSpPr>
        <p:sp>
          <p:nvSpPr>
            <p:cNvPr id="79" name="Rectangle 22"/>
            <p:cNvSpPr>
              <a:spLocks noChangeAspect="1" noChangeArrowheads="1"/>
            </p:cNvSpPr>
            <p:nvPr/>
          </p:nvSpPr>
          <p:spPr bwMode="auto">
            <a:xfrm>
              <a:off x="2396" y="949"/>
              <a:ext cx="128" cy="154"/>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66</a:t>
              </a:r>
              <a:endParaRPr kumimoji="0" lang="en-US" sz="1600" b="0">
                <a:solidFill>
                  <a:schemeClr val="tx1"/>
                </a:solidFill>
                <a:latin typeface="Times New Roman" pitchFamily="18" charset="0"/>
                <a:cs typeface="Times New Roman" pitchFamily="18" charset="0"/>
              </a:endParaRPr>
            </a:p>
          </p:txBody>
        </p:sp>
        <p:sp>
          <p:nvSpPr>
            <p:cNvPr id="81" name="Freeform 23"/>
            <p:cNvSpPr>
              <a:spLocks noChangeAspect="1"/>
            </p:cNvSpPr>
            <p:nvPr/>
          </p:nvSpPr>
          <p:spPr bwMode="auto">
            <a:xfrm>
              <a:off x="2561" y="1009"/>
              <a:ext cx="45" cy="45"/>
            </a:xfrm>
            <a:custGeom>
              <a:avLst/>
              <a:gdLst>
                <a:gd name="T0" fmla="*/ 23 w 192"/>
                <a:gd name="T1" fmla="*/ 45 h 192"/>
                <a:gd name="T2" fmla="*/ 34 w 192"/>
                <a:gd name="T3" fmla="*/ 42 h 192"/>
                <a:gd name="T4" fmla="*/ 42 w 192"/>
                <a:gd name="T5" fmla="*/ 34 h 192"/>
                <a:gd name="T6" fmla="*/ 45 w 192"/>
                <a:gd name="T7" fmla="*/ 23 h 192"/>
                <a:gd name="T8" fmla="*/ 45 w 192"/>
                <a:gd name="T9" fmla="*/ 23 h 192"/>
                <a:gd name="T10" fmla="*/ 42 w 192"/>
                <a:gd name="T11" fmla="*/ 11 h 192"/>
                <a:gd name="T12" fmla="*/ 34 w 192"/>
                <a:gd name="T13" fmla="*/ 3 h 192"/>
                <a:gd name="T14" fmla="*/ 23 w 192"/>
                <a:gd name="T15" fmla="*/ 0 h 192"/>
                <a:gd name="T16" fmla="*/ 23 w 192"/>
                <a:gd name="T17" fmla="*/ 0 h 192"/>
                <a:gd name="T18" fmla="*/ 11 w 192"/>
                <a:gd name="T19" fmla="*/ 3 h 192"/>
                <a:gd name="T20" fmla="*/ 3 w 192"/>
                <a:gd name="T21" fmla="*/ 11 h 192"/>
                <a:gd name="T22" fmla="*/ 0 w 192"/>
                <a:gd name="T23" fmla="*/ 23 h 192"/>
                <a:gd name="T24" fmla="*/ 0 w 192"/>
                <a:gd name="T25" fmla="*/ 23 h 192"/>
                <a:gd name="T26" fmla="*/ 3 w 192"/>
                <a:gd name="T27" fmla="*/ 34 h 192"/>
                <a:gd name="T28" fmla="*/ 11 w 192"/>
                <a:gd name="T29" fmla="*/ 42 h 192"/>
                <a:gd name="T30" fmla="*/ 23 w 192"/>
                <a:gd name="T31" fmla="*/ 45 h 192"/>
                <a:gd name="T32" fmla="*/ 23 w 192"/>
                <a:gd name="T33" fmla="*/ 45 h 1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192"/>
                <a:gd name="T53" fmla="*/ 192 w 192"/>
                <a:gd name="T54" fmla="*/ 192 h 19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192">
                  <a:moveTo>
                    <a:pt x="96" y="192"/>
                  </a:moveTo>
                  <a:lnTo>
                    <a:pt x="144" y="178"/>
                  </a:lnTo>
                  <a:lnTo>
                    <a:pt x="178" y="144"/>
                  </a:lnTo>
                  <a:lnTo>
                    <a:pt x="192" y="96"/>
                  </a:lnTo>
                  <a:lnTo>
                    <a:pt x="178" y="48"/>
                  </a:lnTo>
                  <a:lnTo>
                    <a:pt x="144" y="12"/>
                  </a:lnTo>
                  <a:lnTo>
                    <a:pt x="96" y="0"/>
                  </a:lnTo>
                  <a:lnTo>
                    <a:pt x="48" y="12"/>
                  </a:lnTo>
                  <a:lnTo>
                    <a:pt x="13" y="48"/>
                  </a:lnTo>
                  <a:lnTo>
                    <a:pt x="0" y="96"/>
                  </a:lnTo>
                  <a:lnTo>
                    <a:pt x="13" y="144"/>
                  </a:lnTo>
                  <a:lnTo>
                    <a:pt x="48" y="178"/>
                  </a:lnTo>
                  <a:lnTo>
                    <a:pt x="96" y="192"/>
                  </a:lnTo>
                  <a:close/>
                </a:path>
              </a:pathLst>
            </a:custGeom>
            <a:solidFill>
              <a:srgbClr val="000000"/>
            </a:solidFill>
            <a:ln w="9525">
              <a:no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82" name="Freeform 24"/>
            <p:cNvSpPr>
              <a:spLocks noChangeAspect="1"/>
            </p:cNvSpPr>
            <p:nvPr/>
          </p:nvSpPr>
          <p:spPr bwMode="auto">
            <a:xfrm>
              <a:off x="2561" y="1009"/>
              <a:ext cx="45" cy="45"/>
            </a:xfrm>
            <a:custGeom>
              <a:avLst/>
              <a:gdLst>
                <a:gd name="T0" fmla="*/ 23 w 192"/>
                <a:gd name="T1" fmla="*/ 45 h 192"/>
                <a:gd name="T2" fmla="*/ 34 w 192"/>
                <a:gd name="T3" fmla="*/ 42 h 192"/>
                <a:gd name="T4" fmla="*/ 42 w 192"/>
                <a:gd name="T5" fmla="*/ 34 h 192"/>
                <a:gd name="T6" fmla="*/ 45 w 192"/>
                <a:gd name="T7" fmla="*/ 23 h 192"/>
                <a:gd name="T8" fmla="*/ 45 w 192"/>
                <a:gd name="T9" fmla="*/ 23 h 192"/>
                <a:gd name="T10" fmla="*/ 42 w 192"/>
                <a:gd name="T11" fmla="*/ 11 h 192"/>
                <a:gd name="T12" fmla="*/ 34 w 192"/>
                <a:gd name="T13" fmla="*/ 3 h 192"/>
                <a:gd name="T14" fmla="*/ 23 w 192"/>
                <a:gd name="T15" fmla="*/ 0 h 192"/>
                <a:gd name="T16" fmla="*/ 23 w 192"/>
                <a:gd name="T17" fmla="*/ 0 h 192"/>
                <a:gd name="T18" fmla="*/ 11 w 192"/>
                <a:gd name="T19" fmla="*/ 3 h 192"/>
                <a:gd name="T20" fmla="*/ 3 w 192"/>
                <a:gd name="T21" fmla="*/ 11 h 192"/>
                <a:gd name="T22" fmla="*/ 0 w 192"/>
                <a:gd name="T23" fmla="*/ 23 h 192"/>
                <a:gd name="T24" fmla="*/ 0 w 192"/>
                <a:gd name="T25" fmla="*/ 23 h 192"/>
                <a:gd name="T26" fmla="*/ 3 w 192"/>
                <a:gd name="T27" fmla="*/ 34 h 192"/>
                <a:gd name="T28" fmla="*/ 11 w 192"/>
                <a:gd name="T29" fmla="*/ 42 h 192"/>
                <a:gd name="T30" fmla="*/ 23 w 192"/>
                <a:gd name="T31" fmla="*/ 45 h 192"/>
                <a:gd name="T32" fmla="*/ 23 w 192"/>
                <a:gd name="T33" fmla="*/ 45 h 192"/>
                <a:gd name="T34" fmla="*/ 23 w 192"/>
                <a:gd name="T35" fmla="*/ 45 h 19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2"/>
                <a:gd name="T55" fmla="*/ 0 h 192"/>
                <a:gd name="T56" fmla="*/ 192 w 192"/>
                <a:gd name="T57" fmla="*/ 192 h 19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2" h="192">
                  <a:moveTo>
                    <a:pt x="96" y="192"/>
                  </a:moveTo>
                  <a:lnTo>
                    <a:pt x="144" y="178"/>
                  </a:lnTo>
                  <a:lnTo>
                    <a:pt x="178" y="144"/>
                  </a:lnTo>
                  <a:lnTo>
                    <a:pt x="192" y="96"/>
                  </a:lnTo>
                  <a:lnTo>
                    <a:pt x="178" y="48"/>
                  </a:lnTo>
                  <a:lnTo>
                    <a:pt x="144" y="12"/>
                  </a:lnTo>
                  <a:lnTo>
                    <a:pt x="96" y="0"/>
                  </a:lnTo>
                  <a:lnTo>
                    <a:pt x="48" y="12"/>
                  </a:lnTo>
                  <a:lnTo>
                    <a:pt x="13" y="48"/>
                  </a:lnTo>
                  <a:lnTo>
                    <a:pt x="0" y="96"/>
                  </a:lnTo>
                  <a:lnTo>
                    <a:pt x="13" y="144"/>
                  </a:lnTo>
                  <a:lnTo>
                    <a:pt x="48" y="178"/>
                  </a:lnTo>
                  <a:lnTo>
                    <a:pt x="96" y="192"/>
                  </a:lnTo>
                </a:path>
              </a:pathLst>
            </a:custGeom>
            <a:noFill/>
            <a:ln w="19050">
              <a:solidFill>
                <a:srgbClr val="0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grpSp>
        <p:nvGrpSpPr>
          <p:cNvPr id="84" name="Group 25"/>
          <p:cNvGrpSpPr>
            <a:grpSpLocks/>
          </p:cNvGrpSpPr>
          <p:nvPr/>
        </p:nvGrpSpPr>
        <p:grpSpPr bwMode="auto">
          <a:xfrm>
            <a:off x="5039932" y="1839087"/>
            <a:ext cx="336550" cy="244475"/>
            <a:chOff x="2471" y="478"/>
            <a:chExt cx="212" cy="154"/>
          </a:xfrm>
        </p:grpSpPr>
        <p:grpSp>
          <p:nvGrpSpPr>
            <p:cNvPr id="85" name="Group 26"/>
            <p:cNvGrpSpPr>
              <a:grpSpLocks/>
            </p:cNvGrpSpPr>
            <p:nvPr/>
          </p:nvGrpSpPr>
          <p:grpSpPr bwMode="auto">
            <a:xfrm>
              <a:off x="2471" y="478"/>
              <a:ext cx="212" cy="154"/>
              <a:chOff x="2471" y="478"/>
              <a:chExt cx="212" cy="154"/>
            </a:xfrm>
          </p:grpSpPr>
          <p:sp>
            <p:nvSpPr>
              <p:cNvPr id="88" name="Rectangle 27"/>
              <p:cNvSpPr>
                <a:spLocks noChangeAspect="1" noChangeArrowheads="1"/>
              </p:cNvSpPr>
              <p:nvPr/>
            </p:nvSpPr>
            <p:spPr bwMode="auto">
              <a:xfrm>
                <a:off x="2555" y="478"/>
                <a:ext cx="128" cy="154"/>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68</a:t>
                </a:r>
                <a:endParaRPr kumimoji="0" lang="en-US" sz="1600" b="0">
                  <a:solidFill>
                    <a:schemeClr val="tx1"/>
                  </a:solidFill>
                  <a:latin typeface="Times New Roman" pitchFamily="18" charset="0"/>
                  <a:cs typeface="Times New Roman" pitchFamily="18" charset="0"/>
                </a:endParaRPr>
              </a:p>
            </p:txBody>
          </p:sp>
          <p:sp>
            <p:nvSpPr>
              <p:cNvPr id="89" name="Freeform 28"/>
              <p:cNvSpPr>
                <a:spLocks noChangeAspect="1"/>
              </p:cNvSpPr>
              <p:nvPr/>
            </p:nvSpPr>
            <p:spPr bwMode="auto">
              <a:xfrm>
                <a:off x="2471" y="536"/>
                <a:ext cx="45" cy="45"/>
              </a:xfrm>
              <a:custGeom>
                <a:avLst/>
                <a:gdLst>
                  <a:gd name="T0" fmla="*/ 23 w 192"/>
                  <a:gd name="T1" fmla="*/ 45 h 192"/>
                  <a:gd name="T2" fmla="*/ 34 w 192"/>
                  <a:gd name="T3" fmla="*/ 42 h 192"/>
                  <a:gd name="T4" fmla="*/ 42 w 192"/>
                  <a:gd name="T5" fmla="*/ 34 h 192"/>
                  <a:gd name="T6" fmla="*/ 45 w 192"/>
                  <a:gd name="T7" fmla="*/ 23 h 192"/>
                  <a:gd name="T8" fmla="*/ 45 w 192"/>
                  <a:gd name="T9" fmla="*/ 23 h 192"/>
                  <a:gd name="T10" fmla="*/ 42 w 192"/>
                  <a:gd name="T11" fmla="*/ 11 h 192"/>
                  <a:gd name="T12" fmla="*/ 34 w 192"/>
                  <a:gd name="T13" fmla="*/ 3 h 192"/>
                  <a:gd name="T14" fmla="*/ 23 w 192"/>
                  <a:gd name="T15" fmla="*/ 0 h 192"/>
                  <a:gd name="T16" fmla="*/ 23 w 192"/>
                  <a:gd name="T17" fmla="*/ 0 h 192"/>
                  <a:gd name="T18" fmla="*/ 11 w 192"/>
                  <a:gd name="T19" fmla="*/ 3 h 192"/>
                  <a:gd name="T20" fmla="*/ 3 w 192"/>
                  <a:gd name="T21" fmla="*/ 11 h 192"/>
                  <a:gd name="T22" fmla="*/ 0 w 192"/>
                  <a:gd name="T23" fmla="*/ 23 h 192"/>
                  <a:gd name="T24" fmla="*/ 0 w 192"/>
                  <a:gd name="T25" fmla="*/ 23 h 192"/>
                  <a:gd name="T26" fmla="*/ 3 w 192"/>
                  <a:gd name="T27" fmla="*/ 34 h 192"/>
                  <a:gd name="T28" fmla="*/ 11 w 192"/>
                  <a:gd name="T29" fmla="*/ 42 h 192"/>
                  <a:gd name="T30" fmla="*/ 23 w 192"/>
                  <a:gd name="T31" fmla="*/ 45 h 192"/>
                  <a:gd name="T32" fmla="*/ 23 w 192"/>
                  <a:gd name="T33" fmla="*/ 45 h 1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192"/>
                  <a:gd name="T53" fmla="*/ 192 w 192"/>
                  <a:gd name="T54" fmla="*/ 192 h 19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192">
                    <a:moveTo>
                      <a:pt x="96" y="192"/>
                    </a:moveTo>
                    <a:lnTo>
                      <a:pt x="144" y="178"/>
                    </a:lnTo>
                    <a:lnTo>
                      <a:pt x="178" y="144"/>
                    </a:lnTo>
                    <a:lnTo>
                      <a:pt x="192" y="96"/>
                    </a:lnTo>
                    <a:lnTo>
                      <a:pt x="178" y="48"/>
                    </a:lnTo>
                    <a:lnTo>
                      <a:pt x="144" y="13"/>
                    </a:lnTo>
                    <a:lnTo>
                      <a:pt x="96" y="0"/>
                    </a:lnTo>
                    <a:lnTo>
                      <a:pt x="48" y="13"/>
                    </a:lnTo>
                    <a:lnTo>
                      <a:pt x="13" y="48"/>
                    </a:lnTo>
                    <a:lnTo>
                      <a:pt x="0" y="96"/>
                    </a:lnTo>
                    <a:lnTo>
                      <a:pt x="13" y="144"/>
                    </a:lnTo>
                    <a:lnTo>
                      <a:pt x="48" y="178"/>
                    </a:lnTo>
                    <a:lnTo>
                      <a:pt x="96" y="192"/>
                    </a:lnTo>
                    <a:close/>
                  </a:path>
                </a:pathLst>
              </a:custGeom>
              <a:solidFill>
                <a:srgbClr val="000000"/>
              </a:solidFill>
              <a:ln w="9525">
                <a:noFill/>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sp>
          <p:nvSpPr>
            <p:cNvPr id="87" name="Freeform 29"/>
            <p:cNvSpPr>
              <a:spLocks noChangeAspect="1"/>
            </p:cNvSpPr>
            <p:nvPr/>
          </p:nvSpPr>
          <p:spPr bwMode="auto">
            <a:xfrm>
              <a:off x="2471" y="536"/>
              <a:ext cx="45" cy="45"/>
            </a:xfrm>
            <a:custGeom>
              <a:avLst/>
              <a:gdLst>
                <a:gd name="T0" fmla="*/ 23 w 192"/>
                <a:gd name="T1" fmla="*/ 45 h 192"/>
                <a:gd name="T2" fmla="*/ 34 w 192"/>
                <a:gd name="T3" fmla="*/ 42 h 192"/>
                <a:gd name="T4" fmla="*/ 42 w 192"/>
                <a:gd name="T5" fmla="*/ 34 h 192"/>
                <a:gd name="T6" fmla="*/ 45 w 192"/>
                <a:gd name="T7" fmla="*/ 23 h 192"/>
                <a:gd name="T8" fmla="*/ 45 w 192"/>
                <a:gd name="T9" fmla="*/ 23 h 192"/>
                <a:gd name="T10" fmla="*/ 42 w 192"/>
                <a:gd name="T11" fmla="*/ 11 h 192"/>
                <a:gd name="T12" fmla="*/ 34 w 192"/>
                <a:gd name="T13" fmla="*/ 3 h 192"/>
                <a:gd name="T14" fmla="*/ 23 w 192"/>
                <a:gd name="T15" fmla="*/ 0 h 192"/>
                <a:gd name="T16" fmla="*/ 23 w 192"/>
                <a:gd name="T17" fmla="*/ 0 h 192"/>
                <a:gd name="T18" fmla="*/ 11 w 192"/>
                <a:gd name="T19" fmla="*/ 3 h 192"/>
                <a:gd name="T20" fmla="*/ 3 w 192"/>
                <a:gd name="T21" fmla="*/ 11 h 192"/>
                <a:gd name="T22" fmla="*/ 0 w 192"/>
                <a:gd name="T23" fmla="*/ 23 h 192"/>
                <a:gd name="T24" fmla="*/ 0 w 192"/>
                <a:gd name="T25" fmla="*/ 23 h 192"/>
                <a:gd name="T26" fmla="*/ 3 w 192"/>
                <a:gd name="T27" fmla="*/ 34 h 192"/>
                <a:gd name="T28" fmla="*/ 11 w 192"/>
                <a:gd name="T29" fmla="*/ 42 h 192"/>
                <a:gd name="T30" fmla="*/ 23 w 192"/>
                <a:gd name="T31" fmla="*/ 45 h 192"/>
                <a:gd name="T32" fmla="*/ 23 w 192"/>
                <a:gd name="T33" fmla="*/ 45 h 192"/>
                <a:gd name="T34" fmla="*/ 23 w 192"/>
                <a:gd name="T35" fmla="*/ 45 h 19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2"/>
                <a:gd name="T55" fmla="*/ 0 h 192"/>
                <a:gd name="T56" fmla="*/ 192 w 192"/>
                <a:gd name="T57" fmla="*/ 192 h 19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2" h="192">
                  <a:moveTo>
                    <a:pt x="96" y="192"/>
                  </a:moveTo>
                  <a:lnTo>
                    <a:pt x="144" y="178"/>
                  </a:lnTo>
                  <a:lnTo>
                    <a:pt x="178" y="144"/>
                  </a:lnTo>
                  <a:lnTo>
                    <a:pt x="192" y="96"/>
                  </a:lnTo>
                  <a:lnTo>
                    <a:pt x="178" y="48"/>
                  </a:lnTo>
                  <a:lnTo>
                    <a:pt x="144" y="13"/>
                  </a:lnTo>
                  <a:lnTo>
                    <a:pt x="96" y="0"/>
                  </a:lnTo>
                  <a:lnTo>
                    <a:pt x="48" y="13"/>
                  </a:lnTo>
                  <a:lnTo>
                    <a:pt x="13" y="48"/>
                  </a:lnTo>
                  <a:lnTo>
                    <a:pt x="0" y="96"/>
                  </a:lnTo>
                  <a:lnTo>
                    <a:pt x="13" y="144"/>
                  </a:lnTo>
                  <a:lnTo>
                    <a:pt x="48" y="178"/>
                  </a:lnTo>
                  <a:lnTo>
                    <a:pt x="96" y="192"/>
                  </a:lnTo>
                </a:path>
              </a:pathLst>
            </a:custGeom>
            <a:noFill/>
            <a:ln w="19050">
              <a:solidFill>
                <a:srgbClr val="0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grpSp>
        <p:nvGrpSpPr>
          <p:cNvPr id="90" name="Group 30"/>
          <p:cNvGrpSpPr>
            <a:grpSpLocks/>
          </p:cNvGrpSpPr>
          <p:nvPr/>
        </p:nvGrpSpPr>
        <p:grpSpPr bwMode="auto">
          <a:xfrm>
            <a:off x="5503482" y="2532825"/>
            <a:ext cx="327025" cy="244475"/>
            <a:chOff x="2763" y="915"/>
            <a:chExt cx="206" cy="154"/>
          </a:xfrm>
        </p:grpSpPr>
        <p:sp>
          <p:nvSpPr>
            <p:cNvPr id="91" name="Rectangle 31"/>
            <p:cNvSpPr>
              <a:spLocks noChangeAspect="1" noChangeArrowheads="1"/>
            </p:cNvSpPr>
            <p:nvPr/>
          </p:nvSpPr>
          <p:spPr bwMode="auto">
            <a:xfrm>
              <a:off x="2841" y="915"/>
              <a:ext cx="128" cy="154"/>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57</a:t>
              </a:r>
              <a:endParaRPr kumimoji="0" lang="en-US" sz="1600" b="0">
                <a:solidFill>
                  <a:schemeClr val="tx1"/>
                </a:solidFill>
                <a:latin typeface="Times New Roman" pitchFamily="18" charset="0"/>
                <a:cs typeface="Times New Roman" pitchFamily="18" charset="0"/>
              </a:endParaRPr>
            </a:p>
          </p:txBody>
        </p:sp>
        <p:sp>
          <p:nvSpPr>
            <p:cNvPr id="93" name="Freeform 32"/>
            <p:cNvSpPr>
              <a:spLocks noChangeAspect="1"/>
            </p:cNvSpPr>
            <p:nvPr/>
          </p:nvSpPr>
          <p:spPr bwMode="auto">
            <a:xfrm>
              <a:off x="2763" y="974"/>
              <a:ext cx="45" cy="45"/>
            </a:xfrm>
            <a:custGeom>
              <a:avLst/>
              <a:gdLst>
                <a:gd name="T0" fmla="*/ 23 w 192"/>
                <a:gd name="T1" fmla="*/ 45 h 192"/>
                <a:gd name="T2" fmla="*/ 34 w 192"/>
                <a:gd name="T3" fmla="*/ 42 h 192"/>
                <a:gd name="T4" fmla="*/ 42 w 192"/>
                <a:gd name="T5" fmla="*/ 34 h 192"/>
                <a:gd name="T6" fmla="*/ 45 w 192"/>
                <a:gd name="T7" fmla="*/ 23 h 192"/>
                <a:gd name="T8" fmla="*/ 45 w 192"/>
                <a:gd name="T9" fmla="*/ 23 h 192"/>
                <a:gd name="T10" fmla="*/ 42 w 192"/>
                <a:gd name="T11" fmla="*/ 11 h 192"/>
                <a:gd name="T12" fmla="*/ 34 w 192"/>
                <a:gd name="T13" fmla="*/ 3 h 192"/>
                <a:gd name="T14" fmla="*/ 23 w 192"/>
                <a:gd name="T15" fmla="*/ 0 h 192"/>
                <a:gd name="T16" fmla="*/ 23 w 192"/>
                <a:gd name="T17" fmla="*/ 0 h 192"/>
                <a:gd name="T18" fmla="*/ 11 w 192"/>
                <a:gd name="T19" fmla="*/ 3 h 192"/>
                <a:gd name="T20" fmla="*/ 3 w 192"/>
                <a:gd name="T21" fmla="*/ 11 h 192"/>
                <a:gd name="T22" fmla="*/ 0 w 192"/>
                <a:gd name="T23" fmla="*/ 23 h 192"/>
                <a:gd name="T24" fmla="*/ 0 w 192"/>
                <a:gd name="T25" fmla="*/ 23 h 192"/>
                <a:gd name="T26" fmla="*/ 3 w 192"/>
                <a:gd name="T27" fmla="*/ 34 h 192"/>
                <a:gd name="T28" fmla="*/ 11 w 192"/>
                <a:gd name="T29" fmla="*/ 42 h 192"/>
                <a:gd name="T30" fmla="*/ 23 w 192"/>
                <a:gd name="T31" fmla="*/ 45 h 192"/>
                <a:gd name="T32" fmla="*/ 23 w 192"/>
                <a:gd name="T33" fmla="*/ 45 h 1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192"/>
                <a:gd name="T53" fmla="*/ 192 w 192"/>
                <a:gd name="T54" fmla="*/ 192 h 19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192">
                  <a:moveTo>
                    <a:pt x="96" y="192"/>
                  </a:moveTo>
                  <a:lnTo>
                    <a:pt x="144" y="179"/>
                  </a:lnTo>
                  <a:lnTo>
                    <a:pt x="178" y="144"/>
                  </a:lnTo>
                  <a:lnTo>
                    <a:pt x="192" y="96"/>
                  </a:lnTo>
                  <a:lnTo>
                    <a:pt x="178" y="47"/>
                  </a:lnTo>
                  <a:lnTo>
                    <a:pt x="144" y="13"/>
                  </a:lnTo>
                  <a:lnTo>
                    <a:pt x="96" y="0"/>
                  </a:lnTo>
                  <a:lnTo>
                    <a:pt x="48" y="13"/>
                  </a:lnTo>
                  <a:lnTo>
                    <a:pt x="13" y="47"/>
                  </a:lnTo>
                  <a:lnTo>
                    <a:pt x="0" y="96"/>
                  </a:lnTo>
                  <a:lnTo>
                    <a:pt x="13" y="144"/>
                  </a:lnTo>
                  <a:lnTo>
                    <a:pt x="48" y="179"/>
                  </a:lnTo>
                  <a:lnTo>
                    <a:pt x="96" y="192"/>
                  </a:lnTo>
                  <a:close/>
                </a:path>
              </a:pathLst>
            </a:custGeom>
            <a:solidFill>
              <a:srgbClr val="000000"/>
            </a:solidFill>
            <a:ln w="9525">
              <a:no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06" name="Freeform 33"/>
            <p:cNvSpPr>
              <a:spLocks noChangeAspect="1"/>
            </p:cNvSpPr>
            <p:nvPr/>
          </p:nvSpPr>
          <p:spPr bwMode="auto">
            <a:xfrm>
              <a:off x="2763" y="974"/>
              <a:ext cx="45" cy="45"/>
            </a:xfrm>
            <a:custGeom>
              <a:avLst/>
              <a:gdLst>
                <a:gd name="T0" fmla="*/ 23 w 192"/>
                <a:gd name="T1" fmla="*/ 45 h 192"/>
                <a:gd name="T2" fmla="*/ 34 w 192"/>
                <a:gd name="T3" fmla="*/ 42 h 192"/>
                <a:gd name="T4" fmla="*/ 42 w 192"/>
                <a:gd name="T5" fmla="*/ 34 h 192"/>
                <a:gd name="T6" fmla="*/ 45 w 192"/>
                <a:gd name="T7" fmla="*/ 23 h 192"/>
                <a:gd name="T8" fmla="*/ 45 w 192"/>
                <a:gd name="T9" fmla="*/ 23 h 192"/>
                <a:gd name="T10" fmla="*/ 42 w 192"/>
                <a:gd name="T11" fmla="*/ 11 h 192"/>
                <a:gd name="T12" fmla="*/ 34 w 192"/>
                <a:gd name="T13" fmla="*/ 3 h 192"/>
                <a:gd name="T14" fmla="*/ 23 w 192"/>
                <a:gd name="T15" fmla="*/ 0 h 192"/>
                <a:gd name="T16" fmla="*/ 23 w 192"/>
                <a:gd name="T17" fmla="*/ 0 h 192"/>
                <a:gd name="T18" fmla="*/ 11 w 192"/>
                <a:gd name="T19" fmla="*/ 3 h 192"/>
                <a:gd name="T20" fmla="*/ 3 w 192"/>
                <a:gd name="T21" fmla="*/ 11 h 192"/>
                <a:gd name="T22" fmla="*/ 0 w 192"/>
                <a:gd name="T23" fmla="*/ 23 h 192"/>
                <a:gd name="T24" fmla="*/ 0 w 192"/>
                <a:gd name="T25" fmla="*/ 23 h 192"/>
                <a:gd name="T26" fmla="*/ 3 w 192"/>
                <a:gd name="T27" fmla="*/ 34 h 192"/>
                <a:gd name="T28" fmla="*/ 11 w 192"/>
                <a:gd name="T29" fmla="*/ 42 h 192"/>
                <a:gd name="T30" fmla="*/ 23 w 192"/>
                <a:gd name="T31" fmla="*/ 45 h 192"/>
                <a:gd name="T32" fmla="*/ 23 w 192"/>
                <a:gd name="T33" fmla="*/ 45 h 192"/>
                <a:gd name="T34" fmla="*/ 23 w 192"/>
                <a:gd name="T35" fmla="*/ 45 h 19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2"/>
                <a:gd name="T55" fmla="*/ 0 h 192"/>
                <a:gd name="T56" fmla="*/ 192 w 192"/>
                <a:gd name="T57" fmla="*/ 192 h 19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2" h="192">
                  <a:moveTo>
                    <a:pt x="96" y="192"/>
                  </a:moveTo>
                  <a:lnTo>
                    <a:pt x="144" y="179"/>
                  </a:lnTo>
                  <a:lnTo>
                    <a:pt x="178" y="144"/>
                  </a:lnTo>
                  <a:lnTo>
                    <a:pt x="192" y="96"/>
                  </a:lnTo>
                  <a:lnTo>
                    <a:pt x="178" y="47"/>
                  </a:lnTo>
                  <a:lnTo>
                    <a:pt x="144" y="13"/>
                  </a:lnTo>
                  <a:lnTo>
                    <a:pt x="96" y="0"/>
                  </a:lnTo>
                  <a:lnTo>
                    <a:pt x="48" y="13"/>
                  </a:lnTo>
                  <a:lnTo>
                    <a:pt x="13" y="47"/>
                  </a:lnTo>
                  <a:lnTo>
                    <a:pt x="0" y="96"/>
                  </a:lnTo>
                  <a:lnTo>
                    <a:pt x="13" y="144"/>
                  </a:lnTo>
                  <a:lnTo>
                    <a:pt x="48" y="179"/>
                  </a:lnTo>
                  <a:lnTo>
                    <a:pt x="96" y="192"/>
                  </a:lnTo>
                </a:path>
              </a:pathLst>
            </a:custGeom>
            <a:noFill/>
            <a:ln w="19050">
              <a:solidFill>
                <a:srgbClr val="0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grpSp>
        <p:nvGrpSpPr>
          <p:cNvPr id="107" name="Group 34"/>
          <p:cNvGrpSpPr>
            <a:grpSpLocks/>
          </p:cNvGrpSpPr>
          <p:nvPr/>
        </p:nvGrpSpPr>
        <p:grpSpPr bwMode="auto">
          <a:xfrm>
            <a:off x="5570157" y="2815400"/>
            <a:ext cx="330200" cy="244475"/>
            <a:chOff x="2805" y="1093"/>
            <a:chExt cx="208" cy="154"/>
          </a:xfrm>
        </p:grpSpPr>
        <p:sp>
          <p:nvSpPr>
            <p:cNvPr id="108" name="Rectangle 35"/>
            <p:cNvSpPr>
              <a:spLocks noChangeAspect="1" noChangeArrowheads="1"/>
            </p:cNvSpPr>
            <p:nvPr/>
          </p:nvSpPr>
          <p:spPr bwMode="auto">
            <a:xfrm>
              <a:off x="2885" y="1093"/>
              <a:ext cx="128" cy="154"/>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55</a:t>
              </a:r>
              <a:endParaRPr kumimoji="0" lang="en-US" sz="1600" b="0">
                <a:solidFill>
                  <a:schemeClr val="tx1"/>
                </a:solidFill>
                <a:latin typeface="Times New Roman" pitchFamily="18" charset="0"/>
                <a:cs typeface="Times New Roman" pitchFamily="18" charset="0"/>
              </a:endParaRPr>
            </a:p>
          </p:txBody>
        </p:sp>
        <p:sp>
          <p:nvSpPr>
            <p:cNvPr id="109" name="Freeform 36"/>
            <p:cNvSpPr>
              <a:spLocks noChangeAspect="1"/>
            </p:cNvSpPr>
            <p:nvPr/>
          </p:nvSpPr>
          <p:spPr bwMode="auto">
            <a:xfrm>
              <a:off x="2805" y="1149"/>
              <a:ext cx="45" cy="45"/>
            </a:xfrm>
            <a:custGeom>
              <a:avLst/>
              <a:gdLst>
                <a:gd name="T0" fmla="*/ 23 w 192"/>
                <a:gd name="T1" fmla="*/ 45 h 192"/>
                <a:gd name="T2" fmla="*/ 34 w 192"/>
                <a:gd name="T3" fmla="*/ 42 h 192"/>
                <a:gd name="T4" fmla="*/ 42 w 192"/>
                <a:gd name="T5" fmla="*/ 34 h 192"/>
                <a:gd name="T6" fmla="*/ 45 w 192"/>
                <a:gd name="T7" fmla="*/ 23 h 192"/>
                <a:gd name="T8" fmla="*/ 45 w 192"/>
                <a:gd name="T9" fmla="*/ 23 h 192"/>
                <a:gd name="T10" fmla="*/ 42 w 192"/>
                <a:gd name="T11" fmla="*/ 11 h 192"/>
                <a:gd name="T12" fmla="*/ 34 w 192"/>
                <a:gd name="T13" fmla="*/ 3 h 192"/>
                <a:gd name="T14" fmla="*/ 23 w 192"/>
                <a:gd name="T15" fmla="*/ 0 h 192"/>
                <a:gd name="T16" fmla="*/ 23 w 192"/>
                <a:gd name="T17" fmla="*/ 0 h 192"/>
                <a:gd name="T18" fmla="*/ 11 w 192"/>
                <a:gd name="T19" fmla="*/ 3 h 192"/>
                <a:gd name="T20" fmla="*/ 3 w 192"/>
                <a:gd name="T21" fmla="*/ 11 h 192"/>
                <a:gd name="T22" fmla="*/ 0 w 192"/>
                <a:gd name="T23" fmla="*/ 23 h 192"/>
                <a:gd name="T24" fmla="*/ 0 w 192"/>
                <a:gd name="T25" fmla="*/ 23 h 192"/>
                <a:gd name="T26" fmla="*/ 3 w 192"/>
                <a:gd name="T27" fmla="*/ 34 h 192"/>
                <a:gd name="T28" fmla="*/ 11 w 192"/>
                <a:gd name="T29" fmla="*/ 42 h 192"/>
                <a:gd name="T30" fmla="*/ 23 w 192"/>
                <a:gd name="T31" fmla="*/ 45 h 192"/>
                <a:gd name="T32" fmla="*/ 23 w 192"/>
                <a:gd name="T33" fmla="*/ 45 h 1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192"/>
                <a:gd name="T53" fmla="*/ 192 w 192"/>
                <a:gd name="T54" fmla="*/ 192 h 19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192">
                  <a:moveTo>
                    <a:pt x="96" y="192"/>
                  </a:moveTo>
                  <a:lnTo>
                    <a:pt x="144" y="179"/>
                  </a:lnTo>
                  <a:lnTo>
                    <a:pt x="179" y="145"/>
                  </a:lnTo>
                  <a:lnTo>
                    <a:pt x="192" y="96"/>
                  </a:lnTo>
                  <a:lnTo>
                    <a:pt x="179" y="48"/>
                  </a:lnTo>
                  <a:lnTo>
                    <a:pt x="144" y="13"/>
                  </a:lnTo>
                  <a:lnTo>
                    <a:pt x="96" y="0"/>
                  </a:lnTo>
                  <a:lnTo>
                    <a:pt x="47" y="13"/>
                  </a:lnTo>
                  <a:lnTo>
                    <a:pt x="13" y="48"/>
                  </a:lnTo>
                  <a:lnTo>
                    <a:pt x="0" y="96"/>
                  </a:lnTo>
                  <a:lnTo>
                    <a:pt x="13" y="145"/>
                  </a:lnTo>
                  <a:lnTo>
                    <a:pt x="47" y="179"/>
                  </a:lnTo>
                  <a:lnTo>
                    <a:pt x="96" y="192"/>
                  </a:lnTo>
                  <a:close/>
                </a:path>
              </a:pathLst>
            </a:custGeom>
            <a:solidFill>
              <a:srgbClr val="000000"/>
            </a:solidFill>
            <a:ln w="9525">
              <a:no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10" name="Freeform 37"/>
            <p:cNvSpPr>
              <a:spLocks noChangeAspect="1"/>
            </p:cNvSpPr>
            <p:nvPr/>
          </p:nvSpPr>
          <p:spPr bwMode="auto">
            <a:xfrm>
              <a:off x="2805" y="1149"/>
              <a:ext cx="45" cy="45"/>
            </a:xfrm>
            <a:custGeom>
              <a:avLst/>
              <a:gdLst>
                <a:gd name="T0" fmla="*/ 23 w 192"/>
                <a:gd name="T1" fmla="*/ 45 h 192"/>
                <a:gd name="T2" fmla="*/ 34 w 192"/>
                <a:gd name="T3" fmla="*/ 42 h 192"/>
                <a:gd name="T4" fmla="*/ 42 w 192"/>
                <a:gd name="T5" fmla="*/ 34 h 192"/>
                <a:gd name="T6" fmla="*/ 45 w 192"/>
                <a:gd name="T7" fmla="*/ 23 h 192"/>
                <a:gd name="T8" fmla="*/ 45 w 192"/>
                <a:gd name="T9" fmla="*/ 23 h 192"/>
                <a:gd name="T10" fmla="*/ 42 w 192"/>
                <a:gd name="T11" fmla="*/ 11 h 192"/>
                <a:gd name="T12" fmla="*/ 34 w 192"/>
                <a:gd name="T13" fmla="*/ 3 h 192"/>
                <a:gd name="T14" fmla="*/ 23 w 192"/>
                <a:gd name="T15" fmla="*/ 0 h 192"/>
                <a:gd name="T16" fmla="*/ 23 w 192"/>
                <a:gd name="T17" fmla="*/ 0 h 192"/>
                <a:gd name="T18" fmla="*/ 11 w 192"/>
                <a:gd name="T19" fmla="*/ 3 h 192"/>
                <a:gd name="T20" fmla="*/ 3 w 192"/>
                <a:gd name="T21" fmla="*/ 11 h 192"/>
                <a:gd name="T22" fmla="*/ 0 w 192"/>
                <a:gd name="T23" fmla="*/ 23 h 192"/>
                <a:gd name="T24" fmla="*/ 0 w 192"/>
                <a:gd name="T25" fmla="*/ 23 h 192"/>
                <a:gd name="T26" fmla="*/ 3 w 192"/>
                <a:gd name="T27" fmla="*/ 34 h 192"/>
                <a:gd name="T28" fmla="*/ 11 w 192"/>
                <a:gd name="T29" fmla="*/ 42 h 192"/>
                <a:gd name="T30" fmla="*/ 23 w 192"/>
                <a:gd name="T31" fmla="*/ 45 h 192"/>
                <a:gd name="T32" fmla="*/ 23 w 192"/>
                <a:gd name="T33" fmla="*/ 45 h 192"/>
                <a:gd name="T34" fmla="*/ 23 w 192"/>
                <a:gd name="T35" fmla="*/ 45 h 19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2"/>
                <a:gd name="T55" fmla="*/ 0 h 192"/>
                <a:gd name="T56" fmla="*/ 192 w 192"/>
                <a:gd name="T57" fmla="*/ 192 h 19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2" h="192">
                  <a:moveTo>
                    <a:pt x="96" y="192"/>
                  </a:moveTo>
                  <a:lnTo>
                    <a:pt x="144" y="179"/>
                  </a:lnTo>
                  <a:lnTo>
                    <a:pt x="179" y="145"/>
                  </a:lnTo>
                  <a:lnTo>
                    <a:pt x="192" y="96"/>
                  </a:lnTo>
                  <a:lnTo>
                    <a:pt x="179" y="48"/>
                  </a:lnTo>
                  <a:lnTo>
                    <a:pt x="144" y="13"/>
                  </a:lnTo>
                  <a:lnTo>
                    <a:pt x="96" y="0"/>
                  </a:lnTo>
                  <a:lnTo>
                    <a:pt x="47" y="13"/>
                  </a:lnTo>
                  <a:lnTo>
                    <a:pt x="13" y="48"/>
                  </a:lnTo>
                  <a:lnTo>
                    <a:pt x="0" y="96"/>
                  </a:lnTo>
                  <a:lnTo>
                    <a:pt x="13" y="145"/>
                  </a:lnTo>
                  <a:lnTo>
                    <a:pt x="47" y="179"/>
                  </a:lnTo>
                  <a:lnTo>
                    <a:pt x="96" y="192"/>
                  </a:lnTo>
                </a:path>
              </a:pathLst>
            </a:custGeom>
            <a:noFill/>
            <a:ln w="19050">
              <a:solidFill>
                <a:srgbClr val="0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grpSp>
        <p:nvGrpSpPr>
          <p:cNvPr id="111" name="Group 38"/>
          <p:cNvGrpSpPr>
            <a:grpSpLocks/>
          </p:cNvGrpSpPr>
          <p:nvPr/>
        </p:nvGrpSpPr>
        <p:grpSpPr bwMode="auto">
          <a:xfrm>
            <a:off x="5117719" y="2851912"/>
            <a:ext cx="322263" cy="244475"/>
            <a:chOff x="2520" y="1116"/>
            <a:chExt cx="203" cy="154"/>
          </a:xfrm>
        </p:grpSpPr>
        <p:sp>
          <p:nvSpPr>
            <p:cNvPr id="112" name="Rectangle 39"/>
            <p:cNvSpPr>
              <a:spLocks noChangeAspect="1" noChangeArrowheads="1"/>
            </p:cNvSpPr>
            <p:nvPr/>
          </p:nvSpPr>
          <p:spPr bwMode="auto">
            <a:xfrm>
              <a:off x="2520" y="1116"/>
              <a:ext cx="128" cy="154"/>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56</a:t>
              </a:r>
              <a:endParaRPr kumimoji="0" lang="en-US" sz="1600" b="0">
                <a:solidFill>
                  <a:schemeClr val="tx1"/>
                </a:solidFill>
                <a:latin typeface="Times New Roman" pitchFamily="18" charset="0"/>
                <a:cs typeface="Times New Roman" pitchFamily="18" charset="0"/>
              </a:endParaRPr>
            </a:p>
          </p:txBody>
        </p:sp>
        <p:sp>
          <p:nvSpPr>
            <p:cNvPr id="113" name="Freeform 40"/>
            <p:cNvSpPr>
              <a:spLocks noChangeAspect="1"/>
            </p:cNvSpPr>
            <p:nvPr/>
          </p:nvSpPr>
          <p:spPr bwMode="auto">
            <a:xfrm>
              <a:off x="2678" y="1171"/>
              <a:ext cx="45" cy="45"/>
            </a:xfrm>
            <a:custGeom>
              <a:avLst/>
              <a:gdLst>
                <a:gd name="T0" fmla="*/ 23 w 192"/>
                <a:gd name="T1" fmla="*/ 45 h 192"/>
                <a:gd name="T2" fmla="*/ 34 w 192"/>
                <a:gd name="T3" fmla="*/ 42 h 192"/>
                <a:gd name="T4" fmla="*/ 42 w 192"/>
                <a:gd name="T5" fmla="*/ 34 h 192"/>
                <a:gd name="T6" fmla="*/ 45 w 192"/>
                <a:gd name="T7" fmla="*/ 23 h 192"/>
                <a:gd name="T8" fmla="*/ 45 w 192"/>
                <a:gd name="T9" fmla="*/ 23 h 192"/>
                <a:gd name="T10" fmla="*/ 42 w 192"/>
                <a:gd name="T11" fmla="*/ 11 h 192"/>
                <a:gd name="T12" fmla="*/ 34 w 192"/>
                <a:gd name="T13" fmla="*/ 3 h 192"/>
                <a:gd name="T14" fmla="*/ 23 w 192"/>
                <a:gd name="T15" fmla="*/ 0 h 192"/>
                <a:gd name="T16" fmla="*/ 23 w 192"/>
                <a:gd name="T17" fmla="*/ 0 h 192"/>
                <a:gd name="T18" fmla="*/ 11 w 192"/>
                <a:gd name="T19" fmla="*/ 3 h 192"/>
                <a:gd name="T20" fmla="*/ 3 w 192"/>
                <a:gd name="T21" fmla="*/ 11 h 192"/>
                <a:gd name="T22" fmla="*/ 0 w 192"/>
                <a:gd name="T23" fmla="*/ 23 h 192"/>
                <a:gd name="T24" fmla="*/ 0 w 192"/>
                <a:gd name="T25" fmla="*/ 23 h 192"/>
                <a:gd name="T26" fmla="*/ 3 w 192"/>
                <a:gd name="T27" fmla="*/ 34 h 192"/>
                <a:gd name="T28" fmla="*/ 11 w 192"/>
                <a:gd name="T29" fmla="*/ 42 h 192"/>
                <a:gd name="T30" fmla="*/ 23 w 192"/>
                <a:gd name="T31" fmla="*/ 45 h 192"/>
                <a:gd name="T32" fmla="*/ 23 w 192"/>
                <a:gd name="T33" fmla="*/ 45 h 1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192"/>
                <a:gd name="T53" fmla="*/ 192 w 192"/>
                <a:gd name="T54" fmla="*/ 192 h 19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192">
                  <a:moveTo>
                    <a:pt x="96" y="192"/>
                  </a:moveTo>
                  <a:lnTo>
                    <a:pt x="145" y="179"/>
                  </a:lnTo>
                  <a:lnTo>
                    <a:pt x="179" y="145"/>
                  </a:lnTo>
                  <a:lnTo>
                    <a:pt x="192" y="96"/>
                  </a:lnTo>
                  <a:lnTo>
                    <a:pt x="179" y="48"/>
                  </a:lnTo>
                  <a:lnTo>
                    <a:pt x="145" y="13"/>
                  </a:lnTo>
                  <a:lnTo>
                    <a:pt x="96" y="0"/>
                  </a:lnTo>
                  <a:lnTo>
                    <a:pt x="48" y="13"/>
                  </a:lnTo>
                  <a:lnTo>
                    <a:pt x="13" y="48"/>
                  </a:lnTo>
                  <a:lnTo>
                    <a:pt x="0" y="96"/>
                  </a:lnTo>
                  <a:lnTo>
                    <a:pt x="13" y="145"/>
                  </a:lnTo>
                  <a:lnTo>
                    <a:pt x="48" y="179"/>
                  </a:lnTo>
                  <a:lnTo>
                    <a:pt x="96" y="192"/>
                  </a:lnTo>
                  <a:close/>
                </a:path>
              </a:pathLst>
            </a:custGeom>
            <a:solidFill>
              <a:srgbClr val="000000"/>
            </a:solidFill>
            <a:ln w="9525">
              <a:no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14" name="Freeform 41"/>
            <p:cNvSpPr>
              <a:spLocks noChangeAspect="1"/>
            </p:cNvSpPr>
            <p:nvPr/>
          </p:nvSpPr>
          <p:spPr bwMode="auto">
            <a:xfrm>
              <a:off x="2678" y="1171"/>
              <a:ext cx="45" cy="45"/>
            </a:xfrm>
            <a:custGeom>
              <a:avLst/>
              <a:gdLst>
                <a:gd name="T0" fmla="*/ 23 w 192"/>
                <a:gd name="T1" fmla="*/ 45 h 192"/>
                <a:gd name="T2" fmla="*/ 34 w 192"/>
                <a:gd name="T3" fmla="*/ 42 h 192"/>
                <a:gd name="T4" fmla="*/ 42 w 192"/>
                <a:gd name="T5" fmla="*/ 34 h 192"/>
                <a:gd name="T6" fmla="*/ 45 w 192"/>
                <a:gd name="T7" fmla="*/ 23 h 192"/>
                <a:gd name="T8" fmla="*/ 45 w 192"/>
                <a:gd name="T9" fmla="*/ 23 h 192"/>
                <a:gd name="T10" fmla="*/ 42 w 192"/>
                <a:gd name="T11" fmla="*/ 11 h 192"/>
                <a:gd name="T12" fmla="*/ 34 w 192"/>
                <a:gd name="T13" fmla="*/ 3 h 192"/>
                <a:gd name="T14" fmla="*/ 23 w 192"/>
                <a:gd name="T15" fmla="*/ 0 h 192"/>
                <a:gd name="T16" fmla="*/ 23 w 192"/>
                <a:gd name="T17" fmla="*/ 0 h 192"/>
                <a:gd name="T18" fmla="*/ 11 w 192"/>
                <a:gd name="T19" fmla="*/ 3 h 192"/>
                <a:gd name="T20" fmla="*/ 3 w 192"/>
                <a:gd name="T21" fmla="*/ 11 h 192"/>
                <a:gd name="T22" fmla="*/ 0 w 192"/>
                <a:gd name="T23" fmla="*/ 23 h 192"/>
                <a:gd name="T24" fmla="*/ 0 w 192"/>
                <a:gd name="T25" fmla="*/ 23 h 192"/>
                <a:gd name="T26" fmla="*/ 3 w 192"/>
                <a:gd name="T27" fmla="*/ 34 h 192"/>
                <a:gd name="T28" fmla="*/ 11 w 192"/>
                <a:gd name="T29" fmla="*/ 42 h 192"/>
                <a:gd name="T30" fmla="*/ 23 w 192"/>
                <a:gd name="T31" fmla="*/ 45 h 192"/>
                <a:gd name="T32" fmla="*/ 23 w 192"/>
                <a:gd name="T33" fmla="*/ 45 h 192"/>
                <a:gd name="T34" fmla="*/ 23 w 192"/>
                <a:gd name="T35" fmla="*/ 45 h 19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2"/>
                <a:gd name="T55" fmla="*/ 0 h 192"/>
                <a:gd name="T56" fmla="*/ 192 w 192"/>
                <a:gd name="T57" fmla="*/ 192 h 19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2" h="192">
                  <a:moveTo>
                    <a:pt x="96" y="192"/>
                  </a:moveTo>
                  <a:lnTo>
                    <a:pt x="145" y="179"/>
                  </a:lnTo>
                  <a:lnTo>
                    <a:pt x="179" y="145"/>
                  </a:lnTo>
                  <a:lnTo>
                    <a:pt x="192" y="96"/>
                  </a:lnTo>
                  <a:lnTo>
                    <a:pt x="179" y="48"/>
                  </a:lnTo>
                  <a:lnTo>
                    <a:pt x="145" y="13"/>
                  </a:lnTo>
                  <a:lnTo>
                    <a:pt x="96" y="0"/>
                  </a:lnTo>
                  <a:lnTo>
                    <a:pt x="48" y="13"/>
                  </a:lnTo>
                  <a:lnTo>
                    <a:pt x="13" y="48"/>
                  </a:lnTo>
                  <a:lnTo>
                    <a:pt x="0" y="96"/>
                  </a:lnTo>
                  <a:lnTo>
                    <a:pt x="13" y="145"/>
                  </a:lnTo>
                  <a:lnTo>
                    <a:pt x="48" y="179"/>
                  </a:lnTo>
                  <a:lnTo>
                    <a:pt x="96" y="192"/>
                  </a:lnTo>
                </a:path>
              </a:pathLst>
            </a:custGeom>
            <a:noFill/>
            <a:ln w="19050">
              <a:solidFill>
                <a:srgbClr val="0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grpSp>
        <p:nvGrpSpPr>
          <p:cNvPr id="115" name="Group 42"/>
          <p:cNvGrpSpPr>
            <a:grpSpLocks/>
          </p:cNvGrpSpPr>
          <p:nvPr/>
        </p:nvGrpSpPr>
        <p:grpSpPr bwMode="auto">
          <a:xfrm>
            <a:off x="4908169" y="3348800"/>
            <a:ext cx="331788" cy="244475"/>
            <a:chOff x="2388" y="1429"/>
            <a:chExt cx="209" cy="154"/>
          </a:xfrm>
        </p:grpSpPr>
        <p:sp>
          <p:nvSpPr>
            <p:cNvPr id="116" name="Rectangle 43"/>
            <p:cNvSpPr>
              <a:spLocks noChangeAspect="1" noChangeArrowheads="1"/>
            </p:cNvSpPr>
            <p:nvPr/>
          </p:nvSpPr>
          <p:spPr bwMode="auto">
            <a:xfrm>
              <a:off x="2388" y="1429"/>
              <a:ext cx="128" cy="154"/>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67</a:t>
              </a:r>
              <a:endParaRPr kumimoji="0" lang="en-US" sz="1600" b="0">
                <a:solidFill>
                  <a:schemeClr val="tx1"/>
                </a:solidFill>
                <a:latin typeface="Times New Roman" pitchFamily="18" charset="0"/>
                <a:cs typeface="Times New Roman" pitchFamily="18" charset="0"/>
              </a:endParaRPr>
            </a:p>
          </p:txBody>
        </p:sp>
        <p:sp>
          <p:nvSpPr>
            <p:cNvPr id="117" name="Freeform 44"/>
            <p:cNvSpPr>
              <a:spLocks noChangeAspect="1"/>
            </p:cNvSpPr>
            <p:nvPr/>
          </p:nvSpPr>
          <p:spPr bwMode="auto">
            <a:xfrm>
              <a:off x="2552" y="1488"/>
              <a:ext cx="45" cy="45"/>
            </a:xfrm>
            <a:custGeom>
              <a:avLst/>
              <a:gdLst>
                <a:gd name="T0" fmla="*/ 23 w 192"/>
                <a:gd name="T1" fmla="*/ 45 h 192"/>
                <a:gd name="T2" fmla="*/ 34 w 192"/>
                <a:gd name="T3" fmla="*/ 42 h 192"/>
                <a:gd name="T4" fmla="*/ 42 w 192"/>
                <a:gd name="T5" fmla="*/ 34 h 192"/>
                <a:gd name="T6" fmla="*/ 45 w 192"/>
                <a:gd name="T7" fmla="*/ 23 h 192"/>
                <a:gd name="T8" fmla="*/ 45 w 192"/>
                <a:gd name="T9" fmla="*/ 23 h 192"/>
                <a:gd name="T10" fmla="*/ 42 w 192"/>
                <a:gd name="T11" fmla="*/ 11 h 192"/>
                <a:gd name="T12" fmla="*/ 34 w 192"/>
                <a:gd name="T13" fmla="*/ 3 h 192"/>
                <a:gd name="T14" fmla="*/ 23 w 192"/>
                <a:gd name="T15" fmla="*/ 0 h 192"/>
                <a:gd name="T16" fmla="*/ 23 w 192"/>
                <a:gd name="T17" fmla="*/ 0 h 192"/>
                <a:gd name="T18" fmla="*/ 11 w 192"/>
                <a:gd name="T19" fmla="*/ 3 h 192"/>
                <a:gd name="T20" fmla="*/ 3 w 192"/>
                <a:gd name="T21" fmla="*/ 11 h 192"/>
                <a:gd name="T22" fmla="*/ 0 w 192"/>
                <a:gd name="T23" fmla="*/ 23 h 192"/>
                <a:gd name="T24" fmla="*/ 0 w 192"/>
                <a:gd name="T25" fmla="*/ 23 h 192"/>
                <a:gd name="T26" fmla="*/ 3 w 192"/>
                <a:gd name="T27" fmla="*/ 34 h 192"/>
                <a:gd name="T28" fmla="*/ 11 w 192"/>
                <a:gd name="T29" fmla="*/ 42 h 192"/>
                <a:gd name="T30" fmla="*/ 23 w 192"/>
                <a:gd name="T31" fmla="*/ 45 h 192"/>
                <a:gd name="T32" fmla="*/ 23 w 192"/>
                <a:gd name="T33" fmla="*/ 45 h 1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192"/>
                <a:gd name="T53" fmla="*/ 192 w 192"/>
                <a:gd name="T54" fmla="*/ 192 h 19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192">
                  <a:moveTo>
                    <a:pt x="96" y="192"/>
                  </a:moveTo>
                  <a:lnTo>
                    <a:pt x="145" y="179"/>
                  </a:lnTo>
                  <a:lnTo>
                    <a:pt x="180" y="145"/>
                  </a:lnTo>
                  <a:lnTo>
                    <a:pt x="192" y="96"/>
                  </a:lnTo>
                  <a:lnTo>
                    <a:pt x="180" y="48"/>
                  </a:lnTo>
                  <a:lnTo>
                    <a:pt x="145" y="13"/>
                  </a:lnTo>
                  <a:lnTo>
                    <a:pt x="96" y="0"/>
                  </a:lnTo>
                  <a:lnTo>
                    <a:pt x="48" y="13"/>
                  </a:lnTo>
                  <a:lnTo>
                    <a:pt x="14" y="48"/>
                  </a:lnTo>
                  <a:lnTo>
                    <a:pt x="0" y="96"/>
                  </a:lnTo>
                  <a:lnTo>
                    <a:pt x="14" y="145"/>
                  </a:lnTo>
                  <a:lnTo>
                    <a:pt x="48" y="179"/>
                  </a:lnTo>
                  <a:lnTo>
                    <a:pt x="96" y="192"/>
                  </a:lnTo>
                  <a:close/>
                </a:path>
              </a:pathLst>
            </a:custGeom>
            <a:solidFill>
              <a:srgbClr val="000000"/>
            </a:solidFill>
            <a:ln w="9525">
              <a:no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18" name="Freeform 45"/>
            <p:cNvSpPr>
              <a:spLocks noChangeAspect="1"/>
            </p:cNvSpPr>
            <p:nvPr/>
          </p:nvSpPr>
          <p:spPr bwMode="auto">
            <a:xfrm>
              <a:off x="2552" y="1488"/>
              <a:ext cx="45" cy="45"/>
            </a:xfrm>
            <a:custGeom>
              <a:avLst/>
              <a:gdLst>
                <a:gd name="T0" fmla="*/ 23 w 192"/>
                <a:gd name="T1" fmla="*/ 45 h 192"/>
                <a:gd name="T2" fmla="*/ 34 w 192"/>
                <a:gd name="T3" fmla="*/ 42 h 192"/>
                <a:gd name="T4" fmla="*/ 42 w 192"/>
                <a:gd name="T5" fmla="*/ 34 h 192"/>
                <a:gd name="T6" fmla="*/ 45 w 192"/>
                <a:gd name="T7" fmla="*/ 23 h 192"/>
                <a:gd name="T8" fmla="*/ 45 w 192"/>
                <a:gd name="T9" fmla="*/ 23 h 192"/>
                <a:gd name="T10" fmla="*/ 42 w 192"/>
                <a:gd name="T11" fmla="*/ 11 h 192"/>
                <a:gd name="T12" fmla="*/ 34 w 192"/>
                <a:gd name="T13" fmla="*/ 3 h 192"/>
                <a:gd name="T14" fmla="*/ 23 w 192"/>
                <a:gd name="T15" fmla="*/ 0 h 192"/>
                <a:gd name="T16" fmla="*/ 23 w 192"/>
                <a:gd name="T17" fmla="*/ 0 h 192"/>
                <a:gd name="T18" fmla="*/ 11 w 192"/>
                <a:gd name="T19" fmla="*/ 3 h 192"/>
                <a:gd name="T20" fmla="*/ 3 w 192"/>
                <a:gd name="T21" fmla="*/ 11 h 192"/>
                <a:gd name="T22" fmla="*/ 0 w 192"/>
                <a:gd name="T23" fmla="*/ 23 h 192"/>
                <a:gd name="T24" fmla="*/ 0 w 192"/>
                <a:gd name="T25" fmla="*/ 23 h 192"/>
                <a:gd name="T26" fmla="*/ 3 w 192"/>
                <a:gd name="T27" fmla="*/ 34 h 192"/>
                <a:gd name="T28" fmla="*/ 11 w 192"/>
                <a:gd name="T29" fmla="*/ 42 h 192"/>
                <a:gd name="T30" fmla="*/ 23 w 192"/>
                <a:gd name="T31" fmla="*/ 45 h 192"/>
                <a:gd name="T32" fmla="*/ 23 w 192"/>
                <a:gd name="T33" fmla="*/ 45 h 192"/>
                <a:gd name="T34" fmla="*/ 23 w 192"/>
                <a:gd name="T35" fmla="*/ 45 h 19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2"/>
                <a:gd name="T55" fmla="*/ 0 h 192"/>
                <a:gd name="T56" fmla="*/ 192 w 192"/>
                <a:gd name="T57" fmla="*/ 192 h 19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2" h="192">
                  <a:moveTo>
                    <a:pt x="96" y="192"/>
                  </a:moveTo>
                  <a:lnTo>
                    <a:pt x="145" y="179"/>
                  </a:lnTo>
                  <a:lnTo>
                    <a:pt x="180" y="145"/>
                  </a:lnTo>
                  <a:lnTo>
                    <a:pt x="192" y="96"/>
                  </a:lnTo>
                  <a:lnTo>
                    <a:pt x="180" y="48"/>
                  </a:lnTo>
                  <a:lnTo>
                    <a:pt x="145" y="13"/>
                  </a:lnTo>
                  <a:lnTo>
                    <a:pt x="96" y="0"/>
                  </a:lnTo>
                  <a:lnTo>
                    <a:pt x="48" y="13"/>
                  </a:lnTo>
                  <a:lnTo>
                    <a:pt x="14" y="48"/>
                  </a:lnTo>
                  <a:lnTo>
                    <a:pt x="0" y="96"/>
                  </a:lnTo>
                  <a:lnTo>
                    <a:pt x="14" y="145"/>
                  </a:lnTo>
                  <a:lnTo>
                    <a:pt x="48" y="179"/>
                  </a:lnTo>
                  <a:lnTo>
                    <a:pt x="96" y="192"/>
                  </a:lnTo>
                </a:path>
              </a:pathLst>
            </a:custGeom>
            <a:noFill/>
            <a:ln w="19050">
              <a:solidFill>
                <a:srgbClr val="0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grpSp>
        <p:nvGrpSpPr>
          <p:cNvPr id="119" name="Group 46"/>
          <p:cNvGrpSpPr>
            <a:grpSpLocks/>
          </p:cNvGrpSpPr>
          <p:nvPr/>
        </p:nvGrpSpPr>
        <p:grpSpPr bwMode="auto">
          <a:xfrm>
            <a:off x="5414582" y="3309112"/>
            <a:ext cx="320675" cy="244475"/>
            <a:chOff x="2707" y="1404"/>
            <a:chExt cx="202" cy="154"/>
          </a:xfrm>
        </p:grpSpPr>
        <p:sp>
          <p:nvSpPr>
            <p:cNvPr id="120" name="Freeform 47"/>
            <p:cNvSpPr>
              <a:spLocks noChangeAspect="1"/>
            </p:cNvSpPr>
            <p:nvPr/>
          </p:nvSpPr>
          <p:spPr bwMode="auto">
            <a:xfrm>
              <a:off x="2864" y="1458"/>
              <a:ext cx="45" cy="45"/>
            </a:xfrm>
            <a:custGeom>
              <a:avLst/>
              <a:gdLst>
                <a:gd name="T0" fmla="*/ 23 w 192"/>
                <a:gd name="T1" fmla="*/ 45 h 192"/>
                <a:gd name="T2" fmla="*/ 34 w 192"/>
                <a:gd name="T3" fmla="*/ 42 h 192"/>
                <a:gd name="T4" fmla="*/ 42 w 192"/>
                <a:gd name="T5" fmla="*/ 34 h 192"/>
                <a:gd name="T6" fmla="*/ 45 w 192"/>
                <a:gd name="T7" fmla="*/ 23 h 192"/>
                <a:gd name="T8" fmla="*/ 45 w 192"/>
                <a:gd name="T9" fmla="*/ 23 h 192"/>
                <a:gd name="T10" fmla="*/ 42 w 192"/>
                <a:gd name="T11" fmla="*/ 11 h 192"/>
                <a:gd name="T12" fmla="*/ 34 w 192"/>
                <a:gd name="T13" fmla="*/ 3 h 192"/>
                <a:gd name="T14" fmla="*/ 23 w 192"/>
                <a:gd name="T15" fmla="*/ 0 h 192"/>
                <a:gd name="T16" fmla="*/ 23 w 192"/>
                <a:gd name="T17" fmla="*/ 0 h 192"/>
                <a:gd name="T18" fmla="*/ 11 w 192"/>
                <a:gd name="T19" fmla="*/ 3 h 192"/>
                <a:gd name="T20" fmla="*/ 3 w 192"/>
                <a:gd name="T21" fmla="*/ 11 h 192"/>
                <a:gd name="T22" fmla="*/ 0 w 192"/>
                <a:gd name="T23" fmla="*/ 23 h 192"/>
                <a:gd name="T24" fmla="*/ 0 w 192"/>
                <a:gd name="T25" fmla="*/ 23 h 192"/>
                <a:gd name="T26" fmla="*/ 3 w 192"/>
                <a:gd name="T27" fmla="*/ 34 h 192"/>
                <a:gd name="T28" fmla="*/ 11 w 192"/>
                <a:gd name="T29" fmla="*/ 42 h 192"/>
                <a:gd name="T30" fmla="*/ 23 w 192"/>
                <a:gd name="T31" fmla="*/ 45 h 192"/>
                <a:gd name="T32" fmla="*/ 23 w 192"/>
                <a:gd name="T33" fmla="*/ 45 h 1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192"/>
                <a:gd name="T53" fmla="*/ 192 w 192"/>
                <a:gd name="T54" fmla="*/ 192 h 19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192">
                  <a:moveTo>
                    <a:pt x="96" y="192"/>
                  </a:moveTo>
                  <a:lnTo>
                    <a:pt x="144" y="179"/>
                  </a:lnTo>
                  <a:lnTo>
                    <a:pt x="178" y="144"/>
                  </a:lnTo>
                  <a:lnTo>
                    <a:pt x="192" y="96"/>
                  </a:lnTo>
                  <a:lnTo>
                    <a:pt x="178" y="47"/>
                  </a:lnTo>
                  <a:lnTo>
                    <a:pt x="144" y="13"/>
                  </a:lnTo>
                  <a:lnTo>
                    <a:pt x="96" y="0"/>
                  </a:lnTo>
                  <a:lnTo>
                    <a:pt x="47" y="13"/>
                  </a:lnTo>
                  <a:lnTo>
                    <a:pt x="12" y="47"/>
                  </a:lnTo>
                  <a:lnTo>
                    <a:pt x="0" y="96"/>
                  </a:lnTo>
                  <a:lnTo>
                    <a:pt x="12" y="144"/>
                  </a:lnTo>
                  <a:lnTo>
                    <a:pt x="47" y="179"/>
                  </a:lnTo>
                  <a:lnTo>
                    <a:pt x="96" y="192"/>
                  </a:lnTo>
                  <a:close/>
                </a:path>
              </a:pathLst>
            </a:custGeom>
            <a:solidFill>
              <a:srgbClr val="000000"/>
            </a:solidFill>
            <a:ln w="9525">
              <a:no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21" name="Rectangle 48"/>
            <p:cNvSpPr>
              <a:spLocks noChangeAspect="1" noChangeArrowheads="1"/>
            </p:cNvSpPr>
            <p:nvPr/>
          </p:nvSpPr>
          <p:spPr bwMode="auto">
            <a:xfrm>
              <a:off x="2707" y="1404"/>
              <a:ext cx="128" cy="154"/>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65</a:t>
              </a:r>
              <a:endParaRPr kumimoji="0" lang="en-US" sz="1600" b="0">
                <a:solidFill>
                  <a:schemeClr val="tx1"/>
                </a:solidFill>
                <a:latin typeface="Times New Roman" pitchFamily="18" charset="0"/>
                <a:cs typeface="Times New Roman" pitchFamily="18" charset="0"/>
              </a:endParaRPr>
            </a:p>
          </p:txBody>
        </p:sp>
        <p:sp>
          <p:nvSpPr>
            <p:cNvPr id="122" name="Freeform 49"/>
            <p:cNvSpPr>
              <a:spLocks noChangeAspect="1"/>
            </p:cNvSpPr>
            <p:nvPr/>
          </p:nvSpPr>
          <p:spPr bwMode="auto">
            <a:xfrm>
              <a:off x="2864" y="1458"/>
              <a:ext cx="45" cy="45"/>
            </a:xfrm>
            <a:custGeom>
              <a:avLst/>
              <a:gdLst>
                <a:gd name="T0" fmla="*/ 23 w 192"/>
                <a:gd name="T1" fmla="*/ 45 h 192"/>
                <a:gd name="T2" fmla="*/ 34 w 192"/>
                <a:gd name="T3" fmla="*/ 42 h 192"/>
                <a:gd name="T4" fmla="*/ 42 w 192"/>
                <a:gd name="T5" fmla="*/ 34 h 192"/>
                <a:gd name="T6" fmla="*/ 45 w 192"/>
                <a:gd name="T7" fmla="*/ 23 h 192"/>
                <a:gd name="T8" fmla="*/ 45 w 192"/>
                <a:gd name="T9" fmla="*/ 23 h 192"/>
                <a:gd name="T10" fmla="*/ 42 w 192"/>
                <a:gd name="T11" fmla="*/ 11 h 192"/>
                <a:gd name="T12" fmla="*/ 34 w 192"/>
                <a:gd name="T13" fmla="*/ 3 h 192"/>
                <a:gd name="T14" fmla="*/ 23 w 192"/>
                <a:gd name="T15" fmla="*/ 0 h 192"/>
                <a:gd name="T16" fmla="*/ 23 w 192"/>
                <a:gd name="T17" fmla="*/ 0 h 192"/>
                <a:gd name="T18" fmla="*/ 11 w 192"/>
                <a:gd name="T19" fmla="*/ 3 h 192"/>
                <a:gd name="T20" fmla="*/ 3 w 192"/>
                <a:gd name="T21" fmla="*/ 11 h 192"/>
                <a:gd name="T22" fmla="*/ 0 w 192"/>
                <a:gd name="T23" fmla="*/ 23 h 192"/>
                <a:gd name="T24" fmla="*/ 0 w 192"/>
                <a:gd name="T25" fmla="*/ 23 h 192"/>
                <a:gd name="T26" fmla="*/ 3 w 192"/>
                <a:gd name="T27" fmla="*/ 34 h 192"/>
                <a:gd name="T28" fmla="*/ 11 w 192"/>
                <a:gd name="T29" fmla="*/ 42 h 192"/>
                <a:gd name="T30" fmla="*/ 23 w 192"/>
                <a:gd name="T31" fmla="*/ 45 h 192"/>
                <a:gd name="T32" fmla="*/ 23 w 192"/>
                <a:gd name="T33" fmla="*/ 45 h 192"/>
                <a:gd name="T34" fmla="*/ 23 w 192"/>
                <a:gd name="T35" fmla="*/ 45 h 19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2"/>
                <a:gd name="T55" fmla="*/ 0 h 192"/>
                <a:gd name="T56" fmla="*/ 192 w 192"/>
                <a:gd name="T57" fmla="*/ 192 h 19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2" h="192">
                  <a:moveTo>
                    <a:pt x="96" y="192"/>
                  </a:moveTo>
                  <a:lnTo>
                    <a:pt x="144" y="179"/>
                  </a:lnTo>
                  <a:lnTo>
                    <a:pt x="178" y="144"/>
                  </a:lnTo>
                  <a:lnTo>
                    <a:pt x="192" y="96"/>
                  </a:lnTo>
                  <a:lnTo>
                    <a:pt x="178" y="47"/>
                  </a:lnTo>
                  <a:lnTo>
                    <a:pt x="144" y="13"/>
                  </a:lnTo>
                  <a:lnTo>
                    <a:pt x="96" y="0"/>
                  </a:lnTo>
                  <a:lnTo>
                    <a:pt x="47" y="13"/>
                  </a:lnTo>
                  <a:lnTo>
                    <a:pt x="12" y="47"/>
                  </a:lnTo>
                  <a:lnTo>
                    <a:pt x="0" y="96"/>
                  </a:lnTo>
                  <a:lnTo>
                    <a:pt x="12" y="144"/>
                  </a:lnTo>
                  <a:lnTo>
                    <a:pt x="47" y="179"/>
                  </a:lnTo>
                  <a:lnTo>
                    <a:pt x="96" y="192"/>
                  </a:lnTo>
                </a:path>
              </a:pathLst>
            </a:custGeom>
            <a:noFill/>
            <a:ln w="12700">
              <a:solidFill>
                <a:srgbClr val="0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grpSp>
        <p:nvGrpSpPr>
          <p:cNvPr id="123" name="Group 50"/>
          <p:cNvGrpSpPr>
            <a:grpSpLocks/>
          </p:cNvGrpSpPr>
          <p:nvPr/>
        </p:nvGrpSpPr>
        <p:grpSpPr bwMode="auto">
          <a:xfrm>
            <a:off x="6248019" y="3315462"/>
            <a:ext cx="203200" cy="322263"/>
            <a:chOff x="3232" y="1408"/>
            <a:chExt cx="128" cy="203"/>
          </a:xfrm>
        </p:grpSpPr>
        <p:sp>
          <p:nvSpPr>
            <p:cNvPr id="124" name="Rectangle 51"/>
            <p:cNvSpPr>
              <a:spLocks noChangeAspect="1" noChangeArrowheads="1"/>
            </p:cNvSpPr>
            <p:nvPr/>
          </p:nvSpPr>
          <p:spPr bwMode="auto">
            <a:xfrm>
              <a:off x="3232" y="1408"/>
              <a:ext cx="128" cy="154"/>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60</a:t>
              </a:r>
              <a:endParaRPr kumimoji="0" lang="en-US" sz="1600" b="0">
                <a:solidFill>
                  <a:schemeClr val="tx1"/>
                </a:solidFill>
                <a:latin typeface="Times New Roman" pitchFamily="18" charset="0"/>
                <a:cs typeface="Times New Roman" pitchFamily="18" charset="0"/>
              </a:endParaRPr>
            </a:p>
          </p:txBody>
        </p:sp>
        <p:sp>
          <p:nvSpPr>
            <p:cNvPr id="125" name="Freeform 52"/>
            <p:cNvSpPr>
              <a:spLocks noChangeAspect="1"/>
            </p:cNvSpPr>
            <p:nvPr/>
          </p:nvSpPr>
          <p:spPr bwMode="auto">
            <a:xfrm>
              <a:off x="3272" y="1566"/>
              <a:ext cx="45" cy="45"/>
            </a:xfrm>
            <a:custGeom>
              <a:avLst/>
              <a:gdLst>
                <a:gd name="T0" fmla="*/ 23 w 192"/>
                <a:gd name="T1" fmla="*/ 45 h 192"/>
                <a:gd name="T2" fmla="*/ 34 w 192"/>
                <a:gd name="T3" fmla="*/ 42 h 192"/>
                <a:gd name="T4" fmla="*/ 42 w 192"/>
                <a:gd name="T5" fmla="*/ 34 h 192"/>
                <a:gd name="T6" fmla="*/ 45 w 192"/>
                <a:gd name="T7" fmla="*/ 23 h 192"/>
                <a:gd name="T8" fmla="*/ 45 w 192"/>
                <a:gd name="T9" fmla="*/ 23 h 192"/>
                <a:gd name="T10" fmla="*/ 42 w 192"/>
                <a:gd name="T11" fmla="*/ 11 h 192"/>
                <a:gd name="T12" fmla="*/ 34 w 192"/>
                <a:gd name="T13" fmla="*/ 3 h 192"/>
                <a:gd name="T14" fmla="*/ 23 w 192"/>
                <a:gd name="T15" fmla="*/ 0 h 192"/>
                <a:gd name="T16" fmla="*/ 23 w 192"/>
                <a:gd name="T17" fmla="*/ 0 h 192"/>
                <a:gd name="T18" fmla="*/ 11 w 192"/>
                <a:gd name="T19" fmla="*/ 3 h 192"/>
                <a:gd name="T20" fmla="*/ 3 w 192"/>
                <a:gd name="T21" fmla="*/ 11 h 192"/>
                <a:gd name="T22" fmla="*/ 0 w 192"/>
                <a:gd name="T23" fmla="*/ 23 h 192"/>
                <a:gd name="T24" fmla="*/ 0 w 192"/>
                <a:gd name="T25" fmla="*/ 23 h 192"/>
                <a:gd name="T26" fmla="*/ 3 w 192"/>
                <a:gd name="T27" fmla="*/ 34 h 192"/>
                <a:gd name="T28" fmla="*/ 11 w 192"/>
                <a:gd name="T29" fmla="*/ 42 h 192"/>
                <a:gd name="T30" fmla="*/ 23 w 192"/>
                <a:gd name="T31" fmla="*/ 45 h 192"/>
                <a:gd name="T32" fmla="*/ 23 w 192"/>
                <a:gd name="T33" fmla="*/ 45 h 1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192"/>
                <a:gd name="T53" fmla="*/ 192 w 192"/>
                <a:gd name="T54" fmla="*/ 192 h 19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192">
                  <a:moveTo>
                    <a:pt x="96" y="192"/>
                  </a:moveTo>
                  <a:lnTo>
                    <a:pt x="145" y="179"/>
                  </a:lnTo>
                  <a:lnTo>
                    <a:pt x="179" y="145"/>
                  </a:lnTo>
                  <a:lnTo>
                    <a:pt x="192" y="96"/>
                  </a:lnTo>
                  <a:lnTo>
                    <a:pt x="179" y="48"/>
                  </a:lnTo>
                  <a:lnTo>
                    <a:pt x="145" y="13"/>
                  </a:lnTo>
                  <a:lnTo>
                    <a:pt x="96" y="0"/>
                  </a:lnTo>
                  <a:lnTo>
                    <a:pt x="48" y="13"/>
                  </a:lnTo>
                  <a:lnTo>
                    <a:pt x="13" y="48"/>
                  </a:lnTo>
                  <a:lnTo>
                    <a:pt x="0" y="96"/>
                  </a:lnTo>
                  <a:lnTo>
                    <a:pt x="13" y="145"/>
                  </a:lnTo>
                  <a:lnTo>
                    <a:pt x="48" y="179"/>
                  </a:lnTo>
                  <a:lnTo>
                    <a:pt x="96" y="192"/>
                  </a:lnTo>
                  <a:close/>
                </a:path>
              </a:pathLst>
            </a:custGeom>
            <a:solidFill>
              <a:srgbClr val="000000"/>
            </a:solidFill>
            <a:ln w="9525">
              <a:no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26" name="Freeform 53"/>
            <p:cNvSpPr>
              <a:spLocks noChangeAspect="1"/>
            </p:cNvSpPr>
            <p:nvPr/>
          </p:nvSpPr>
          <p:spPr bwMode="auto">
            <a:xfrm>
              <a:off x="3272" y="1566"/>
              <a:ext cx="45" cy="45"/>
            </a:xfrm>
            <a:custGeom>
              <a:avLst/>
              <a:gdLst>
                <a:gd name="T0" fmla="*/ 23 w 192"/>
                <a:gd name="T1" fmla="*/ 45 h 192"/>
                <a:gd name="T2" fmla="*/ 34 w 192"/>
                <a:gd name="T3" fmla="*/ 42 h 192"/>
                <a:gd name="T4" fmla="*/ 42 w 192"/>
                <a:gd name="T5" fmla="*/ 34 h 192"/>
                <a:gd name="T6" fmla="*/ 45 w 192"/>
                <a:gd name="T7" fmla="*/ 23 h 192"/>
                <a:gd name="T8" fmla="*/ 45 w 192"/>
                <a:gd name="T9" fmla="*/ 23 h 192"/>
                <a:gd name="T10" fmla="*/ 42 w 192"/>
                <a:gd name="T11" fmla="*/ 11 h 192"/>
                <a:gd name="T12" fmla="*/ 34 w 192"/>
                <a:gd name="T13" fmla="*/ 3 h 192"/>
                <a:gd name="T14" fmla="*/ 23 w 192"/>
                <a:gd name="T15" fmla="*/ 0 h 192"/>
                <a:gd name="T16" fmla="*/ 23 w 192"/>
                <a:gd name="T17" fmla="*/ 0 h 192"/>
                <a:gd name="T18" fmla="*/ 11 w 192"/>
                <a:gd name="T19" fmla="*/ 3 h 192"/>
                <a:gd name="T20" fmla="*/ 3 w 192"/>
                <a:gd name="T21" fmla="*/ 11 h 192"/>
                <a:gd name="T22" fmla="*/ 0 w 192"/>
                <a:gd name="T23" fmla="*/ 23 h 192"/>
                <a:gd name="T24" fmla="*/ 0 w 192"/>
                <a:gd name="T25" fmla="*/ 23 h 192"/>
                <a:gd name="T26" fmla="*/ 3 w 192"/>
                <a:gd name="T27" fmla="*/ 34 h 192"/>
                <a:gd name="T28" fmla="*/ 11 w 192"/>
                <a:gd name="T29" fmla="*/ 42 h 192"/>
                <a:gd name="T30" fmla="*/ 23 w 192"/>
                <a:gd name="T31" fmla="*/ 45 h 192"/>
                <a:gd name="T32" fmla="*/ 23 w 192"/>
                <a:gd name="T33" fmla="*/ 45 h 192"/>
                <a:gd name="T34" fmla="*/ 23 w 192"/>
                <a:gd name="T35" fmla="*/ 45 h 19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2"/>
                <a:gd name="T55" fmla="*/ 0 h 192"/>
                <a:gd name="T56" fmla="*/ 192 w 192"/>
                <a:gd name="T57" fmla="*/ 192 h 19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2" h="192">
                  <a:moveTo>
                    <a:pt x="96" y="192"/>
                  </a:moveTo>
                  <a:lnTo>
                    <a:pt x="145" y="179"/>
                  </a:lnTo>
                  <a:lnTo>
                    <a:pt x="179" y="145"/>
                  </a:lnTo>
                  <a:lnTo>
                    <a:pt x="192" y="96"/>
                  </a:lnTo>
                  <a:lnTo>
                    <a:pt x="179" y="48"/>
                  </a:lnTo>
                  <a:lnTo>
                    <a:pt x="145" y="13"/>
                  </a:lnTo>
                  <a:lnTo>
                    <a:pt x="96" y="0"/>
                  </a:lnTo>
                  <a:lnTo>
                    <a:pt x="48" y="13"/>
                  </a:lnTo>
                  <a:lnTo>
                    <a:pt x="13" y="48"/>
                  </a:lnTo>
                  <a:lnTo>
                    <a:pt x="0" y="96"/>
                  </a:lnTo>
                  <a:lnTo>
                    <a:pt x="13" y="145"/>
                  </a:lnTo>
                  <a:lnTo>
                    <a:pt x="48" y="179"/>
                  </a:lnTo>
                  <a:lnTo>
                    <a:pt x="96" y="192"/>
                  </a:lnTo>
                </a:path>
              </a:pathLst>
            </a:custGeom>
            <a:noFill/>
            <a:ln w="19050">
              <a:solidFill>
                <a:srgbClr val="0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grpSp>
        <p:nvGrpSpPr>
          <p:cNvPr id="127" name="Group 54"/>
          <p:cNvGrpSpPr>
            <a:grpSpLocks/>
          </p:cNvGrpSpPr>
          <p:nvPr/>
        </p:nvGrpSpPr>
        <p:grpSpPr bwMode="auto">
          <a:xfrm>
            <a:off x="6468682" y="4020312"/>
            <a:ext cx="322262" cy="244475"/>
            <a:chOff x="3371" y="1852"/>
            <a:chExt cx="203" cy="154"/>
          </a:xfrm>
        </p:grpSpPr>
        <p:sp>
          <p:nvSpPr>
            <p:cNvPr id="128" name="Rectangle 55"/>
            <p:cNvSpPr>
              <a:spLocks noChangeAspect="1" noChangeArrowheads="1"/>
            </p:cNvSpPr>
            <p:nvPr/>
          </p:nvSpPr>
          <p:spPr bwMode="auto">
            <a:xfrm>
              <a:off x="3446" y="1852"/>
              <a:ext cx="128" cy="154"/>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63</a:t>
              </a:r>
              <a:endParaRPr kumimoji="0" lang="en-US" sz="1600" b="0">
                <a:solidFill>
                  <a:schemeClr val="tx1"/>
                </a:solidFill>
                <a:latin typeface="Times New Roman" pitchFamily="18" charset="0"/>
                <a:cs typeface="Times New Roman" pitchFamily="18" charset="0"/>
              </a:endParaRPr>
            </a:p>
          </p:txBody>
        </p:sp>
        <p:sp>
          <p:nvSpPr>
            <p:cNvPr id="129" name="Freeform 56"/>
            <p:cNvSpPr>
              <a:spLocks noChangeAspect="1"/>
            </p:cNvSpPr>
            <p:nvPr/>
          </p:nvSpPr>
          <p:spPr bwMode="auto">
            <a:xfrm>
              <a:off x="3371" y="1941"/>
              <a:ext cx="45" cy="45"/>
            </a:xfrm>
            <a:custGeom>
              <a:avLst/>
              <a:gdLst>
                <a:gd name="T0" fmla="*/ 23 w 192"/>
                <a:gd name="T1" fmla="*/ 45 h 192"/>
                <a:gd name="T2" fmla="*/ 34 w 192"/>
                <a:gd name="T3" fmla="*/ 42 h 192"/>
                <a:gd name="T4" fmla="*/ 42 w 192"/>
                <a:gd name="T5" fmla="*/ 34 h 192"/>
                <a:gd name="T6" fmla="*/ 45 w 192"/>
                <a:gd name="T7" fmla="*/ 23 h 192"/>
                <a:gd name="T8" fmla="*/ 45 w 192"/>
                <a:gd name="T9" fmla="*/ 23 h 192"/>
                <a:gd name="T10" fmla="*/ 42 w 192"/>
                <a:gd name="T11" fmla="*/ 11 h 192"/>
                <a:gd name="T12" fmla="*/ 34 w 192"/>
                <a:gd name="T13" fmla="*/ 3 h 192"/>
                <a:gd name="T14" fmla="*/ 23 w 192"/>
                <a:gd name="T15" fmla="*/ 0 h 192"/>
                <a:gd name="T16" fmla="*/ 23 w 192"/>
                <a:gd name="T17" fmla="*/ 0 h 192"/>
                <a:gd name="T18" fmla="*/ 11 w 192"/>
                <a:gd name="T19" fmla="*/ 3 h 192"/>
                <a:gd name="T20" fmla="*/ 3 w 192"/>
                <a:gd name="T21" fmla="*/ 11 h 192"/>
                <a:gd name="T22" fmla="*/ 0 w 192"/>
                <a:gd name="T23" fmla="*/ 23 h 192"/>
                <a:gd name="T24" fmla="*/ 0 w 192"/>
                <a:gd name="T25" fmla="*/ 23 h 192"/>
                <a:gd name="T26" fmla="*/ 3 w 192"/>
                <a:gd name="T27" fmla="*/ 34 h 192"/>
                <a:gd name="T28" fmla="*/ 11 w 192"/>
                <a:gd name="T29" fmla="*/ 42 h 192"/>
                <a:gd name="T30" fmla="*/ 23 w 192"/>
                <a:gd name="T31" fmla="*/ 45 h 192"/>
                <a:gd name="T32" fmla="*/ 23 w 192"/>
                <a:gd name="T33" fmla="*/ 45 h 1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192"/>
                <a:gd name="T53" fmla="*/ 192 w 192"/>
                <a:gd name="T54" fmla="*/ 192 h 19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192">
                  <a:moveTo>
                    <a:pt x="96" y="192"/>
                  </a:moveTo>
                  <a:lnTo>
                    <a:pt x="144" y="179"/>
                  </a:lnTo>
                  <a:lnTo>
                    <a:pt x="179" y="145"/>
                  </a:lnTo>
                  <a:lnTo>
                    <a:pt x="192" y="96"/>
                  </a:lnTo>
                  <a:lnTo>
                    <a:pt x="179" y="48"/>
                  </a:lnTo>
                  <a:lnTo>
                    <a:pt x="144" y="13"/>
                  </a:lnTo>
                  <a:lnTo>
                    <a:pt x="96" y="0"/>
                  </a:lnTo>
                  <a:lnTo>
                    <a:pt x="48" y="13"/>
                  </a:lnTo>
                  <a:lnTo>
                    <a:pt x="14" y="48"/>
                  </a:lnTo>
                  <a:lnTo>
                    <a:pt x="0" y="96"/>
                  </a:lnTo>
                  <a:lnTo>
                    <a:pt x="14" y="145"/>
                  </a:lnTo>
                  <a:lnTo>
                    <a:pt x="48" y="179"/>
                  </a:lnTo>
                  <a:lnTo>
                    <a:pt x="96" y="192"/>
                  </a:lnTo>
                  <a:close/>
                </a:path>
              </a:pathLst>
            </a:custGeom>
            <a:solidFill>
              <a:srgbClr val="000000"/>
            </a:solidFill>
            <a:ln w="9525">
              <a:no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30" name="Freeform 57"/>
            <p:cNvSpPr>
              <a:spLocks noChangeAspect="1"/>
            </p:cNvSpPr>
            <p:nvPr/>
          </p:nvSpPr>
          <p:spPr bwMode="auto">
            <a:xfrm>
              <a:off x="3371" y="1941"/>
              <a:ext cx="45" cy="45"/>
            </a:xfrm>
            <a:custGeom>
              <a:avLst/>
              <a:gdLst>
                <a:gd name="T0" fmla="*/ 23 w 192"/>
                <a:gd name="T1" fmla="*/ 45 h 192"/>
                <a:gd name="T2" fmla="*/ 34 w 192"/>
                <a:gd name="T3" fmla="*/ 42 h 192"/>
                <a:gd name="T4" fmla="*/ 42 w 192"/>
                <a:gd name="T5" fmla="*/ 34 h 192"/>
                <a:gd name="T6" fmla="*/ 45 w 192"/>
                <a:gd name="T7" fmla="*/ 23 h 192"/>
                <a:gd name="T8" fmla="*/ 45 w 192"/>
                <a:gd name="T9" fmla="*/ 23 h 192"/>
                <a:gd name="T10" fmla="*/ 42 w 192"/>
                <a:gd name="T11" fmla="*/ 11 h 192"/>
                <a:gd name="T12" fmla="*/ 34 w 192"/>
                <a:gd name="T13" fmla="*/ 3 h 192"/>
                <a:gd name="T14" fmla="*/ 23 w 192"/>
                <a:gd name="T15" fmla="*/ 0 h 192"/>
                <a:gd name="T16" fmla="*/ 23 w 192"/>
                <a:gd name="T17" fmla="*/ 0 h 192"/>
                <a:gd name="T18" fmla="*/ 11 w 192"/>
                <a:gd name="T19" fmla="*/ 3 h 192"/>
                <a:gd name="T20" fmla="*/ 3 w 192"/>
                <a:gd name="T21" fmla="*/ 11 h 192"/>
                <a:gd name="T22" fmla="*/ 0 w 192"/>
                <a:gd name="T23" fmla="*/ 23 h 192"/>
                <a:gd name="T24" fmla="*/ 0 w 192"/>
                <a:gd name="T25" fmla="*/ 23 h 192"/>
                <a:gd name="T26" fmla="*/ 3 w 192"/>
                <a:gd name="T27" fmla="*/ 34 h 192"/>
                <a:gd name="T28" fmla="*/ 11 w 192"/>
                <a:gd name="T29" fmla="*/ 42 h 192"/>
                <a:gd name="T30" fmla="*/ 23 w 192"/>
                <a:gd name="T31" fmla="*/ 45 h 192"/>
                <a:gd name="T32" fmla="*/ 23 w 192"/>
                <a:gd name="T33" fmla="*/ 45 h 192"/>
                <a:gd name="T34" fmla="*/ 23 w 192"/>
                <a:gd name="T35" fmla="*/ 45 h 19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2"/>
                <a:gd name="T55" fmla="*/ 0 h 192"/>
                <a:gd name="T56" fmla="*/ 192 w 192"/>
                <a:gd name="T57" fmla="*/ 192 h 19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2" h="192">
                  <a:moveTo>
                    <a:pt x="96" y="192"/>
                  </a:moveTo>
                  <a:lnTo>
                    <a:pt x="144" y="179"/>
                  </a:lnTo>
                  <a:lnTo>
                    <a:pt x="179" y="145"/>
                  </a:lnTo>
                  <a:lnTo>
                    <a:pt x="192" y="96"/>
                  </a:lnTo>
                  <a:lnTo>
                    <a:pt x="179" y="48"/>
                  </a:lnTo>
                  <a:lnTo>
                    <a:pt x="144" y="13"/>
                  </a:lnTo>
                  <a:lnTo>
                    <a:pt x="96" y="0"/>
                  </a:lnTo>
                  <a:lnTo>
                    <a:pt x="48" y="13"/>
                  </a:lnTo>
                  <a:lnTo>
                    <a:pt x="14" y="48"/>
                  </a:lnTo>
                  <a:lnTo>
                    <a:pt x="0" y="96"/>
                  </a:lnTo>
                  <a:lnTo>
                    <a:pt x="14" y="145"/>
                  </a:lnTo>
                  <a:lnTo>
                    <a:pt x="48" y="179"/>
                  </a:lnTo>
                  <a:lnTo>
                    <a:pt x="96" y="192"/>
                  </a:lnTo>
                </a:path>
              </a:pathLst>
            </a:custGeom>
            <a:noFill/>
            <a:ln w="19050">
              <a:solidFill>
                <a:srgbClr val="0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grpSp>
        <p:nvGrpSpPr>
          <p:cNvPr id="131" name="Group 58"/>
          <p:cNvGrpSpPr>
            <a:grpSpLocks/>
          </p:cNvGrpSpPr>
          <p:nvPr/>
        </p:nvGrpSpPr>
        <p:grpSpPr bwMode="auto">
          <a:xfrm>
            <a:off x="6200394" y="4101275"/>
            <a:ext cx="219075" cy="307975"/>
            <a:chOff x="3202" y="1903"/>
            <a:chExt cx="138" cy="194"/>
          </a:xfrm>
        </p:grpSpPr>
        <p:sp>
          <p:nvSpPr>
            <p:cNvPr id="132" name="Freeform 59"/>
            <p:cNvSpPr>
              <a:spLocks noChangeAspect="1"/>
            </p:cNvSpPr>
            <p:nvPr/>
          </p:nvSpPr>
          <p:spPr bwMode="auto">
            <a:xfrm>
              <a:off x="3295" y="1903"/>
              <a:ext cx="45" cy="44"/>
            </a:xfrm>
            <a:custGeom>
              <a:avLst/>
              <a:gdLst>
                <a:gd name="T0" fmla="*/ 23 w 192"/>
                <a:gd name="T1" fmla="*/ 44 h 192"/>
                <a:gd name="T2" fmla="*/ 34 w 192"/>
                <a:gd name="T3" fmla="*/ 41 h 192"/>
                <a:gd name="T4" fmla="*/ 42 w 192"/>
                <a:gd name="T5" fmla="*/ 33 h 192"/>
                <a:gd name="T6" fmla="*/ 45 w 192"/>
                <a:gd name="T7" fmla="*/ 22 h 192"/>
                <a:gd name="T8" fmla="*/ 45 w 192"/>
                <a:gd name="T9" fmla="*/ 22 h 192"/>
                <a:gd name="T10" fmla="*/ 42 w 192"/>
                <a:gd name="T11" fmla="*/ 11 h 192"/>
                <a:gd name="T12" fmla="*/ 34 w 192"/>
                <a:gd name="T13" fmla="*/ 3 h 192"/>
                <a:gd name="T14" fmla="*/ 23 w 192"/>
                <a:gd name="T15" fmla="*/ 0 h 192"/>
                <a:gd name="T16" fmla="*/ 23 w 192"/>
                <a:gd name="T17" fmla="*/ 0 h 192"/>
                <a:gd name="T18" fmla="*/ 11 w 192"/>
                <a:gd name="T19" fmla="*/ 3 h 192"/>
                <a:gd name="T20" fmla="*/ 3 w 192"/>
                <a:gd name="T21" fmla="*/ 11 h 192"/>
                <a:gd name="T22" fmla="*/ 0 w 192"/>
                <a:gd name="T23" fmla="*/ 22 h 192"/>
                <a:gd name="T24" fmla="*/ 0 w 192"/>
                <a:gd name="T25" fmla="*/ 22 h 192"/>
                <a:gd name="T26" fmla="*/ 3 w 192"/>
                <a:gd name="T27" fmla="*/ 33 h 192"/>
                <a:gd name="T28" fmla="*/ 11 w 192"/>
                <a:gd name="T29" fmla="*/ 41 h 192"/>
                <a:gd name="T30" fmla="*/ 23 w 192"/>
                <a:gd name="T31" fmla="*/ 44 h 192"/>
                <a:gd name="T32" fmla="*/ 23 w 192"/>
                <a:gd name="T33" fmla="*/ 44 h 1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192"/>
                <a:gd name="T53" fmla="*/ 192 w 192"/>
                <a:gd name="T54" fmla="*/ 192 h 19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192">
                  <a:moveTo>
                    <a:pt x="96" y="192"/>
                  </a:moveTo>
                  <a:lnTo>
                    <a:pt x="145" y="178"/>
                  </a:lnTo>
                  <a:lnTo>
                    <a:pt x="180" y="144"/>
                  </a:lnTo>
                  <a:lnTo>
                    <a:pt x="192" y="96"/>
                  </a:lnTo>
                  <a:lnTo>
                    <a:pt x="180" y="48"/>
                  </a:lnTo>
                  <a:lnTo>
                    <a:pt x="145" y="13"/>
                  </a:lnTo>
                  <a:lnTo>
                    <a:pt x="96" y="0"/>
                  </a:lnTo>
                  <a:lnTo>
                    <a:pt x="48" y="13"/>
                  </a:lnTo>
                  <a:lnTo>
                    <a:pt x="14" y="48"/>
                  </a:lnTo>
                  <a:lnTo>
                    <a:pt x="0" y="96"/>
                  </a:lnTo>
                  <a:lnTo>
                    <a:pt x="14" y="144"/>
                  </a:lnTo>
                  <a:lnTo>
                    <a:pt x="48" y="178"/>
                  </a:lnTo>
                  <a:lnTo>
                    <a:pt x="96" y="192"/>
                  </a:lnTo>
                  <a:close/>
                </a:path>
              </a:pathLst>
            </a:custGeom>
            <a:solidFill>
              <a:srgbClr val="000000"/>
            </a:solidFill>
            <a:ln w="9525">
              <a:no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33" name="Rectangle 60"/>
            <p:cNvSpPr>
              <a:spLocks noChangeAspect="1" noChangeArrowheads="1"/>
            </p:cNvSpPr>
            <p:nvPr/>
          </p:nvSpPr>
          <p:spPr bwMode="auto">
            <a:xfrm>
              <a:off x="3202" y="1943"/>
              <a:ext cx="128" cy="154"/>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54</a:t>
              </a:r>
              <a:endParaRPr kumimoji="0" lang="en-US" sz="1600" b="0">
                <a:solidFill>
                  <a:schemeClr val="tx1"/>
                </a:solidFill>
                <a:latin typeface="Times New Roman" pitchFamily="18" charset="0"/>
                <a:cs typeface="Times New Roman" pitchFamily="18" charset="0"/>
              </a:endParaRPr>
            </a:p>
          </p:txBody>
        </p:sp>
        <p:sp>
          <p:nvSpPr>
            <p:cNvPr id="134" name="Freeform 61"/>
            <p:cNvSpPr>
              <a:spLocks noChangeAspect="1"/>
            </p:cNvSpPr>
            <p:nvPr/>
          </p:nvSpPr>
          <p:spPr bwMode="auto">
            <a:xfrm>
              <a:off x="3295" y="1903"/>
              <a:ext cx="45" cy="44"/>
            </a:xfrm>
            <a:custGeom>
              <a:avLst/>
              <a:gdLst>
                <a:gd name="T0" fmla="*/ 23 w 192"/>
                <a:gd name="T1" fmla="*/ 44 h 192"/>
                <a:gd name="T2" fmla="*/ 34 w 192"/>
                <a:gd name="T3" fmla="*/ 41 h 192"/>
                <a:gd name="T4" fmla="*/ 42 w 192"/>
                <a:gd name="T5" fmla="*/ 33 h 192"/>
                <a:gd name="T6" fmla="*/ 45 w 192"/>
                <a:gd name="T7" fmla="*/ 22 h 192"/>
                <a:gd name="T8" fmla="*/ 45 w 192"/>
                <a:gd name="T9" fmla="*/ 22 h 192"/>
                <a:gd name="T10" fmla="*/ 42 w 192"/>
                <a:gd name="T11" fmla="*/ 11 h 192"/>
                <a:gd name="T12" fmla="*/ 34 w 192"/>
                <a:gd name="T13" fmla="*/ 3 h 192"/>
                <a:gd name="T14" fmla="*/ 23 w 192"/>
                <a:gd name="T15" fmla="*/ 0 h 192"/>
                <a:gd name="T16" fmla="*/ 23 w 192"/>
                <a:gd name="T17" fmla="*/ 0 h 192"/>
                <a:gd name="T18" fmla="*/ 11 w 192"/>
                <a:gd name="T19" fmla="*/ 3 h 192"/>
                <a:gd name="T20" fmla="*/ 3 w 192"/>
                <a:gd name="T21" fmla="*/ 11 h 192"/>
                <a:gd name="T22" fmla="*/ 0 w 192"/>
                <a:gd name="T23" fmla="*/ 22 h 192"/>
                <a:gd name="T24" fmla="*/ 0 w 192"/>
                <a:gd name="T25" fmla="*/ 22 h 192"/>
                <a:gd name="T26" fmla="*/ 3 w 192"/>
                <a:gd name="T27" fmla="*/ 33 h 192"/>
                <a:gd name="T28" fmla="*/ 11 w 192"/>
                <a:gd name="T29" fmla="*/ 41 h 192"/>
                <a:gd name="T30" fmla="*/ 23 w 192"/>
                <a:gd name="T31" fmla="*/ 44 h 192"/>
                <a:gd name="T32" fmla="*/ 23 w 192"/>
                <a:gd name="T33" fmla="*/ 44 h 192"/>
                <a:gd name="T34" fmla="*/ 23 w 192"/>
                <a:gd name="T35" fmla="*/ 44 h 19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2"/>
                <a:gd name="T55" fmla="*/ 0 h 192"/>
                <a:gd name="T56" fmla="*/ 192 w 192"/>
                <a:gd name="T57" fmla="*/ 192 h 19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2" h="192">
                  <a:moveTo>
                    <a:pt x="96" y="192"/>
                  </a:moveTo>
                  <a:lnTo>
                    <a:pt x="145" y="178"/>
                  </a:lnTo>
                  <a:lnTo>
                    <a:pt x="180" y="144"/>
                  </a:lnTo>
                  <a:lnTo>
                    <a:pt x="192" y="96"/>
                  </a:lnTo>
                  <a:lnTo>
                    <a:pt x="180" y="48"/>
                  </a:lnTo>
                  <a:lnTo>
                    <a:pt x="145" y="13"/>
                  </a:lnTo>
                  <a:lnTo>
                    <a:pt x="96" y="0"/>
                  </a:lnTo>
                  <a:lnTo>
                    <a:pt x="48" y="13"/>
                  </a:lnTo>
                  <a:lnTo>
                    <a:pt x="14" y="48"/>
                  </a:lnTo>
                  <a:lnTo>
                    <a:pt x="0" y="96"/>
                  </a:lnTo>
                  <a:lnTo>
                    <a:pt x="14" y="144"/>
                  </a:lnTo>
                  <a:lnTo>
                    <a:pt x="48" y="178"/>
                  </a:lnTo>
                  <a:lnTo>
                    <a:pt x="96" y="192"/>
                  </a:lnTo>
                </a:path>
              </a:pathLst>
            </a:custGeom>
            <a:noFill/>
            <a:ln w="19050">
              <a:solidFill>
                <a:srgbClr val="0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grpSp>
        <p:nvGrpSpPr>
          <p:cNvPr id="135" name="Group 62"/>
          <p:cNvGrpSpPr>
            <a:grpSpLocks/>
          </p:cNvGrpSpPr>
          <p:nvPr/>
        </p:nvGrpSpPr>
        <p:grpSpPr bwMode="auto">
          <a:xfrm>
            <a:off x="5768594" y="4110800"/>
            <a:ext cx="325438" cy="244475"/>
            <a:chOff x="2930" y="1909"/>
            <a:chExt cx="205" cy="154"/>
          </a:xfrm>
        </p:grpSpPr>
        <p:grpSp>
          <p:nvGrpSpPr>
            <p:cNvPr id="136" name="Group 63"/>
            <p:cNvGrpSpPr>
              <a:grpSpLocks/>
            </p:cNvGrpSpPr>
            <p:nvPr/>
          </p:nvGrpSpPr>
          <p:grpSpPr bwMode="auto">
            <a:xfrm>
              <a:off x="2930" y="1909"/>
              <a:ext cx="205" cy="154"/>
              <a:chOff x="2930" y="1909"/>
              <a:chExt cx="205" cy="154"/>
            </a:xfrm>
          </p:grpSpPr>
          <p:sp>
            <p:nvSpPr>
              <p:cNvPr id="138" name="Rectangle 64"/>
              <p:cNvSpPr>
                <a:spLocks noChangeAspect="1" noChangeArrowheads="1"/>
              </p:cNvSpPr>
              <p:nvPr/>
            </p:nvSpPr>
            <p:spPr bwMode="auto">
              <a:xfrm>
                <a:off x="2930" y="1909"/>
                <a:ext cx="128" cy="154"/>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64</a:t>
                </a:r>
                <a:endParaRPr kumimoji="0" lang="en-US" sz="1600" b="0">
                  <a:solidFill>
                    <a:schemeClr val="tx1"/>
                  </a:solidFill>
                  <a:latin typeface="Times New Roman" pitchFamily="18" charset="0"/>
                  <a:cs typeface="Times New Roman" pitchFamily="18" charset="0"/>
                </a:endParaRPr>
              </a:p>
            </p:txBody>
          </p:sp>
          <p:sp>
            <p:nvSpPr>
              <p:cNvPr id="139" name="Freeform 65"/>
              <p:cNvSpPr>
                <a:spLocks noChangeAspect="1"/>
              </p:cNvSpPr>
              <p:nvPr/>
            </p:nvSpPr>
            <p:spPr bwMode="auto">
              <a:xfrm>
                <a:off x="3090" y="1963"/>
                <a:ext cx="45" cy="45"/>
              </a:xfrm>
              <a:custGeom>
                <a:avLst/>
                <a:gdLst>
                  <a:gd name="T0" fmla="*/ 23 w 192"/>
                  <a:gd name="T1" fmla="*/ 45 h 192"/>
                  <a:gd name="T2" fmla="*/ 34 w 192"/>
                  <a:gd name="T3" fmla="*/ 42 h 192"/>
                  <a:gd name="T4" fmla="*/ 42 w 192"/>
                  <a:gd name="T5" fmla="*/ 34 h 192"/>
                  <a:gd name="T6" fmla="*/ 45 w 192"/>
                  <a:gd name="T7" fmla="*/ 23 h 192"/>
                  <a:gd name="T8" fmla="*/ 45 w 192"/>
                  <a:gd name="T9" fmla="*/ 23 h 192"/>
                  <a:gd name="T10" fmla="*/ 42 w 192"/>
                  <a:gd name="T11" fmla="*/ 11 h 192"/>
                  <a:gd name="T12" fmla="*/ 34 w 192"/>
                  <a:gd name="T13" fmla="*/ 3 h 192"/>
                  <a:gd name="T14" fmla="*/ 23 w 192"/>
                  <a:gd name="T15" fmla="*/ 0 h 192"/>
                  <a:gd name="T16" fmla="*/ 23 w 192"/>
                  <a:gd name="T17" fmla="*/ 0 h 192"/>
                  <a:gd name="T18" fmla="*/ 11 w 192"/>
                  <a:gd name="T19" fmla="*/ 3 h 192"/>
                  <a:gd name="T20" fmla="*/ 3 w 192"/>
                  <a:gd name="T21" fmla="*/ 11 h 192"/>
                  <a:gd name="T22" fmla="*/ 0 w 192"/>
                  <a:gd name="T23" fmla="*/ 23 h 192"/>
                  <a:gd name="T24" fmla="*/ 0 w 192"/>
                  <a:gd name="T25" fmla="*/ 23 h 192"/>
                  <a:gd name="T26" fmla="*/ 3 w 192"/>
                  <a:gd name="T27" fmla="*/ 34 h 192"/>
                  <a:gd name="T28" fmla="*/ 11 w 192"/>
                  <a:gd name="T29" fmla="*/ 42 h 192"/>
                  <a:gd name="T30" fmla="*/ 23 w 192"/>
                  <a:gd name="T31" fmla="*/ 45 h 192"/>
                  <a:gd name="T32" fmla="*/ 23 w 192"/>
                  <a:gd name="T33" fmla="*/ 45 h 1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192"/>
                  <a:gd name="T53" fmla="*/ 192 w 192"/>
                  <a:gd name="T54" fmla="*/ 192 h 19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192">
                    <a:moveTo>
                      <a:pt x="96" y="192"/>
                    </a:moveTo>
                    <a:lnTo>
                      <a:pt x="144" y="179"/>
                    </a:lnTo>
                    <a:lnTo>
                      <a:pt x="179" y="145"/>
                    </a:lnTo>
                    <a:lnTo>
                      <a:pt x="192" y="96"/>
                    </a:lnTo>
                    <a:lnTo>
                      <a:pt x="179" y="48"/>
                    </a:lnTo>
                    <a:lnTo>
                      <a:pt x="144" y="13"/>
                    </a:lnTo>
                    <a:lnTo>
                      <a:pt x="96" y="0"/>
                    </a:lnTo>
                    <a:lnTo>
                      <a:pt x="48" y="13"/>
                    </a:lnTo>
                    <a:lnTo>
                      <a:pt x="14" y="48"/>
                    </a:lnTo>
                    <a:lnTo>
                      <a:pt x="0" y="96"/>
                    </a:lnTo>
                    <a:lnTo>
                      <a:pt x="14" y="145"/>
                    </a:lnTo>
                    <a:lnTo>
                      <a:pt x="48" y="179"/>
                    </a:lnTo>
                    <a:lnTo>
                      <a:pt x="96" y="192"/>
                    </a:lnTo>
                    <a:close/>
                  </a:path>
                </a:pathLst>
              </a:custGeom>
              <a:solidFill>
                <a:srgbClr val="000000"/>
              </a:solidFill>
              <a:ln w="9525">
                <a:noFill/>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sp>
          <p:nvSpPr>
            <p:cNvPr id="137" name="Freeform 66"/>
            <p:cNvSpPr>
              <a:spLocks noChangeAspect="1"/>
            </p:cNvSpPr>
            <p:nvPr/>
          </p:nvSpPr>
          <p:spPr bwMode="auto">
            <a:xfrm>
              <a:off x="3090" y="1963"/>
              <a:ext cx="45" cy="45"/>
            </a:xfrm>
            <a:custGeom>
              <a:avLst/>
              <a:gdLst>
                <a:gd name="T0" fmla="*/ 23 w 192"/>
                <a:gd name="T1" fmla="*/ 45 h 192"/>
                <a:gd name="T2" fmla="*/ 34 w 192"/>
                <a:gd name="T3" fmla="*/ 42 h 192"/>
                <a:gd name="T4" fmla="*/ 42 w 192"/>
                <a:gd name="T5" fmla="*/ 34 h 192"/>
                <a:gd name="T6" fmla="*/ 45 w 192"/>
                <a:gd name="T7" fmla="*/ 23 h 192"/>
                <a:gd name="T8" fmla="*/ 45 w 192"/>
                <a:gd name="T9" fmla="*/ 23 h 192"/>
                <a:gd name="T10" fmla="*/ 42 w 192"/>
                <a:gd name="T11" fmla="*/ 11 h 192"/>
                <a:gd name="T12" fmla="*/ 34 w 192"/>
                <a:gd name="T13" fmla="*/ 3 h 192"/>
                <a:gd name="T14" fmla="*/ 23 w 192"/>
                <a:gd name="T15" fmla="*/ 0 h 192"/>
                <a:gd name="T16" fmla="*/ 23 w 192"/>
                <a:gd name="T17" fmla="*/ 0 h 192"/>
                <a:gd name="T18" fmla="*/ 11 w 192"/>
                <a:gd name="T19" fmla="*/ 3 h 192"/>
                <a:gd name="T20" fmla="*/ 3 w 192"/>
                <a:gd name="T21" fmla="*/ 11 h 192"/>
                <a:gd name="T22" fmla="*/ 0 w 192"/>
                <a:gd name="T23" fmla="*/ 23 h 192"/>
                <a:gd name="T24" fmla="*/ 0 w 192"/>
                <a:gd name="T25" fmla="*/ 23 h 192"/>
                <a:gd name="T26" fmla="*/ 3 w 192"/>
                <a:gd name="T27" fmla="*/ 34 h 192"/>
                <a:gd name="T28" fmla="*/ 11 w 192"/>
                <a:gd name="T29" fmla="*/ 42 h 192"/>
                <a:gd name="T30" fmla="*/ 23 w 192"/>
                <a:gd name="T31" fmla="*/ 45 h 192"/>
                <a:gd name="T32" fmla="*/ 23 w 192"/>
                <a:gd name="T33" fmla="*/ 45 h 192"/>
                <a:gd name="T34" fmla="*/ 23 w 192"/>
                <a:gd name="T35" fmla="*/ 45 h 19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2"/>
                <a:gd name="T55" fmla="*/ 0 h 192"/>
                <a:gd name="T56" fmla="*/ 192 w 192"/>
                <a:gd name="T57" fmla="*/ 192 h 19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2" h="192">
                  <a:moveTo>
                    <a:pt x="96" y="192"/>
                  </a:moveTo>
                  <a:lnTo>
                    <a:pt x="144" y="179"/>
                  </a:lnTo>
                  <a:lnTo>
                    <a:pt x="179" y="145"/>
                  </a:lnTo>
                  <a:lnTo>
                    <a:pt x="192" y="96"/>
                  </a:lnTo>
                  <a:lnTo>
                    <a:pt x="179" y="48"/>
                  </a:lnTo>
                  <a:lnTo>
                    <a:pt x="144" y="13"/>
                  </a:lnTo>
                  <a:lnTo>
                    <a:pt x="96" y="0"/>
                  </a:lnTo>
                  <a:lnTo>
                    <a:pt x="48" y="13"/>
                  </a:lnTo>
                  <a:lnTo>
                    <a:pt x="14" y="48"/>
                  </a:lnTo>
                  <a:lnTo>
                    <a:pt x="0" y="96"/>
                  </a:lnTo>
                  <a:lnTo>
                    <a:pt x="14" y="145"/>
                  </a:lnTo>
                  <a:lnTo>
                    <a:pt x="48" y="179"/>
                  </a:lnTo>
                  <a:lnTo>
                    <a:pt x="96" y="192"/>
                  </a:lnTo>
                </a:path>
              </a:pathLst>
            </a:custGeom>
            <a:noFill/>
            <a:ln w="19050">
              <a:solidFill>
                <a:srgbClr val="0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grpSp>
        <p:nvGrpSpPr>
          <p:cNvPr id="140" name="Group 67"/>
          <p:cNvGrpSpPr>
            <a:grpSpLocks/>
          </p:cNvGrpSpPr>
          <p:nvPr/>
        </p:nvGrpSpPr>
        <p:grpSpPr bwMode="auto">
          <a:xfrm>
            <a:off x="7089394" y="4545775"/>
            <a:ext cx="203200" cy="320675"/>
            <a:chOff x="3762" y="2183"/>
            <a:chExt cx="128" cy="202"/>
          </a:xfrm>
        </p:grpSpPr>
        <p:sp>
          <p:nvSpPr>
            <p:cNvPr id="141" name="Rectangle 68"/>
            <p:cNvSpPr>
              <a:spLocks noChangeAspect="1" noChangeArrowheads="1"/>
            </p:cNvSpPr>
            <p:nvPr/>
          </p:nvSpPr>
          <p:spPr bwMode="auto">
            <a:xfrm>
              <a:off x="3762" y="2231"/>
              <a:ext cx="128" cy="154"/>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61</a:t>
              </a:r>
              <a:endParaRPr kumimoji="0" lang="en-US" sz="1600" b="0">
                <a:solidFill>
                  <a:schemeClr val="tx1"/>
                </a:solidFill>
                <a:latin typeface="Times New Roman" pitchFamily="18" charset="0"/>
                <a:cs typeface="Times New Roman" pitchFamily="18" charset="0"/>
              </a:endParaRPr>
            </a:p>
          </p:txBody>
        </p:sp>
        <p:sp>
          <p:nvSpPr>
            <p:cNvPr id="142" name="Freeform 69"/>
            <p:cNvSpPr>
              <a:spLocks noChangeAspect="1"/>
            </p:cNvSpPr>
            <p:nvPr/>
          </p:nvSpPr>
          <p:spPr bwMode="auto">
            <a:xfrm>
              <a:off x="3810" y="2183"/>
              <a:ext cx="45" cy="45"/>
            </a:xfrm>
            <a:custGeom>
              <a:avLst/>
              <a:gdLst>
                <a:gd name="T0" fmla="*/ 23 w 192"/>
                <a:gd name="T1" fmla="*/ 45 h 192"/>
                <a:gd name="T2" fmla="*/ 34 w 192"/>
                <a:gd name="T3" fmla="*/ 42 h 192"/>
                <a:gd name="T4" fmla="*/ 42 w 192"/>
                <a:gd name="T5" fmla="*/ 34 h 192"/>
                <a:gd name="T6" fmla="*/ 45 w 192"/>
                <a:gd name="T7" fmla="*/ 23 h 192"/>
                <a:gd name="T8" fmla="*/ 45 w 192"/>
                <a:gd name="T9" fmla="*/ 23 h 192"/>
                <a:gd name="T10" fmla="*/ 42 w 192"/>
                <a:gd name="T11" fmla="*/ 11 h 192"/>
                <a:gd name="T12" fmla="*/ 34 w 192"/>
                <a:gd name="T13" fmla="*/ 3 h 192"/>
                <a:gd name="T14" fmla="*/ 23 w 192"/>
                <a:gd name="T15" fmla="*/ 0 h 192"/>
                <a:gd name="T16" fmla="*/ 23 w 192"/>
                <a:gd name="T17" fmla="*/ 0 h 192"/>
                <a:gd name="T18" fmla="*/ 11 w 192"/>
                <a:gd name="T19" fmla="*/ 3 h 192"/>
                <a:gd name="T20" fmla="*/ 3 w 192"/>
                <a:gd name="T21" fmla="*/ 11 h 192"/>
                <a:gd name="T22" fmla="*/ 0 w 192"/>
                <a:gd name="T23" fmla="*/ 23 h 192"/>
                <a:gd name="T24" fmla="*/ 0 w 192"/>
                <a:gd name="T25" fmla="*/ 23 h 192"/>
                <a:gd name="T26" fmla="*/ 3 w 192"/>
                <a:gd name="T27" fmla="*/ 34 h 192"/>
                <a:gd name="T28" fmla="*/ 11 w 192"/>
                <a:gd name="T29" fmla="*/ 42 h 192"/>
                <a:gd name="T30" fmla="*/ 23 w 192"/>
                <a:gd name="T31" fmla="*/ 45 h 192"/>
                <a:gd name="T32" fmla="*/ 23 w 192"/>
                <a:gd name="T33" fmla="*/ 45 h 1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192"/>
                <a:gd name="T53" fmla="*/ 192 w 192"/>
                <a:gd name="T54" fmla="*/ 192 h 19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192">
                  <a:moveTo>
                    <a:pt x="96" y="192"/>
                  </a:moveTo>
                  <a:lnTo>
                    <a:pt x="144" y="179"/>
                  </a:lnTo>
                  <a:lnTo>
                    <a:pt x="178" y="144"/>
                  </a:lnTo>
                  <a:lnTo>
                    <a:pt x="192" y="96"/>
                  </a:lnTo>
                  <a:lnTo>
                    <a:pt x="178" y="48"/>
                  </a:lnTo>
                  <a:lnTo>
                    <a:pt x="144" y="14"/>
                  </a:lnTo>
                  <a:lnTo>
                    <a:pt x="96" y="0"/>
                  </a:lnTo>
                  <a:lnTo>
                    <a:pt x="48" y="14"/>
                  </a:lnTo>
                  <a:lnTo>
                    <a:pt x="14" y="48"/>
                  </a:lnTo>
                  <a:lnTo>
                    <a:pt x="0" y="96"/>
                  </a:lnTo>
                  <a:lnTo>
                    <a:pt x="14" y="144"/>
                  </a:lnTo>
                  <a:lnTo>
                    <a:pt x="48" y="179"/>
                  </a:lnTo>
                  <a:lnTo>
                    <a:pt x="96" y="192"/>
                  </a:lnTo>
                  <a:close/>
                </a:path>
              </a:pathLst>
            </a:custGeom>
            <a:solidFill>
              <a:srgbClr val="000000"/>
            </a:solidFill>
            <a:ln w="9525">
              <a:no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43" name="Freeform 70"/>
            <p:cNvSpPr>
              <a:spLocks noChangeAspect="1"/>
            </p:cNvSpPr>
            <p:nvPr/>
          </p:nvSpPr>
          <p:spPr bwMode="auto">
            <a:xfrm>
              <a:off x="3810" y="2183"/>
              <a:ext cx="45" cy="45"/>
            </a:xfrm>
            <a:custGeom>
              <a:avLst/>
              <a:gdLst>
                <a:gd name="T0" fmla="*/ 23 w 192"/>
                <a:gd name="T1" fmla="*/ 45 h 192"/>
                <a:gd name="T2" fmla="*/ 34 w 192"/>
                <a:gd name="T3" fmla="*/ 42 h 192"/>
                <a:gd name="T4" fmla="*/ 42 w 192"/>
                <a:gd name="T5" fmla="*/ 34 h 192"/>
                <a:gd name="T6" fmla="*/ 45 w 192"/>
                <a:gd name="T7" fmla="*/ 23 h 192"/>
                <a:gd name="T8" fmla="*/ 45 w 192"/>
                <a:gd name="T9" fmla="*/ 23 h 192"/>
                <a:gd name="T10" fmla="*/ 42 w 192"/>
                <a:gd name="T11" fmla="*/ 11 h 192"/>
                <a:gd name="T12" fmla="*/ 34 w 192"/>
                <a:gd name="T13" fmla="*/ 3 h 192"/>
                <a:gd name="T14" fmla="*/ 23 w 192"/>
                <a:gd name="T15" fmla="*/ 0 h 192"/>
                <a:gd name="T16" fmla="*/ 23 w 192"/>
                <a:gd name="T17" fmla="*/ 0 h 192"/>
                <a:gd name="T18" fmla="*/ 11 w 192"/>
                <a:gd name="T19" fmla="*/ 3 h 192"/>
                <a:gd name="T20" fmla="*/ 3 w 192"/>
                <a:gd name="T21" fmla="*/ 11 h 192"/>
                <a:gd name="T22" fmla="*/ 0 w 192"/>
                <a:gd name="T23" fmla="*/ 23 h 192"/>
                <a:gd name="T24" fmla="*/ 0 w 192"/>
                <a:gd name="T25" fmla="*/ 23 h 192"/>
                <a:gd name="T26" fmla="*/ 3 w 192"/>
                <a:gd name="T27" fmla="*/ 34 h 192"/>
                <a:gd name="T28" fmla="*/ 11 w 192"/>
                <a:gd name="T29" fmla="*/ 42 h 192"/>
                <a:gd name="T30" fmla="*/ 23 w 192"/>
                <a:gd name="T31" fmla="*/ 45 h 192"/>
                <a:gd name="T32" fmla="*/ 23 w 192"/>
                <a:gd name="T33" fmla="*/ 45 h 192"/>
                <a:gd name="T34" fmla="*/ 23 w 192"/>
                <a:gd name="T35" fmla="*/ 45 h 19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2"/>
                <a:gd name="T55" fmla="*/ 0 h 192"/>
                <a:gd name="T56" fmla="*/ 192 w 192"/>
                <a:gd name="T57" fmla="*/ 192 h 19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2" h="192">
                  <a:moveTo>
                    <a:pt x="96" y="192"/>
                  </a:moveTo>
                  <a:lnTo>
                    <a:pt x="144" y="179"/>
                  </a:lnTo>
                  <a:lnTo>
                    <a:pt x="178" y="144"/>
                  </a:lnTo>
                  <a:lnTo>
                    <a:pt x="192" y="96"/>
                  </a:lnTo>
                  <a:lnTo>
                    <a:pt x="178" y="48"/>
                  </a:lnTo>
                  <a:lnTo>
                    <a:pt x="144" y="14"/>
                  </a:lnTo>
                  <a:lnTo>
                    <a:pt x="96" y="0"/>
                  </a:lnTo>
                  <a:lnTo>
                    <a:pt x="48" y="14"/>
                  </a:lnTo>
                  <a:lnTo>
                    <a:pt x="14" y="48"/>
                  </a:lnTo>
                  <a:lnTo>
                    <a:pt x="0" y="96"/>
                  </a:lnTo>
                  <a:lnTo>
                    <a:pt x="14" y="144"/>
                  </a:lnTo>
                  <a:lnTo>
                    <a:pt x="48" y="179"/>
                  </a:lnTo>
                  <a:lnTo>
                    <a:pt x="96" y="192"/>
                  </a:lnTo>
                </a:path>
              </a:pathLst>
            </a:custGeom>
            <a:noFill/>
            <a:ln w="19050">
              <a:solidFill>
                <a:srgbClr val="0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grpSp>
        <p:nvGrpSpPr>
          <p:cNvPr id="144" name="Group 71"/>
          <p:cNvGrpSpPr>
            <a:grpSpLocks/>
          </p:cNvGrpSpPr>
          <p:nvPr/>
        </p:nvGrpSpPr>
        <p:grpSpPr bwMode="auto">
          <a:xfrm>
            <a:off x="7222744" y="3647250"/>
            <a:ext cx="311150" cy="244475"/>
            <a:chOff x="3846" y="1617"/>
            <a:chExt cx="196" cy="154"/>
          </a:xfrm>
        </p:grpSpPr>
        <p:sp>
          <p:nvSpPr>
            <p:cNvPr id="145" name="Freeform 72"/>
            <p:cNvSpPr>
              <a:spLocks noChangeAspect="1"/>
            </p:cNvSpPr>
            <p:nvPr/>
          </p:nvSpPr>
          <p:spPr bwMode="auto">
            <a:xfrm>
              <a:off x="3846" y="1674"/>
              <a:ext cx="45" cy="45"/>
            </a:xfrm>
            <a:custGeom>
              <a:avLst/>
              <a:gdLst>
                <a:gd name="T0" fmla="*/ 23 w 192"/>
                <a:gd name="T1" fmla="*/ 45 h 192"/>
                <a:gd name="T2" fmla="*/ 34 w 192"/>
                <a:gd name="T3" fmla="*/ 42 h 192"/>
                <a:gd name="T4" fmla="*/ 42 w 192"/>
                <a:gd name="T5" fmla="*/ 34 h 192"/>
                <a:gd name="T6" fmla="*/ 45 w 192"/>
                <a:gd name="T7" fmla="*/ 23 h 192"/>
                <a:gd name="T8" fmla="*/ 45 w 192"/>
                <a:gd name="T9" fmla="*/ 23 h 192"/>
                <a:gd name="T10" fmla="*/ 42 w 192"/>
                <a:gd name="T11" fmla="*/ 11 h 192"/>
                <a:gd name="T12" fmla="*/ 34 w 192"/>
                <a:gd name="T13" fmla="*/ 3 h 192"/>
                <a:gd name="T14" fmla="*/ 23 w 192"/>
                <a:gd name="T15" fmla="*/ 0 h 192"/>
                <a:gd name="T16" fmla="*/ 23 w 192"/>
                <a:gd name="T17" fmla="*/ 0 h 192"/>
                <a:gd name="T18" fmla="*/ 11 w 192"/>
                <a:gd name="T19" fmla="*/ 3 h 192"/>
                <a:gd name="T20" fmla="*/ 3 w 192"/>
                <a:gd name="T21" fmla="*/ 11 h 192"/>
                <a:gd name="T22" fmla="*/ 0 w 192"/>
                <a:gd name="T23" fmla="*/ 23 h 192"/>
                <a:gd name="T24" fmla="*/ 0 w 192"/>
                <a:gd name="T25" fmla="*/ 23 h 192"/>
                <a:gd name="T26" fmla="*/ 3 w 192"/>
                <a:gd name="T27" fmla="*/ 34 h 192"/>
                <a:gd name="T28" fmla="*/ 11 w 192"/>
                <a:gd name="T29" fmla="*/ 42 h 192"/>
                <a:gd name="T30" fmla="*/ 23 w 192"/>
                <a:gd name="T31" fmla="*/ 45 h 192"/>
                <a:gd name="T32" fmla="*/ 23 w 192"/>
                <a:gd name="T33" fmla="*/ 45 h 1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192"/>
                <a:gd name="T53" fmla="*/ 192 w 192"/>
                <a:gd name="T54" fmla="*/ 192 h 19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192">
                  <a:moveTo>
                    <a:pt x="96" y="192"/>
                  </a:moveTo>
                  <a:lnTo>
                    <a:pt x="145" y="178"/>
                  </a:lnTo>
                  <a:lnTo>
                    <a:pt x="180" y="144"/>
                  </a:lnTo>
                  <a:lnTo>
                    <a:pt x="192" y="96"/>
                  </a:lnTo>
                  <a:lnTo>
                    <a:pt x="180" y="47"/>
                  </a:lnTo>
                  <a:lnTo>
                    <a:pt x="145" y="12"/>
                  </a:lnTo>
                  <a:lnTo>
                    <a:pt x="96" y="0"/>
                  </a:lnTo>
                  <a:lnTo>
                    <a:pt x="48" y="12"/>
                  </a:lnTo>
                  <a:lnTo>
                    <a:pt x="14" y="47"/>
                  </a:lnTo>
                  <a:lnTo>
                    <a:pt x="0" y="96"/>
                  </a:lnTo>
                  <a:lnTo>
                    <a:pt x="14" y="144"/>
                  </a:lnTo>
                  <a:lnTo>
                    <a:pt x="48" y="178"/>
                  </a:lnTo>
                  <a:lnTo>
                    <a:pt x="96" y="192"/>
                  </a:lnTo>
                  <a:close/>
                </a:path>
              </a:pathLst>
            </a:custGeom>
            <a:solidFill>
              <a:srgbClr val="000000"/>
            </a:solidFill>
            <a:ln w="9525">
              <a:no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46" name="Freeform 73"/>
            <p:cNvSpPr>
              <a:spLocks noChangeAspect="1"/>
            </p:cNvSpPr>
            <p:nvPr/>
          </p:nvSpPr>
          <p:spPr bwMode="auto">
            <a:xfrm>
              <a:off x="3846" y="1674"/>
              <a:ext cx="45" cy="45"/>
            </a:xfrm>
            <a:custGeom>
              <a:avLst/>
              <a:gdLst>
                <a:gd name="T0" fmla="*/ 23 w 192"/>
                <a:gd name="T1" fmla="*/ 45 h 192"/>
                <a:gd name="T2" fmla="*/ 34 w 192"/>
                <a:gd name="T3" fmla="*/ 42 h 192"/>
                <a:gd name="T4" fmla="*/ 42 w 192"/>
                <a:gd name="T5" fmla="*/ 34 h 192"/>
                <a:gd name="T6" fmla="*/ 45 w 192"/>
                <a:gd name="T7" fmla="*/ 23 h 192"/>
                <a:gd name="T8" fmla="*/ 45 w 192"/>
                <a:gd name="T9" fmla="*/ 23 h 192"/>
                <a:gd name="T10" fmla="*/ 42 w 192"/>
                <a:gd name="T11" fmla="*/ 11 h 192"/>
                <a:gd name="T12" fmla="*/ 34 w 192"/>
                <a:gd name="T13" fmla="*/ 3 h 192"/>
                <a:gd name="T14" fmla="*/ 23 w 192"/>
                <a:gd name="T15" fmla="*/ 0 h 192"/>
                <a:gd name="T16" fmla="*/ 23 w 192"/>
                <a:gd name="T17" fmla="*/ 0 h 192"/>
                <a:gd name="T18" fmla="*/ 11 w 192"/>
                <a:gd name="T19" fmla="*/ 3 h 192"/>
                <a:gd name="T20" fmla="*/ 3 w 192"/>
                <a:gd name="T21" fmla="*/ 11 h 192"/>
                <a:gd name="T22" fmla="*/ 0 w 192"/>
                <a:gd name="T23" fmla="*/ 23 h 192"/>
                <a:gd name="T24" fmla="*/ 0 w 192"/>
                <a:gd name="T25" fmla="*/ 23 h 192"/>
                <a:gd name="T26" fmla="*/ 3 w 192"/>
                <a:gd name="T27" fmla="*/ 34 h 192"/>
                <a:gd name="T28" fmla="*/ 11 w 192"/>
                <a:gd name="T29" fmla="*/ 42 h 192"/>
                <a:gd name="T30" fmla="*/ 23 w 192"/>
                <a:gd name="T31" fmla="*/ 45 h 192"/>
                <a:gd name="T32" fmla="*/ 23 w 192"/>
                <a:gd name="T33" fmla="*/ 45 h 192"/>
                <a:gd name="T34" fmla="*/ 23 w 192"/>
                <a:gd name="T35" fmla="*/ 45 h 19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2"/>
                <a:gd name="T55" fmla="*/ 0 h 192"/>
                <a:gd name="T56" fmla="*/ 192 w 192"/>
                <a:gd name="T57" fmla="*/ 192 h 19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2" h="192">
                  <a:moveTo>
                    <a:pt x="96" y="192"/>
                  </a:moveTo>
                  <a:lnTo>
                    <a:pt x="145" y="178"/>
                  </a:lnTo>
                  <a:lnTo>
                    <a:pt x="180" y="144"/>
                  </a:lnTo>
                  <a:lnTo>
                    <a:pt x="192" y="96"/>
                  </a:lnTo>
                  <a:lnTo>
                    <a:pt x="180" y="47"/>
                  </a:lnTo>
                  <a:lnTo>
                    <a:pt x="145" y="12"/>
                  </a:lnTo>
                  <a:lnTo>
                    <a:pt x="96" y="0"/>
                  </a:lnTo>
                  <a:lnTo>
                    <a:pt x="48" y="12"/>
                  </a:lnTo>
                  <a:lnTo>
                    <a:pt x="14" y="47"/>
                  </a:lnTo>
                  <a:lnTo>
                    <a:pt x="0" y="96"/>
                  </a:lnTo>
                  <a:lnTo>
                    <a:pt x="14" y="144"/>
                  </a:lnTo>
                  <a:lnTo>
                    <a:pt x="48" y="178"/>
                  </a:lnTo>
                  <a:lnTo>
                    <a:pt x="96" y="192"/>
                  </a:lnTo>
                </a:path>
              </a:pathLst>
            </a:custGeom>
            <a:noFill/>
            <a:ln w="19050">
              <a:solidFill>
                <a:srgbClr val="0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47" name="Rectangle 74"/>
            <p:cNvSpPr>
              <a:spLocks noChangeAspect="1" noChangeArrowheads="1"/>
            </p:cNvSpPr>
            <p:nvPr/>
          </p:nvSpPr>
          <p:spPr bwMode="auto">
            <a:xfrm>
              <a:off x="3914" y="1617"/>
              <a:ext cx="128" cy="154"/>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58</a:t>
              </a:r>
              <a:endParaRPr kumimoji="0" lang="en-US" sz="1600" b="0">
                <a:solidFill>
                  <a:schemeClr val="tx1"/>
                </a:solidFill>
                <a:latin typeface="Times New Roman" pitchFamily="18" charset="0"/>
                <a:cs typeface="Times New Roman" pitchFamily="18" charset="0"/>
              </a:endParaRPr>
            </a:p>
          </p:txBody>
        </p:sp>
      </p:grpSp>
      <p:grpSp>
        <p:nvGrpSpPr>
          <p:cNvPr id="148" name="Group 75"/>
          <p:cNvGrpSpPr>
            <a:grpSpLocks/>
          </p:cNvGrpSpPr>
          <p:nvPr/>
        </p:nvGrpSpPr>
        <p:grpSpPr bwMode="auto">
          <a:xfrm>
            <a:off x="4717669" y="2540762"/>
            <a:ext cx="88900" cy="2019300"/>
            <a:chOff x="2442" y="902"/>
            <a:chExt cx="56" cy="1272"/>
          </a:xfrm>
        </p:grpSpPr>
        <p:sp>
          <p:nvSpPr>
            <p:cNvPr id="149" name="Line 76"/>
            <p:cNvSpPr>
              <a:spLocks noChangeShapeType="1"/>
            </p:cNvSpPr>
            <p:nvPr/>
          </p:nvSpPr>
          <p:spPr bwMode="auto">
            <a:xfrm>
              <a:off x="2450" y="902"/>
              <a:ext cx="48" cy="0"/>
            </a:xfrm>
            <a:prstGeom prst="line">
              <a:avLst/>
            </a:prstGeom>
            <a:noFill/>
            <a:ln w="28575">
              <a:solidFill>
                <a:schemeClr val="tx1"/>
              </a:solidFill>
              <a:round/>
              <a:headEnd/>
              <a:tailEnd/>
            </a:ln>
          </p:spPr>
          <p:txBody>
            <a:bodyPr wrap="none" lIns="92075" tIns="46038" rIns="92075" bIns="46038" anchor="ctr">
              <a:prstTxWarp prst="textNoShape">
                <a:avLst/>
              </a:prstTxWarp>
            </a:bodyPr>
            <a:lstStyle/>
            <a:p>
              <a:endParaRPr lang="en-US">
                <a:latin typeface="Times New Roman" pitchFamily="18" charset="0"/>
                <a:cs typeface="Times New Roman" pitchFamily="18" charset="0"/>
              </a:endParaRPr>
            </a:p>
          </p:txBody>
        </p:sp>
        <p:sp>
          <p:nvSpPr>
            <p:cNvPr id="150" name="Line 77"/>
            <p:cNvSpPr>
              <a:spLocks noChangeShapeType="1"/>
            </p:cNvSpPr>
            <p:nvPr/>
          </p:nvSpPr>
          <p:spPr bwMode="auto">
            <a:xfrm>
              <a:off x="2442" y="1322"/>
              <a:ext cx="48" cy="0"/>
            </a:xfrm>
            <a:prstGeom prst="line">
              <a:avLst/>
            </a:prstGeom>
            <a:noFill/>
            <a:ln w="28575">
              <a:solidFill>
                <a:schemeClr val="tx1"/>
              </a:solidFill>
              <a:round/>
              <a:headEnd/>
              <a:tailEnd/>
            </a:ln>
          </p:spPr>
          <p:txBody>
            <a:bodyPr wrap="none" lIns="92075" tIns="46038" rIns="92075" bIns="46038" anchor="ctr">
              <a:prstTxWarp prst="textNoShape">
                <a:avLst/>
              </a:prstTxWarp>
            </a:bodyPr>
            <a:lstStyle/>
            <a:p>
              <a:endParaRPr lang="en-US">
                <a:latin typeface="Times New Roman" pitchFamily="18" charset="0"/>
                <a:cs typeface="Times New Roman" pitchFamily="18" charset="0"/>
              </a:endParaRPr>
            </a:p>
          </p:txBody>
        </p:sp>
        <p:sp>
          <p:nvSpPr>
            <p:cNvPr id="151" name="Line 78"/>
            <p:cNvSpPr>
              <a:spLocks noChangeShapeType="1"/>
            </p:cNvSpPr>
            <p:nvPr/>
          </p:nvSpPr>
          <p:spPr bwMode="auto">
            <a:xfrm>
              <a:off x="2446" y="1746"/>
              <a:ext cx="48" cy="0"/>
            </a:xfrm>
            <a:prstGeom prst="line">
              <a:avLst/>
            </a:prstGeom>
            <a:noFill/>
            <a:ln w="28575">
              <a:solidFill>
                <a:schemeClr val="tx1"/>
              </a:solidFill>
              <a:round/>
              <a:headEnd/>
              <a:tailEnd/>
            </a:ln>
          </p:spPr>
          <p:txBody>
            <a:bodyPr wrap="none" lIns="92075" tIns="46038" rIns="92075" bIns="46038" anchor="ctr">
              <a:prstTxWarp prst="textNoShape">
                <a:avLst/>
              </a:prstTxWarp>
            </a:bodyPr>
            <a:lstStyle/>
            <a:p>
              <a:endParaRPr lang="en-US">
                <a:latin typeface="Times New Roman" pitchFamily="18" charset="0"/>
                <a:cs typeface="Times New Roman" pitchFamily="18" charset="0"/>
              </a:endParaRPr>
            </a:p>
          </p:txBody>
        </p:sp>
        <p:sp>
          <p:nvSpPr>
            <p:cNvPr id="152" name="Line 79"/>
            <p:cNvSpPr>
              <a:spLocks noChangeShapeType="1"/>
            </p:cNvSpPr>
            <p:nvPr/>
          </p:nvSpPr>
          <p:spPr bwMode="auto">
            <a:xfrm>
              <a:off x="2450" y="2174"/>
              <a:ext cx="48" cy="0"/>
            </a:xfrm>
            <a:prstGeom prst="line">
              <a:avLst/>
            </a:prstGeom>
            <a:noFill/>
            <a:ln w="28575">
              <a:solidFill>
                <a:schemeClr val="tx1"/>
              </a:solidFill>
              <a:round/>
              <a:headEnd/>
              <a:tailEnd/>
            </a:ln>
          </p:spPr>
          <p:txBody>
            <a:bodyPr wrap="none" lIns="92075" tIns="46038" rIns="92075" bIns="46038" anchor="ctr">
              <a:prstTxWarp prst="textNoShape">
                <a:avLst/>
              </a:prstTxWarp>
            </a:bodyPr>
            <a:lstStyle/>
            <a:p>
              <a:endParaRPr lang="en-US">
                <a:latin typeface="Times New Roman" pitchFamily="18" charset="0"/>
                <a:cs typeface="Times New Roman" pitchFamily="18" charset="0"/>
              </a:endParaRPr>
            </a:p>
          </p:txBody>
        </p:sp>
      </p:grpSp>
      <p:sp>
        <p:nvSpPr>
          <p:cNvPr id="153" name="Freeform 80"/>
          <p:cNvSpPr>
            <a:spLocks/>
          </p:cNvSpPr>
          <p:nvPr/>
        </p:nvSpPr>
        <p:spPr bwMode="auto">
          <a:xfrm>
            <a:off x="4724019" y="2288350"/>
            <a:ext cx="2917825" cy="2951162"/>
          </a:xfrm>
          <a:custGeom>
            <a:avLst/>
            <a:gdLst>
              <a:gd name="T0" fmla="*/ 0 w 1920"/>
              <a:gd name="T1" fmla="*/ 0 h 2112"/>
              <a:gd name="T2" fmla="*/ 0 w 1920"/>
              <a:gd name="T3" fmla="*/ 2951162 h 2112"/>
              <a:gd name="T4" fmla="*/ 2917825 w 1920"/>
              <a:gd name="T5" fmla="*/ 2951162 h 2112"/>
              <a:gd name="T6" fmla="*/ 0 60000 65536"/>
              <a:gd name="T7" fmla="*/ 0 60000 65536"/>
              <a:gd name="T8" fmla="*/ 0 60000 65536"/>
              <a:gd name="T9" fmla="*/ 0 w 1920"/>
              <a:gd name="T10" fmla="*/ 0 h 2112"/>
              <a:gd name="T11" fmla="*/ 1920 w 1920"/>
              <a:gd name="T12" fmla="*/ 2112 h 2112"/>
            </a:gdLst>
            <a:ahLst/>
            <a:cxnLst>
              <a:cxn ang="T6">
                <a:pos x="T0" y="T1"/>
              </a:cxn>
              <a:cxn ang="T7">
                <a:pos x="T2" y="T3"/>
              </a:cxn>
              <a:cxn ang="T8">
                <a:pos x="T4" y="T5"/>
              </a:cxn>
            </a:cxnLst>
            <a:rect l="T9" t="T10" r="T11" b="T12"/>
            <a:pathLst>
              <a:path w="1920" h="2112">
                <a:moveTo>
                  <a:pt x="0" y="0"/>
                </a:moveTo>
                <a:lnTo>
                  <a:pt x="0" y="2112"/>
                </a:lnTo>
                <a:lnTo>
                  <a:pt x="1920" y="2112"/>
                </a:lnTo>
              </a:path>
            </a:pathLst>
          </a:custGeom>
          <a:noFill/>
          <a:ln w="28575">
            <a:solidFill>
              <a:schemeClr val="tx1"/>
            </a:solidFill>
            <a:round/>
            <a:headEnd/>
            <a:tailEnd/>
          </a:ln>
        </p:spPr>
        <p:txBody>
          <a:bodyPr wrap="none" lIns="92075" tIns="46038" rIns="92075" bIns="46038" anchor="ctr">
            <a:prstTxWarp prst="textNoShape">
              <a:avLst/>
            </a:prstTxWarp>
          </a:bodyPr>
          <a:lstStyle/>
          <a:p>
            <a:endParaRPr lang="en-US">
              <a:latin typeface="Times New Roman" pitchFamily="18" charset="0"/>
              <a:cs typeface="Times New Roman" pitchFamily="18" charset="0"/>
            </a:endParaRPr>
          </a:p>
        </p:txBody>
      </p:sp>
      <p:sp>
        <p:nvSpPr>
          <p:cNvPr id="154" name="Line 81"/>
          <p:cNvSpPr>
            <a:spLocks noChangeShapeType="1"/>
          </p:cNvSpPr>
          <p:nvPr/>
        </p:nvSpPr>
        <p:spPr bwMode="auto">
          <a:xfrm>
            <a:off x="5390769" y="5156962"/>
            <a:ext cx="0" cy="76200"/>
          </a:xfrm>
          <a:prstGeom prst="line">
            <a:avLst/>
          </a:prstGeom>
          <a:noFill/>
          <a:ln w="28575">
            <a:solidFill>
              <a:schemeClr val="tx1"/>
            </a:solidFill>
            <a:round/>
            <a:headEnd/>
            <a:tailEnd/>
          </a:ln>
        </p:spPr>
        <p:txBody>
          <a:bodyPr wrap="none" lIns="92075" tIns="46038" rIns="92075" bIns="46038" anchor="ctr">
            <a:prstTxWarp prst="textNoShape">
              <a:avLst/>
            </a:prstTxWarp>
          </a:bodyPr>
          <a:lstStyle/>
          <a:p>
            <a:endParaRPr lang="en-US">
              <a:latin typeface="Times New Roman" pitchFamily="18" charset="0"/>
              <a:cs typeface="Times New Roman" pitchFamily="18" charset="0"/>
            </a:endParaRPr>
          </a:p>
        </p:txBody>
      </p:sp>
      <p:sp>
        <p:nvSpPr>
          <p:cNvPr id="155" name="Line 82"/>
          <p:cNvSpPr>
            <a:spLocks noChangeShapeType="1"/>
          </p:cNvSpPr>
          <p:nvPr/>
        </p:nvSpPr>
        <p:spPr bwMode="auto">
          <a:xfrm>
            <a:off x="6063869" y="5156962"/>
            <a:ext cx="0" cy="76200"/>
          </a:xfrm>
          <a:prstGeom prst="line">
            <a:avLst/>
          </a:prstGeom>
          <a:noFill/>
          <a:ln w="28575">
            <a:solidFill>
              <a:schemeClr val="tx1"/>
            </a:solidFill>
            <a:round/>
            <a:headEnd/>
            <a:tailEnd/>
          </a:ln>
        </p:spPr>
        <p:txBody>
          <a:bodyPr wrap="none" lIns="92075" tIns="46038" rIns="92075" bIns="46038" anchor="ctr">
            <a:prstTxWarp prst="textNoShape">
              <a:avLst/>
            </a:prstTxWarp>
          </a:bodyPr>
          <a:lstStyle/>
          <a:p>
            <a:endParaRPr lang="en-US">
              <a:latin typeface="Times New Roman" pitchFamily="18" charset="0"/>
              <a:cs typeface="Times New Roman" pitchFamily="18" charset="0"/>
            </a:endParaRPr>
          </a:p>
        </p:txBody>
      </p:sp>
      <p:sp>
        <p:nvSpPr>
          <p:cNvPr id="156" name="Line 83"/>
          <p:cNvSpPr>
            <a:spLocks noChangeShapeType="1"/>
          </p:cNvSpPr>
          <p:nvPr/>
        </p:nvSpPr>
        <p:spPr bwMode="auto">
          <a:xfrm>
            <a:off x="6730619" y="5156962"/>
            <a:ext cx="0" cy="76200"/>
          </a:xfrm>
          <a:prstGeom prst="line">
            <a:avLst/>
          </a:prstGeom>
          <a:noFill/>
          <a:ln w="28575">
            <a:solidFill>
              <a:schemeClr val="tx1"/>
            </a:solidFill>
            <a:round/>
            <a:headEnd/>
            <a:tailEnd/>
          </a:ln>
        </p:spPr>
        <p:txBody>
          <a:bodyPr wrap="none" lIns="92075" tIns="46038" rIns="92075" bIns="46038" anchor="ctr">
            <a:prstTxWarp prst="textNoShape">
              <a:avLst/>
            </a:prstTxWarp>
          </a:bodyPr>
          <a:lstStyle/>
          <a:p>
            <a:endParaRPr lang="en-US">
              <a:latin typeface="Times New Roman" pitchFamily="18" charset="0"/>
              <a:cs typeface="Times New Roman" pitchFamily="18" charset="0"/>
            </a:endParaRPr>
          </a:p>
        </p:txBody>
      </p:sp>
      <p:sp>
        <p:nvSpPr>
          <p:cNvPr id="157" name="Line 84"/>
          <p:cNvSpPr>
            <a:spLocks noChangeShapeType="1"/>
          </p:cNvSpPr>
          <p:nvPr/>
        </p:nvSpPr>
        <p:spPr bwMode="auto">
          <a:xfrm>
            <a:off x="7403719" y="5156962"/>
            <a:ext cx="0" cy="76200"/>
          </a:xfrm>
          <a:prstGeom prst="line">
            <a:avLst/>
          </a:prstGeom>
          <a:noFill/>
          <a:ln w="28575">
            <a:solidFill>
              <a:schemeClr val="tx1"/>
            </a:solidFill>
            <a:round/>
            <a:headEnd/>
            <a:tailEnd/>
          </a:ln>
        </p:spPr>
        <p:txBody>
          <a:bodyPr wrap="none" lIns="92075" tIns="46038" rIns="92075" bIns="46038" anchor="ctr">
            <a:prstTxWarp prst="textNoShape">
              <a:avLst/>
            </a:prstTxWarp>
          </a:bodyPr>
          <a:lstStyle/>
          <a:p>
            <a:endParaRPr lang="en-US">
              <a:latin typeface="Times New Roman" pitchFamily="18" charset="0"/>
              <a:cs typeface="Times New Roman" pitchFamily="18" charset="0"/>
            </a:endParaRPr>
          </a:p>
        </p:txBody>
      </p:sp>
      <p:grpSp>
        <p:nvGrpSpPr>
          <p:cNvPr id="158" name="Group 85"/>
          <p:cNvGrpSpPr>
            <a:grpSpLocks/>
          </p:cNvGrpSpPr>
          <p:nvPr/>
        </p:nvGrpSpPr>
        <p:grpSpPr bwMode="auto">
          <a:xfrm>
            <a:off x="6222619" y="3815525"/>
            <a:ext cx="504825" cy="258762"/>
            <a:chOff x="3384" y="1705"/>
            <a:chExt cx="318" cy="163"/>
          </a:xfrm>
        </p:grpSpPr>
        <p:sp>
          <p:nvSpPr>
            <p:cNvPr id="159" name="Freeform 86"/>
            <p:cNvSpPr>
              <a:spLocks noChangeAspect="1"/>
            </p:cNvSpPr>
            <p:nvPr/>
          </p:nvSpPr>
          <p:spPr bwMode="auto">
            <a:xfrm>
              <a:off x="3384" y="1705"/>
              <a:ext cx="45" cy="45"/>
            </a:xfrm>
            <a:custGeom>
              <a:avLst/>
              <a:gdLst>
                <a:gd name="T0" fmla="*/ 23 w 192"/>
                <a:gd name="T1" fmla="*/ 45 h 192"/>
                <a:gd name="T2" fmla="*/ 34 w 192"/>
                <a:gd name="T3" fmla="*/ 42 h 192"/>
                <a:gd name="T4" fmla="*/ 42 w 192"/>
                <a:gd name="T5" fmla="*/ 34 h 192"/>
                <a:gd name="T6" fmla="*/ 45 w 192"/>
                <a:gd name="T7" fmla="*/ 23 h 192"/>
                <a:gd name="T8" fmla="*/ 45 w 192"/>
                <a:gd name="T9" fmla="*/ 23 h 192"/>
                <a:gd name="T10" fmla="*/ 42 w 192"/>
                <a:gd name="T11" fmla="*/ 11 h 192"/>
                <a:gd name="T12" fmla="*/ 34 w 192"/>
                <a:gd name="T13" fmla="*/ 3 h 192"/>
                <a:gd name="T14" fmla="*/ 23 w 192"/>
                <a:gd name="T15" fmla="*/ 0 h 192"/>
                <a:gd name="T16" fmla="*/ 23 w 192"/>
                <a:gd name="T17" fmla="*/ 0 h 192"/>
                <a:gd name="T18" fmla="*/ 11 w 192"/>
                <a:gd name="T19" fmla="*/ 3 h 192"/>
                <a:gd name="T20" fmla="*/ 3 w 192"/>
                <a:gd name="T21" fmla="*/ 11 h 192"/>
                <a:gd name="T22" fmla="*/ 0 w 192"/>
                <a:gd name="T23" fmla="*/ 23 h 192"/>
                <a:gd name="T24" fmla="*/ 0 w 192"/>
                <a:gd name="T25" fmla="*/ 23 h 192"/>
                <a:gd name="T26" fmla="*/ 3 w 192"/>
                <a:gd name="T27" fmla="*/ 34 h 192"/>
                <a:gd name="T28" fmla="*/ 11 w 192"/>
                <a:gd name="T29" fmla="*/ 42 h 192"/>
                <a:gd name="T30" fmla="*/ 23 w 192"/>
                <a:gd name="T31" fmla="*/ 45 h 192"/>
                <a:gd name="T32" fmla="*/ 23 w 192"/>
                <a:gd name="T33" fmla="*/ 45 h 192"/>
                <a:gd name="T34" fmla="*/ 23 w 192"/>
                <a:gd name="T35" fmla="*/ 45 h 19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2"/>
                <a:gd name="T55" fmla="*/ 0 h 192"/>
                <a:gd name="T56" fmla="*/ 192 w 192"/>
                <a:gd name="T57" fmla="*/ 192 h 19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2" h="192">
                  <a:moveTo>
                    <a:pt x="96" y="192"/>
                  </a:moveTo>
                  <a:lnTo>
                    <a:pt x="145" y="179"/>
                  </a:lnTo>
                  <a:lnTo>
                    <a:pt x="179" y="145"/>
                  </a:lnTo>
                  <a:lnTo>
                    <a:pt x="192" y="96"/>
                  </a:lnTo>
                  <a:lnTo>
                    <a:pt x="179" y="48"/>
                  </a:lnTo>
                  <a:lnTo>
                    <a:pt x="145" y="13"/>
                  </a:lnTo>
                  <a:lnTo>
                    <a:pt x="96" y="0"/>
                  </a:lnTo>
                  <a:lnTo>
                    <a:pt x="48" y="13"/>
                  </a:lnTo>
                  <a:lnTo>
                    <a:pt x="13" y="48"/>
                  </a:lnTo>
                  <a:lnTo>
                    <a:pt x="0" y="96"/>
                  </a:lnTo>
                  <a:lnTo>
                    <a:pt x="13" y="145"/>
                  </a:lnTo>
                  <a:lnTo>
                    <a:pt x="48" y="179"/>
                  </a:lnTo>
                  <a:lnTo>
                    <a:pt x="96" y="192"/>
                  </a:lnTo>
                </a:path>
              </a:pathLst>
            </a:custGeom>
            <a:noFill/>
            <a:ln w="19050">
              <a:solidFill>
                <a:srgbClr val="0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nvGrpSpPr>
            <p:cNvPr id="160" name="Group 87"/>
            <p:cNvGrpSpPr>
              <a:grpSpLocks/>
            </p:cNvGrpSpPr>
            <p:nvPr/>
          </p:nvGrpSpPr>
          <p:grpSpPr bwMode="auto">
            <a:xfrm>
              <a:off x="3384" y="1705"/>
              <a:ext cx="318" cy="163"/>
              <a:chOff x="3384" y="1705"/>
              <a:chExt cx="318" cy="163"/>
            </a:xfrm>
          </p:grpSpPr>
          <p:sp>
            <p:nvSpPr>
              <p:cNvPr id="161" name="Freeform 88"/>
              <p:cNvSpPr>
                <a:spLocks noChangeAspect="1"/>
              </p:cNvSpPr>
              <p:nvPr/>
            </p:nvSpPr>
            <p:spPr bwMode="auto">
              <a:xfrm>
                <a:off x="3384" y="1705"/>
                <a:ext cx="45" cy="45"/>
              </a:xfrm>
              <a:custGeom>
                <a:avLst/>
                <a:gdLst>
                  <a:gd name="T0" fmla="*/ 23 w 192"/>
                  <a:gd name="T1" fmla="*/ 45 h 192"/>
                  <a:gd name="T2" fmla="*/ 34 w 192"/>
                  <a:gd name="T3" fmla="*/ 42 h 192"/>
                  <a:gd name="T4" fmla="*/ 42 w 192"/>
                  <a:gd name="T5" fmla="*/ 34 h 192"/>
                  <a:gd name="T6" fmla="*/ 45 w 192"/>
                  <a:gd name="T7" fmla="*/ 23 h 192"/>
                  <a:gd name="T8" fmla="*/ 45 w 192"/>
                  <a:gd name="T9" fmla="*/ 23 h 192"/>
                  <a:gd name="T10" fmla="*/ 42 w 192"/>
                  <a:gd name="T11" fmla="*/ 11 h 192"/>
                  <a:gd name="T12" fmla="*/ 34 w 192"/>
                  <a:gd name="T13" fmla="*/ 3 h 192"/>
                  <a:gd name="T14" fmla="*/ 23 w 192"/>
                  <a:gd name="T15" fmla="*/ 0 h 192"/>
                  <a:gd name="T16" fmla="*/ 23 w 192"/>
                  <a:gd name="T17" fmla="*/ 0 h 192"/>
                  <a:gd name="T18" fmla="*/ 11 w 192"/>
                  <a:gd name="T19" fmla="*/ 3 h 192"/>
                  <a:gd name="T20" fmla="*/ 3 w 192"/>
                  <a:gd name="T21" fmla="*/ 11 h 192"/>
                  <a:gd name="T22" fmla="*/ 0 w 192"/>
                  <a:gd name="T23" fmla="*/ 23 h 192"/>
                  <a:gd name="T24" fmla="*/ 0 w 192"/>
                  <a:gd name="T25" fmla="*/ 23 h 192"/>
                  <a:gd name="T26" fmla="*/ 3 w 192"/>
                  <a:gd name="T27" fmla="*/ 34 h 192"/>
                  <a:gd name="T28" fmla="*/ 11 w 192"/>
                  <a:gd name="T29" fmla="*/ 42 h 192"/>
                  <a:gd name="T30" fmla="*/ 23 w 192"/>
                  <a:gd name="T31" fmla="*/ 45 h 192"/>
                  <a:gd name="T32" fmla="*/ 23 w 192"/>
                  <a:gd name="T33" fmla="*/ 45 h 1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192"/>
                  <a:gd name="T53" fmla="*/ 192 w 192"/>
                  <a:gd name="T54" fmla="*/ 192 h 19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192">
                    <a:moveTo>
                      <a:pt x="96" y="192"/>
                    </a:moveTo>
                    <a:lnTo>
                      <a:pt x="145" y="179"/>
                    </a:lnTo>
                    <a:lnTo>
                      <a:pt x="179" y="145"/>
                    </a:lnTo>
                    <a:lnTo>
                      <a:pt x="192" y="96"/>
                    </a:lnTo>
                    <a:lnTo>
                      <a:pt x="179" y="48"/>
                    </a:lnTo>
                    <a:lnTo>
                      <a:pt x="145" y="13"/>
                    </a:lnTo>
                    <a:lnTo>
                      <a:pt x="96" y="0"/>
                    </a:lnTo>
                    <a:lnTo>
                      <a:pt x="48" y="13"/>
                    </a:lnTo>
                    <a:lnTo>
                      <a:pt x="13" y="48"/>
                    </a:lnTo>
                    <a:lnTo>
                      <a:pt x="0" y="96"/>
                    </a:lnTo>
                    <a:lnTo>
                      <a:pt x="13" y="145"/>
                    </a:lnTo>
                    <a:lnTo>
                      <a:pt x="48" y="179"/>
                    </a:lnTo>
                    <a:lnTo>
                      <a:pt x="96" y="192"/>
                    </a:lnTo>
                    <a:close/>
                  </a:path>
                </a:pathLst>
              </a:custGeom>
              <a:solidFill>
                <a:srgbClr val="000000"/>
              </a:solidFill>
              <a:ln w="9525">
                <a:no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62" name="Rectangle 89"/>
              <p:cNvSpPr>
                <a:spLocks noChangeAspect="1" noChangeArrowheads="1"/>
              </p:cNvSpPr>
              <p:nvPr/>
            </p:nvSpPr>
            <p:spPr bwMode="auto">
              <a:xfrm>
                <a:off x="3574" y="1714"/>
                <a:ext cx="128" cy="154"/>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59</a:t>
                </a:r>
                <a:endParaRPr kumimoji="0" lang="en-US" sz="1600" b="0">
                  <a:solidFill>
                    <a:schemeClr val="tx1"/>
                  </a:solidFill>
                  <a:latin typeface="Times New Roman" pitchFamily="18" charset="0"/>
                  <a:cs typeface="Times New Roman" pitchFamily="18" charset="0"/>
                </a:endParaRPr>
              </a:p>
            </p:txBody>
          </p:sp>
          <p:sp>
            <p:nvSpPr>
              <p:cNvPr id="163" name="Line 90"/>
              <p:cNvSpPr>
                <a:spLocks noChangeShapeType="1"/>
              </p:cNvSpPr>
              <p:nvPr/>
            </p:nvSpPr>
            <p:spPr bwMode="auto">
              <a:xfrm>
                <a:off x="3451" y="1740"/>
                <a:ext cx="116" cy="26"/>
              </a:xfrm>
              <a:prstGeom prst="line">
                <a:avLst/>
              </a:prstGeom>
              <a:noFill/>
              <a:ln w="31750">
                <a:solidFill>
                  <a:schemeClr val="tx1"/>
                </a:solidFill>
                <a:round/>
                <a:headEnd/>
                <a:tailEnd/>
              </a:ln>
            </p:spPr>
            <p:txBody>
              <a:bodyPr wrap="none" lIns="92075" tIns="46038" rIns="92075" bIns="46038" anchor="ctr">
                <a:prstTxWarp prst="textNoShape">
                  <a:avLst/>
                </a:prstTxWarp>
              </a:bodyPr>
              <a:lstStyle/>
              <a:p>
                <a:endParaRPr lang="en-US">
                  <a:latin typeface="Times New Roman" pitchFamily="18" charset="0"/>
                  <a:cs typeface="Times New Roman" pitchFamily="18" charset="0"/>
                </a:endParaRPr>
              </a:p>
            </p:txBody>
          </p:sp>
        </p:grpSp>
      </p:grpSp>
      <p:grpSp>
        <p:nvGrpSpPr>
          <p:cNvPr id="164" name="Group 91"/>
          <p:cNvGrpSpPr>
            <a:grpSpLocks/>
          </p:cNvGrpSpPr>
          <p:nvPr/>
        </p:nvGrpSpPr>
        <p:grpSpPr bwMode="auto">
          <a:xfrm>
            <a:off x="6251194" y="3601212"/>
            <a:ext cx="520700" cy="244475"/>
            <a:chOff x="3402" y="1570"/>
            <a:chExt cx="328" cy="154"/>
          </a:xfrm>
        </p:grpSpPr>
        <p:sp>
          <p:nvSpPr>
            <p:cNvPr id="165" name="Freeform 92"/>
            <p:cNvSpPr>
              <a:spLocks noChangeAspect="1"/>
            </p:cNvSpPr>
            <p:nvPr/>
          </p:nvSpPr>
          <p:spPr bwMode="auto">
            <a:xfrm>
              <a:off x="3402" y="1651"/>
              <a:ext cx="45" cy="45"/>
            </a:xfrm>
            <a:custGeom>
              <a:avLst/>
              <a:gdLst>
                <a:gd name="T0" fmla="*/ 23 w 192"/>
                <a:gd name="T1" fmla="*/ 45 h 192"/>
                <a:gd name="T2" fmla="*/ 34 w 192"/>
                <a:gd name="T3" fmla="*/ 42 h 192"/>
                <a:gd name="T4" fmla="*/ 42 w 192"/>
                <a:gd name="T5" fmla="*/ 34 h 192"/>
                <a:gd name="T6" fmla="*/ 45 w 192"/>
                <a:gd name="T7" fmla="*/ 23 h 192"/>
                <a:gd name="T8" fmla="*/ 45 w 192"/>
                <a:gd name="T9" fmla="*/ 23 h 192"/>
                <a:gd name="T10" fmla="*/ 42 w 192"/>
                <a:gd name="T11" fmla="*/ 11 h 192"/>
                <a:gd name="T12" fmla="*/ 34 w 192"/>
                <a:gd name="T13" fmla="*/ 3 h 192"/>
                <a:gd name="T14" fmla="*/ 23 w 192"/>
                <a:gd name="T15" fmla="*/ 0 h 192"/>
                <a:gd name="T16" fmla="*/ 23 w 192"/>
                <a:gd name="T17" fmla="*/ 0 h 192"/>
                <a:gd name="T18" fmla="*/ 11 w 192"/>
                <a:gd name="T19" fmla="*/ 3 h 192"/>
                <a:gd name="T20" fmla="*/ 3 w 192"/>
                <a:gd name="T21" fmla="*/ 11 h 192"/>
                <a:gd name="T22" fmla="*/ 0 w 192"/>
                <a:gd name="T23" fmla="*/ 23 h 192"/>
                <a:gd name="T24" fmla="*/ 0 w 192"/>
                <a:gd name="T25" fmla="*/ 23 h 192"/>
                <a:gd name="T26" fmla="*/ 3 w 192"/>
                <a:gd name="T27" fmla="*/ 34 h 192"/>
                <a:gd name="T28" fmla="*/ 11 w 192"/>
                <a:gd name="T29" fmla="*/ 42 h 192"/>
                <a:gd name="T30" fmla="*/ 23 w 192"/>
                <a:gd name="T31" fmla="*/ 45 h 192"/>
                <a:gd name="T32" fmla="*/ 23 w 192"/>
                <a:gd name="T33" fmla="*/ 45 h 192"/>
                <a:gd name="T34" fmla="*/ 23 w 192"/>
                <a:gd name="T35" fmla="*/ 45 h 19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2"/>
                <a:gd name="T55" fmla="*/ 0 h 192"/>
                <a:gd name="T56" fmla="*/ 192 w 192"/>
                <a:gd name="T57" fmla="*/ 192 h 19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2" h="192">
                  <a:moveTo>
                    <a:pt x="96" y="192"/>
                  </a:moveTo>
                  <a:lnTo>
                    <a:pt x="144" y="180"/>
                  </a:lnTo>
                  <a:lnTo>
                    <a:pt x="178" y="145"/>
                  </a:lnTo>
                  <a:lnTo>
                    <a:pt x="192" y="96"/>
                  </a:lnTo>
                  <a:lnTo>
                    <a:pt x="178" y="48"/>
                  </a:lnTo>
                  <a:lnTo>
                    <a:pt x="144" y="14"/>
                  </a:lnTo>
                  <a:lnTo>
                    <a:pt x="96" y="0"/>
                  </a:lnTo>
                  <a:lnTo>
                    <a:pt x="47" y="14"/>
                  </a:lnTo>
                  <a:lnTo>
                    <a:pt x="12" y="48"/>
                  </a:lnTo>
                  <a:lnTo>
                    <a:pt x="0" y="96"/>
                  </a:lnTo>
                  <a:lnTo>
                    <a:pt x="12" y="145"/>
                  </a:lnTo>
                  <a:lnTo>
                    <a:pt x="47" y="180"/>
                  </a:lnTo>
                  <a:lnTo>
                    <a:pt x="96" y="192"/>
                  </a:lnTo>
                </a:path>
              </a:pathLst>
            </a:custGeom>
            <a:noFill/>
            <a:ln w="19050">
              <a:solidFill>
                <a:srgbClr val="0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nvGrpSpPr>
            <p:cNvPr id="166" name="Group 93"/>
            <p:cNvGrpSpPr>
              <a:grpSpLocks/>
            </p:cNvGrpSpPr>
            <p:nvPr/>
          </p:nvGrpSpPr>
          <p:grpSpPr bwMode="auto">
            <a:xfrm>
              <a:off x="3402" y="1570"/>
              <a:ext cx="328" cy="154"/>
              <a:chOff x="3402" y="1570"/>
              <a:chExt cx="328" cy="154"/>
            </a:xfrm>
          </p:grpSpPr>
          <p:sp>
            <p:nvSpPr>
              <p:cNvPr id="167" name="Rectangle 94"/>
              <p:cNvSpPr>
                <a:spLocks noChangeAspect="1" noChangeArrowheads="1"/>
              </p:cNvSpPr>
              <p:nvPr/>
            </p:nvSpPr>
            <p:spPr bwMode="auto">
              <a:xfrm>
                <a:off x="3602" y="1570"/>
                <a:ext cx="128" cy="154"/>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62</a:t>
                </a:r>
                <a:endParaRPr kumimoji="0" lang="en-US" sz="1600" b="0" dirty="0">
                  <a:solidFill>
                    <a:schemeClr val="tx1"/>
                  </a:solidFill>
                  <a:latin typeface="Times New Roman" pitchFamily="18" charset="0"/>
                  <a:cs typeface="Times New Roman" pitchFamily="18" charset="0"/>
                </a:endParaRPr>
              </a:p>
            </p:txBody>
          </p:sp>
          <p:sp>
            <p:nvSpPr>
              <p:cNvPr id="168" name="Freeform 95"/>
              <p:cNvSpPr>
                <a:spLocks noChangeAspect="1"/>
              </p:cNvSpPr>
              <p:nvPr/>
            </p:nvSpPr>
            <p:spPr bwMode="auto">
              <a:xfrm>
                <a:off x="3402" y="1652"/>
                <a:ext cx="45" cy="45"/>
              </a:xfrm>
              <a:custGeom>
                <a:avLst/>
                <a:gdLst>
                  <a:gd name="T0" fmla="*/ 23 w 192"/>
                  <a:gd name="T1" fmla="*/ 45 h 192"/>
                  <a:gd name="T2" fmla="*/ 34 w 192"/>
                  <a:gd name="T3" fmla="*/ 42 h 192"/>
                  <a:gd name="T4" fmla="*/ 42 w 192"/>
                  <a:gd name="T5" fmla="*/ 34 h 192"/>
                  <a:gd name="T6" fmla="*/ 45 w 192"/>
                  <a:gd name="T7" fmla="*/ 23 h 192"/>
                  <a:gd name="T8" fmla="*/ 45 w 192"/>
                  <a:gd name="T9" fmla="*/ 23 h 192"/>
                  <a:gd name="T10" fmla="*/ 42 w 192"/>
                  <a:gd name="T11" fmla="*/ 11 h 192"/>
                  <a:gd name="T12" fmla="*/ 34 w 192"/>
                  <a:gd name="T13" fmla="*/ 3 h 192"/>
                  <a:gd name="T14" fmla="*/ 23 w 192"/>
                  <a:gd name="T15" fmla="*/ 0 h 192"/>
                  <a:gd name="T16" fmla="*/ 23 w 192"/>
                  <a:gd name="T17" fmla="*/ 0 h 192"/>
                  <a:gd name="T18" fmla="*/ 11 w 192"/>
                  <a:gd name="T19" fmla="*/ 3 h 192"/>
                  <a:gd name="T20" fmla="*/ 3 w 192"/>
                  <a:gd name="T21" fmla="*/ 11 h 192"/>
                  <a:gd name="T22" fmla="*/ 0 w 192"/>
                  <a:gd name="T23" fmla="*/ 23 h 192"/>
                  <a:gd name="T24" fmla="*/ 0 w 192"/>
                  <a:gd name="T25" fmla="*/ 23 h 192"/>
                  <a:gd name="T26" fmla="*/ 3 w 192"/>
                  <a:gd name="T27" fmla="*/ 34 h 192"/>
                  <a:gd name="T28" fmla="*/ 11 w 192"/>
                  <a:gd name="T29" fmla="*/ 42 h 192"/>
                  <a:gd name="T30" fmla="*/ 23 w 192"/>
                  <a:gd name="T31" fmla="*/ 45 h 192"/>
                  <a:gd name="T32" fmla="*/ 23 w 192"/>
                  <a:gd name="T33" fmla="*/ 45 h 1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192"/>
                  <a:gd name="T53" fmla="*/ 192 w 192"/>
                  <a:gd name="T54" fmla="*/ 192 h 19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192">
                    <a:moveTo>
                      <a:pt x="96" y="192"/>
                    </a:moveTo>
                    <a:lnTo>
                      <a:pt x="144" y="180"/>
                    </a:lnTo>
                    <a:lnTo>
                      <a:pt x="178" y="145"/>
                    </a:lnTo>
                    <a:lnTo>
                      <a:pt x="192" y="96"/>
                    </a:lnTo>
                    <a:lnTo>
                      <a:pt x="178" y="48"/>
                    </a:lnTo>
                    <a:lnTo>
                      <a:pt x="144" y="14"/>
                    </a:lnTo>
                    <a:lnTo>
                      <a:pt x="96" y="0"/>
                    </a:lnTo>
                    <a:lnTo>
                      <a:pt x="47" y="14"/>
                    </a:lnTo>
                    <a:lnTo>
                      <a:pt x="12" y="48"/>
                    </a:lnTo>
                    <a:lnTo>
                      <a:pt x="0" y="96"/>
                    </a:lnTo>
                    <a:lnTo>
                      <a:pt x="12" y="145"/>
                    </a:lnTo>
                    <a:lnTo>
                      <a:pt x="47" y="180"/>
                    </a:lnTo>
                    <a:lnTo>
                      <a:pt x="96" y="192"/>
                    </a:lnTo>
                    <a:close/>
                  </a:path>
                </a:pathLst>
              </a:custGeom>
              <a:solidFill>
                <a:srgbClr val="000000"/>
              </a:solidFill>
              <a:ln w="9525">
                <a:no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69" name="Line 96"/>
              <p:cNvSpPr>
                <a:spLocks noChangeShapeType="1"/>
              </p:cNvSpPr>
              <p:nvPr/>
            </p:nvSpPr>
            <p:spPr bwMode="auto">
              <a:xfrm flipV="1">
                <a:off x="3474" y="1660"/>
                <a:ext cx="103" cy="21"/>
              </a:xfrm>
              <a:prstGeom prst="line">
                <a:avLst/>
              </a:prstGeom>
              <a:noFill/>
              <a:ln w="31750">
                <a:solidFill>
                  <a:schemeClr val="tx1"/>
                </a:solidFill>
                <a:round/>
                <a:headEnd/>
                <a:tailEnd/>
              </a:ln>
            </p:spPr>
            <p:txBody>
              <a:bodyPr wrap="none" lIns="92075" tIns="46038" rIns="92075" bIns="46038" anchor="ctr">
                <a:prstTxWarp prst="textNoShape">
                  <a:avLst/>
                </a:prstTxWarp>
              </a:bodyPr>
              <a:lstStyle/>
              <a:p>
                <a:endParaRPr lang="en-US">
                  <a:latin typeface="Times New Roman" pitchFamily="18" charset="0"/>
                  <a:cs typeface="Times New Roman" pitchFamily="18" charset="0"/>
                </a:endParaRPr>
              </a:p>
            </p:txBody>
          </p:sp>
        </p:grpSp>
      </p:grpSp>
    </p:spTree>
    <p:extLst>
      <p:ext uri="{BB962C8B-B14F-4D97-AF65-F5344CB8AC3E}">
        <p14:creationId xmlns:p14="http://schemas.microsoft.com/office/powerpoint/2010/main" val="3778639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9" presetClass="entr" presetSubtype="0" fill="hold" nodeType="afterEffect">
                                  <p:stCondLst>
                                    <p:cond delay="0"/>
                                  </p:stCondLst>
                                  <p:childTnLst>
                                    <p:set>
                                      <p:cBhvr>
                                        <p:cTn id="12" dur="1" fill="hold">
                                          <p:stCondLst>
                                            <p:cond delay="0"/>
                                          </p:stCondLst>
                                        </p:cTn>
                                        <p:tgtEl>
                                          <p:spTgt spid="131"/>
                                        </p:tgtEl>
                                        <p:attrNameLst>
                                          <p:attrName>style.visibility</p:attrName>
                                        </p:attrNameLst>
                                      </p:cBhvr>
                                      <p:to>
                                        <p:strVal val="visible"/>
                                      </p:to>
                                    </p:set>
                                    <p:animEffect transition="in" filter="dissolve">
                                      <p:cBhvr>
                                        <p:cTn id="13" dur="500"/>
                                        <p:tgtEl>
                                          <p:spTgt spid="131"/>
                                        </p:tgtEl>
                                      </p:cBhvr>
                                    </p:animEffect>
                                  </p:childTnLst>
                                </p:cTn>
                              </p:par>
                              <p:par>
                                <p:cTn id="14" presetID="9" presetClass="entr" presetSubtype="0" fill="hold" nodeType="withEffect">
                                  <p:stCondLst>
                                    <p:cond delay="0"/>
                                  </p:stCondLst>
                                  <p:childTnLst>
                                    <p:set>
                                      <p:cBhvr>
                                        <p:cTn id="15" dur="1" fill="hold">
                                          <p:stCondLst>
                                            <p:cond delay="0"/>
                                          </p:stCondLst>
                                        </p:cTn>
                                        <p:tgtEl>
                                          <p:spTgt spid="107"/>
                                        </p:tgtEl>
                                        <p:attrNameLst>
                                          <p:attrName>style.visibility</p:attrName>
                                        </p:attrNameLst>
                                      </p:cBhvr>
                                      <p:to>
                                        <p:strVal val="visible"/>
                                      </p:to>
                                    </p:set>
                                    <p:animEffect transition="in" filter="dissolve">
                                      <p:cBhvr>
                                        <p:cTn id="16" dur="500"/>
                                        <p:tgtEl>
                                          <p:spTgt spid="107"/>
                                        </p:tgtEl>
                                      </p:cBhvr>
                                    </p:animEffect>
                                  </p:childTnLst>
                                </p:cTn>
                              </p:par>
                              <p:par>
                                <p:cTn id="17" presetID="9" presetClass="entr" presetSubtype="0" fill="hold" nodeType="withEffect">
                                  <p:stCondLst>
                                    <p:cond delay="0"/>
                                  </p:stCondLst>
                                  <p:childTnLst>
                                    <p:set>
                                      <p:cBhvr>
                                        <p:cTn id="18" dur="1" fill="hold">
                                          <p:stCondLst>
                                            <p:cond delay="0"/>
                                          </p:stCondLst>
                                        </p:cTn>
                                        <p:tgtEl>
                                          <p:spTgt spid="111"/>
                                        </p:tgtEl>
                                        <p:attrNameLst>
                                          <p:attrName>style.visibility</p:attrName>
                                        </p:attrNameLst>
                                      </p:cBhvr>
                                      <p:to>
                                        <p:strVal val="visible"/>
                                      </p:to>
                                    </p:set>
                                    <p:animEffect transition="in" filter="dissolve">
                                      <p:cBhvr>
                                        <p:cTn id="19" dur="500"/>
                                        <p:tgtEl>
                                          <p:spTgt spid="111"/>
                                        </p:tgtEl>
                                      </p:cBhvr>
                                    </p:animEffect>
                                  </p:childTnLst>
                                </p:cTn>
                              </p:par>
                            </p:childTnLst>
                          </p:cTn>
                        </p:par>
                        <p:par>
                          <p:cTn id="20" fill="hold">
                            <p:stCondLst>
                              <p:cond delay="1000"/>
                            </p:stCondLst>
                            <p:childTnLst>
                              <p:par>
                                <p:cTn id="21" presetID="9" presetClass="entr" presetSubtype="0" fill="hold" nodeType="afterEffect">
                                  <p:stCondLst>
                                    <p:cond delay="0"/>
                                  </p:stCondLst>
                                  <p:childTnLst>
                                    <p:set>
                                      <p:cBhvr>
                                        <p:cTn id="22" dur="1" fill="hold">
                                          <p:stCondLst>
                                            <p:cond delay="0"/>
                                          </p:stCondLst>
                                        </p:cTn>
                                        <p:tgtEl>
                                          <p:spTgt spid="90"/>
                                        </p:tgtEl>
                                        <p:attrNameLst>
                                          <p:attrName>style.visibility</p:attrName>
                                        </p:attrNameLst>
                                      </p:cBhvr>
                                      <p:to>
                                        <p:strVal val="visible"/>
                                      </p:to>
                                    </p:set>
                                    <p:animEffect transition="in" filter="dissolve">
                                      <p:cBhvr>
                                        <p:cTn id="23" dur="500"/>
                                        <p:tgtEl>
                                          <p:spTgt spid="90"/>
                                        </p:tgtEl>
                                      </p:cBhvr>
                                    </p:animEffect>
                                  </p:childTnLst>
                                </p:cTn>
                              </p:par>
                              <p:par>
                                <p:cTn id="24" presetID="9" presetClass="entr" presetSubtype="0" fill="hold" nodeType="withEffect">
                                  <p:stCondLst>
                                    <p:cond delay="0"/>
                                  </p:stCondLst>
                                  <p:childTnLst>
                                    <p:set>
                                      <p:cBhvr>
                                        <p:cTn id="25" dur="1" fill="hold">
                                          <p:stCondLst>
                                            <p:cond delay="0"/>
                                          </p:stCondLst>
                                        </p:cTn>
                                        <p:tgtEl>
                                          <p:spTgt spid="144"/>
                                        </p:tgtEl>
                                        <p:attrNameLst>
                                          <p:attrName>style.visibility</p:attrName>
                                        </p:attrNameLst>
                                      </p:cBhvr>
                                      <p:to>
                                        <p:strVal val="visible"/>
                                      </p:to>
                                    </p:set>
                                    <p:animEffect transition="in" filter="dissolve">
                                      <p:cBhvr>
                                        <p:cTn id="26" dur="500"/>
                                        <p:tgtEl>
                                          <p:spTgt spid="144"/>
                                        </p:tgtEl>
                                      </p:cBhvr>
                                    </p:animEffect>
                                  </p:childTnLst>
                                </p:cTn>
                              </p:par>
                              <p:par>
                                <p:cTn id="27" presetID="9" presetClass="entr" presetSubtype="0" fill="hold" nodeType="withEffect">
                                  <p:stCondLst>
                                    <p:cond delay="0"/>
                                  </p:stCondLst>
                                  <p:childTnLst>
                                    <p:set>
                                      <p:cBhvr>
                                        <p:cTn id="28" dur="1" fill="hold">
                                          <p:stCondLst>
                                            <p:cond delay="0"/>
                                          </p:stCondLst>
                                        </p:cTn>
                                        <p:tgtEl>
                                          <p:spTgt spid="158"/>
                                        </p:tgtEl>
                                        <p:attrNameLst>
                                          <p:attrName>style.visibility</p:attrName>
                                        </p:attrNameLst>
                                      </p:cBhvr>
                                      <p:to>
                                        <p:strVal val="visible"/>
                                      </p:to>
                                    </p:set>
                                    <p:animEffect transition="in" filter="dissolve">
                                      <p:cBhvr>
                                        <p:cTn id="29" dur="500"/>
                                        <p:tgtEl>
                                          <p:spTgt spid="158"/>
                                        </p:tgtEl>
                                      </p:cBhvr>
                                    </p:animEffect>
                                  </p:childTnLst>
                                </p:cTn>
                              </p:par>
                            </p:childTnLst>
                          </p:cTn>
                        </p:par>
                        <p:par>
                          <p:cTn id="30" fill="hold">
                            <p:stCondLst>
                              <p:cond delay="1500"/>
                            </p:stCondLst>
                            <p:childTnLst>
                              <p:par>
                                <p:cTn id="31" presetID="9" presetClass="entr" presetSubtype="0" fill="hold" nodeType="afterEffect">
                                  <p:stCondLst>
                                    <p:cond delay="0"/>
                                  </p:stCondLst>
                                  <p:childTnLst>
                                    <p:set>
                                      <p:cBhvr>
                                        <p:cTn id="32" dur="1" fill="hold">
                                          <p:stCondLst>
                                            <p:cond delay="0"/>
                                          </p:stCondLst>
                                        </p:cTn>
                                        <p:tgtEl>
                                          <p:spTgt spid="123"/>
                                        </p:tgtEl>
                                        <p:attrNameLst>
                                          <p:attrName>style.visibility</p:attrName>
                                        </p:attrNameLst>
                                      </p:cBhvr>
                                      <p:to>
                                        <p:strVal val="visible"/>
                                      </p:to>
                                    </p:set>
                                    <p:animEffect transition="in" filter="dissolve">
                                      <p:cBhvr>
                                        <p:cTn id="33" dur="500"/>
                                        <p:tgtEl>
                                          <p:spTgt spid="123"/>
                                        </p:tgtEl>
                                      </p:cBhvr>
                                    </p:animEffect>
                                  </p:childTnLst>
                                </p:cTn>
                              </p:par>
                              <p:par>
                                <p:cTn id="34" presetID="9" presetClass="entr" presetSubtype="0" fill="hold" nodeType="withEffect">
                                  <p:stCondLst>
                                    <p:cond delay="0"/>
                                  </p:stCondLst>
                                  <p:childTnLst>
                                    <p:set>
                                      <p:cBhvr>
                                        <p:cTn id="35" dur="1" fill="hold">
                                          <p:stCondLst>
                                            <p:cond delay="0"/>
                                          </p:stCondLst>
                                        </p:cTn>
                                        <p:tgtEl>
                                          <p:spTgt spid="140"/>
                                        </p:tgtEl>
                                        <p:attrNameLst>
                                          <p:attrName>style.visibility</p:attrName>
                                        </p:attrNameLst>
                                      </p:cBhvr>
                                      <p:to>
                                        <p:strVal val="visible"/>
                                      </p:to>
                                    </p:set>
                                    <p:animEffect transition="in" filter="dissolve">
                                      <p:cBhvr>
                                        <p:cTn id="36" dur="500"/>
                                        <p:tgtEl>
                                          <p:spTgt spid="140"/>
                                        </p:tgtEl>
                                      </p:cBhvr>
                                    </p:animEffect>
                                  </p:childTnLst>
                                </p:cTn>
                              </p:par>
                              <p:par>
                                <p:cTn id="37" presetID="9" presetClass="entr" presetSubtype="0" fill="hold" nodeType="withEffect">
                                  <p:stCondLst>
                                    <p:cond delay="0"/>
                                  </p:stCondLst>
                                  <p:childTnLst>
                                    <p:set>
                                      <p:cBhvr>
                                        <p:cTn id="38" dur="1" fill="hold">
                                          <p:stCondLst>
                                            <p:cond delay="0"/>
                                          </p:stCondLst>
                                        </p:cTn>
                                        <p:tgtEl>
                                          <p:spTgt spid="164"/>
                                        </p:tgtEl>
                                        <p:attrNameLst>
                                          <p:attrName>style.visibility</p:attrName>
                                        </p:attrNameLst>
                                      </p:cBhvr>
                                      <p:to>
                                        <p:strVal val="visible"/>
                                      </p:to>
                                    </p:set>
                                    <p:animEffect transition="in" filter="dissolve">
                                      <p:cBhvr>
                                        <p:cTn id="39" dur="500"/>
                                        <p:tgtEl>
                                          <p:spTgt spid="164"/>
                                        </p:tgtEl>
                                      </p:cBhvr>
                                    </p:animEffect>
                                  </p:childTnLst>
                                </p:cTn>
                              </p:par>
                            </p:childTnLst>
                          </p:cTn>
                        </p:par>
                        <p:par>
                          <p:cTn id="40" fill="hold">
                            <p:stCondLst>
                              <p:cond delay="2000"/>
                            </p:stCondLst>
                            <p:childTnLst>
                              <p:par>
                                <p:cTn id="41" presetID="9" presetClass="entr" presetSubtype="0" fill="hold" nodeType="afterEffect">
                                  <p:stCondLst>
                                    <p:cond delay="0"/>
                                  </p:stCondLst>
                                  <p:childTnLst>
                                    <p:set>
                                      <p:cBhvr>
                                        <p:cTn id="42" dur="1" fill="hold">
                                          <p:stCondLst>
                                            <p:cond delay="0"/>
                                          </p:stCondLst>
                                        </p:cTn>
                                        <p:tgtEl>
                                          <p:spTgt spid="127"/>
                                        </p:tgtEl>
                                        <p:attrNameLst>
                                          <p:attrName>style.visibility</p:attrName>
                                        </p:attrNameLst>
                                      </p:cBhvr>
                                      <p:to>
                                        <p:strVal val="visible"/>
                                      </p:to>
                                    </p:set>
                                    <p:animEffect transition="in" filter="dissolve">
                                      <p:cBhvr>
                                        <p:cTn id="43" dur="500"/>
                                        <p:tgtEl>
                                          <p:spTgt spid="127"/>
                                        </p:tgtEl>
                                      </p:cBhvr>
                                    </p:animEffect>
                                  </p:childTnLst>
                                </p:cTn>
                              </p:par>
                              <p:par>
                                <p:cTn id="44" presetID="9" presetClass="entr" presetSubtype="0" fill="hold" nodeType="withEffect">
                                  <p:stCondLst>
                                    <p:cond delay="0"/>
                                  </p:stCondLst>
                                  <p:childTnLst>
                                    <p:set>
                                      <p:cBhvr>
                                        <p:cTn id="45" dur="1" fill="hold">
                                          <p:stCondLst>
                                            <p:cond delay="0"/>
                                          </p:stCondLst>
                                        </p:cTn>
                                        <p:tgtEl>
                                          <p:spTgt spid="135"/>
                                        </p:tgtEl>
                                        <p:attrNameLst>
                                          <p:attrName>style.visibility</p:attrName>
                                        </p:attrNameLst>
                                      </p:cBhvr>
                                      <p:to>
                                        <p:strVal val="visible"/>
                                      </p:to>
                                    </p:set>
                                    <p:animEffect transition="in" filter="dissolve">
                                      <p:cBhvr>
                                        <p:cTn id="46" dur="500"/>
                                        <p:tgtEl>
                                          <p:spTgt spid="135"/>
                                        </p:tgtEl>
                                      </p:cBhvr>
                                    </p:animEffect>
                                  </p:childTnLst>
                                </p:cTn>
                              </p:par>
                              <p:par>
                                <p:cTn id="47" presetID="9" presetClass="entr" presetSubtype="0" fill="hold" nodeType="withEffect">
                                  <p:stCondLst>
                                    <p:cond delay="0"/>
                                  </p:stCondLst>
                                  <p:childTnLst>
                                    <p:set>
                                      <p:cBhvr>
                                        <p:cTn id="48" dur="1" fill="hold">
                                          <p:stCondLst>
                                            <p:cond delay="0"/>
                                          </p:stCondLst>
                                        </p:cTn>
                                        <p:tgtEl>
                                          <p:spTgt spid="119"/>
                                        </p:tgtEl>
                                        <p:attrNameLst>
                                          <p:attrName>style.visibility</p:attrName>
                                        </p:attrNameLst>
                                      </p:cBhvr>
                                      <p:to>
                                        <p:strVal val="visible"/>
                                      </p:to>
                                    </p:set>
                                    <p:animEffect transition="in" filter="dissolve">
                                      <p:cBhvr>
                                        <p:cTn id="49" dur="500"/>
                                        <p:tgtEl>
                                          <p:spTgt spid="119"/>
                                        </p:tgtEl>
                                      </p:cBhvr>
                                    </p:animEffect>
                                  </p:childTnLst>
                                </p:cTn>
                              </p:par>
                            </p:childTnLst>
                          </p:cTn>
                        </p:par>
                        <p:par>
                          <p:cTn id="50" fill="hold">
                            <p:stCondLst>
                              <p:cond delay="2500"/>
                            </p:stCondLst>
                            <p:childTnLst>
                              <p:par>
                                <p:cTn id="51" presetID="9" presetClass="entr" presetSubtype="0" fill="hold" nodeType="afterEffect">
                                  <p:stCondLst>
                                    <p:cond delay="0"/>
                                  </p:stCondLst>
                                  <p:childTnLst>
                                    <p:set>
                                      <p:cBhvr>
                                        <p:cTn id="52" dur="1" fill="hold">
                                          <p:stCondLst>
                                            <p:cond delay="0"/>
                                          </p:stCondLst>
                                        </p:cTn>
                                        <p:tgtEl>
                                          <p:spTgt spid="78"/>
                                        </p:tgtEl>
                                        <p:attrNameLst>
                                          <p:attrName>style.visibility</p:attrName>
                                        </p:attrNameLst>
                                      </p:cBhvr>
                                      <p:to>
                                        <p:strVal val="visible"/>
                                      </p:to>
                                    </p:set>
                                    <p:animEffect transition="in" filter="dissolve">
                                      <p:cBhvr>
                                        <p:cTn id="53" dur="500"/>
                                        <p:tgtEl>
                                          <p:spTgt spid="78"/>
                                        </p:tgtEl>
                                      </p:cBhvr>
                                    </p:animEffect>
                                  </p:childTnLst>
                                </p:cTn>
                              </p:par>
                              <p:par>
                                <p:cTn id="54" presetID="9" presetClass="entr" presetSubtype="0" fill="hold" nodeType="withEffect">
                                  <p:stCondLst>
                                    <p:cond delay="0"/>
                                  </p:stCondLst>
                                  <p:childTnLst>
                                    <p:set>
                                      <p:cBhvr>
                                        <p:cTn id="55" dur="1" fill="hold">
                                          <p:stCondLst>
                                            <p:cond delay="0"/>
                                          </p:stCondLst>
                                        </p:cTn>
                                        <p:tgtEl>
                                          <p:spTgt spid="115"/>
                                        </p:tgtEl>
                                        <p:attrNameLst>
                                          <p:attrName>style.visibility</p:attrName>
                                        </p:attrNameLst>
                                      </p:cBhvr>
                                      <p:to>
                                        <p:strVal val="visible"/>
                                      </p:to>
                                    </p:set>
                                    <p:animEffect transition="in" filter="dissolve">
                                      <p:cBhvr>
                                        <p:cTn id="56" dur="500"/>
                                        <p:tgtEl>
                                          <p:spTgt spid="115"/>
                                        </p:tgtEl>
                                      </p:cBhvr>
                                    </p:animEffect>
                                  </p:childTnLst>
                                </p:cTn>
                              </p:par>
                              <p:par>
                                <p:cTn id="57" presetID="9" presetClass="entr" presetSubtype="0" fill="hold" nodeType="withEffect">
                                  <p:stCondLst>
                                    <p:cond delay="0"/>
                                  </p:stCondLst>
                                  <p:childTnLst>
                                    <p:set>
                                      <p:cBhvr>
                                        <p:cTn id="58" dur="1" fill="hold">
                                          <p:stCondLst>
                                            <p:cond delay="0"/>
                                          </p:stCondLst>
                                        </p:cTn>
                                        <p:tgtEl>
                                          <p:spTgt spid="84"/>
                                        </p:tgtEl>
                                        <p:attrNameLst>
                                          <p:attrName>style.visibility</p:attrName>
                                        </p:attrNameLst>
                                      </p:cBhvr>
                                      <p:to>
                                        <p:strVal val="visible"/>
                                      </p:to>
                                    </p:set>
                                    <p:animEffect transition="in" filter="dissolve">
                                      <p:cBhvr>
                                        <p:cTn id="59" dur="500"/>
                                        <p:tgtEl>
                                          <p:spTgt spid="84"/>
                                        </p:tgtEl>
                                      </p:cBhvr>
                                    </p:animEffect>
                                  </p:childTnLst>
                                </p:cTn>
                              </p:par>
                            </p:childTnLst>
                          </p:cTn>
                        </p:par>
                        <p:par>
                          <p:cTn id="60" fill="hold">
                            <p:stCondLst>
                              <p:cond delay="3000"/>
                            </p:stCondLst>
                            <p:childTnLst>
                              <p:par>
                                <p:cTn id="61" presetID="9" presetClass="entr" presetSubtype="0" fill="hold" nodeType="afterEffect">
                                  <p:stCondLst>
                                    <p:cond delay="0"/>
                                  </p:stCondLst>
                                  <p:childTnLst>
                                    <p:set>
                                      <p:cBhvr>
                                        <p:cTn id="62" dur="1" fill="hold">
                                          <p:stCondLst>
                                            <p:cond delay="0"/>
                                          </p:stCondLst>
                                        </p:cTn>
                                        <p:tgtEl>
                                          <p:spTgt spid="71"/>
                                        </p:tgtEl>
                                        <p:attrNameLst>
                                          <p:attrName>style.visibility</p:attrName>
                                        </p:attrNameLst>
                                      </p:cBhvr>
                                      <p:to>
                                        <p:strVal val="visible"/>
                                      </p:to>
                                    </p:set>
                                    <p:animEffect transition="in" filter="dissolve">
                                      <p:cBhvr>
                                        <p:cTn id="63" dur="500"/>
                                        <p:tgtEl>
                                          <p:spTgt spid="71"/>
                                        </p:tgtEl>
                                      </p:cBhvr>
                                    </p:animEffect>
                                  </p:childTnLst>
                                </p:cTn>
                              </p:par>
                            </p:childTnLst>
                          </p:cTn>
                        </p:par>
                        <p:par>
                          <p:cTn id="64" fill="hold">
                            <p:stCondLst>
                              <p:cond delay="3500"/>
                            </p:stCondLst>
                            <p:childTnLst>
                              <p:par>
                                <p:cTn id="65" presetID="42" presetClass="entr" presetSubtype="0" fill="hold" grpId="0" nodeType="afterEffect">
                                  <p:stCondLst>
                                    <p:cond delay="0"/>
                                  </p:stCondLst>
                                  <p:childTnLst>
                                    <p:set>
                                      <p:cBhvr>
                                        <p:cTn id="66" dur="1" fill="hold">
                                          <p:stCondLst>
                                            <p:cond delay="0"/>
                                          </p:stCondLst>
                                        </p:cTn>
                                        <p:tgtEl>
                                          <p:spTgt spid="61">
                                            <p:txEl>
                                              <p:pRg st="1" end="1"/>
                                            </p:txEl>
                                          </p:spTgt>
                                        </p:tgtEl>
                                        <p:attrNameLst>
                                          <p:attrName>style.visibility</p:attrName>
                                        </p:attrNameLst>
                                      </p:cBhvr>
                                      <p:to>
                                        <p:strVal val="visible"/>
                                      </p:to>
                                    </p:set>
                                    <p:animEffect transition="in" filter="fade">
                                      <p:cBhvr>
                                        <p:cTn id="67" dur="500"/>
                                        <p:tgtEl>
                                          <p:spTgt spid="61">
                                            <p:txEl>
                                              <p:pRg st="1" end="1"/>
                                            </p:txEl>
                                          </p:spTgt>
                                        </p:tgtEl>
                                      </p:cBhvr>
                                    </p:animEffect>
                                    <p:anim calcmode="lin" valueType="num">
                                      <p:cBhvr>
                                        <p:cTn id="68"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69"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896112"/>
            <a:ext cx="8932985" cy="499075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211684"/>
            <a:ext cx="8904855" cy="658156"/>
          </a:xfrm>
        </p:spPr>
        <p:txBody>
          <a:bodyPr/>
          <a:lstStyle/>
          <a:p>
            <a:r>
              <a:rPr lang="en-US" sz="3100" dirty="0"/>
              <a:t>Expectations </a:t>
            </a:r>
            <a:r>
              <a:rPr lang="en-US" sz="3100" dirty="0" smtClean="0"/>
              <a:t>&amp; Modern </a:t>
            </a:r>
            <a:r>
              <a:rPr lang="en-US" sz="3100" dirty="0"/>
              <a:t>View of </a:t>
            </a:r>
            <a:r>
              <a:rPr lang="en-US" sz="3100" dirty="0" smtClean="0"/>
              <a:t>Phillips </a:t>
            </a:r>
            <a:r>
              <a:rPr lang="en-US" sz="3100" dirty="0"/>
              <a:t>Curve</a:t>
            </a:r>
          </a:p>
        </p:txBody>
      </p:sp>
      <p:sp>
        <p:nvSpPr>
          <p:cNvPr id="3" name="Content Placeholder 2"/>
          <p:cNvSpPr>
            <a:spLocks noGrp="1"/>
          </p:cNvSpPr>
          <p:nvPr>
            <p:ph idx="1"/>
          </p:nvPr>
        </p:nvSpPr>
        <p:spPr>
          <a:xfrm>
            <a:off x="140675" y="851552"/>
            <a:ext cx="8883750" cy="5035309"/>
          </a:xfrm>
        </p:spPr>
        <p:txBody>
          <a:bodyPr/>
          <a:lstStyle/>
          <a:p>
            <a:pPr marL="231775" indent="-231775"/>
            <a:r>
              <a:rPr lang="en-US" sz="2400" dirty="0">
                <a:solidFill>
                  <a:srgbClr val="32302A"/>
                </a:solidFill>
              </a:rPr>
              <a:t>It is not the rate of inflation, but the actual rate of inflation relative to the expected rate that will influence both output and employment.</a:t>
            </a:r>
          </a:p>
          <a:p>
            <a:pPr marL="631825" lvl="1" indent="-231775"/>
            <a:r>
              <a:rPr lang="en-US" sz="2400" b="1" i="1" dirty="0">
                <a:solidFill>
                  <a:srgbClr val="32302A"/>
                </a:solidFill>
              </a:rPr>
              <a:t>When</a:t>
            </a:r>
            <a:r>
              <a:rPr lang="en-US" sz="2400" dirty="0">
                <a:solidFill>
                  <a:srgbClr val="32302A"/>
                </a:solidFill>
              </a:rPr>
              <a:t> </a:t>
            </a:r>
            <a:r>
              <a:rPr lang="en-US" sz="2400" b="1" i="1" dirty="0">
                <a:solidFill>
                  <a:srgbClr val="32302A"/>
                </a:solidFill>
              </a:rPr>
              <a:t>inflation is greater than anticipated</a:t>
            </a:r>
            <a:r>
              <a:rPr lang="en-US" sz="2400" dirty="0">
                <a:solidFill>
                  <a:srgbClr val="32302A"/>
                </a:solidFill>
              </a:rPr>
              <a:t>, profit margins will improve, output will expand, and unemployment will fall below its natural rate.</a:t>
            </a:r>
          </a:p>
          <a:p>
            <a:pPr marL="631825" lvl="1" indent="-231775"/>
            <a:r>
              <a:rPr lang="en-US" sz="2400" dirty="0">
                <a:solidFill>
                  <a:srgbClr val="32302A"/>
                </a:solidFill>
              </a:rPr>
              <a:t>Alternatively, </a:t>
            </a:r>
            <a:r>
              <a:rPr lang="en-US" sz="2400" b="1" i="1" dirty="0">
                <a:solidFill>
                  <a:srgbClr val="32302A"/>
                </a:solidFill>
              </a:rPr>
              <a:t>when </a:t>
            </a:r>
            <a:r>
              <a:rPr lang="en-US" sz="2400" dirty="0">
                <a:solidFill>
                  <a:srgbClr val="32302A"/>
                </a:solidFill>
              </a:rPr>
              <a:t>the </a:t>
            </a:r>
            <a:r>
              <a:rPr lang="en-US" sz="2400" b="1" i="1" dirty="0">
                <a:solidFill>
                  <a:srgbClr val="32302A"/>
                </a:solidFill>
              </a:rPr>
              <a:t>actual rate of inflation is less than the expected rate</a:t>
            </a:r>
            <a:r>
              <a:rPr lang="en-US" sz="2400" dirty="0">
                <a:solidFill>
                  <a:srgbClr val="32302A"/>
                </a:solidFill>
              </a:rPr>
              <a:t>, profits will be abnormally low, output will recede, and unemployment will rise above its natural rate.</a:t>
            </a:r>
          </a:p>
          <a:p>
            <a:pPr marL="631825" lvl="1" indent="-231775"/>
            <a:r>
              <a:rPr lang="en-US" sz="2400" b="1" i="1" dirty="0">
                <a:solidFill>
                  <a:srgbClr val="32302A"/>
                </a:solidFill>
              </a:rPr>
              <a:t>When </a:t>
            </a:r>
            <a:r>
              <a:rPr lang="en-US" sz="2400" dirty="0">
                <a:solidFill>
                  <a:srgbClr val="32302A"/>
                </a:solidFill>
              </a:rPr>
              <a:t>the </a:t>
            </a:r>
            <a:r>
              <a:rPr lang="en-US" sz="2400" b="1" i="1" dirty="0">
                <a:solidFill>
                  <a:srgbClr val="32302A"/>
                </a:solidFill>
              </a:rPr>
              <a:t>inflation rate is steady</a:t>
            </a:r>
            <a:r>
              <a:rPr lang="en-US" sz="2400" dirty="0">
                <a:solidFill>
                  <a:srgbClr val="32302A"/>
                </a:solidFill>
              </a:rPr>
              <a:t>, people will come to anticipate the steady rate accurately.  Under these conditions, profit margins will be normal, output will move toward the economy’s long-run potential, and the actual rate of unemployment will equal its natural rate.</a:t>
            </a:r>
          </a:p>
        </p:txBody>
      </p:sp>
    </p:spTree>
    <p:extLst>
      <p:ext uri="{BB962C8B-B14F-4D97-AF65-F5344CB8AC3E}">
        <p14:creationId xmlns:p14="http://schemas.microsoft.com/office/powerpoint/2010/main" val="2012138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solidFill>
              <a:schemeClr val="accent3">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2" name="Title 1"/>
          <p:cNvSpPr>
            <a:spLocks noGrp="1"/>
          </p:cNvSpPr>
          <p:nvPr>
            <p:ph type="title"/>
          </p:nvPr>
        </p:nvSpPr>
        <p:spPr>
          <a:xfrm>
            <a:off x="119569" y="441697"/>
            <a:ext cx="8904855" cy="596684"/>
          </a:xfrm>
        </p:spPr>
        <p:txBody>
          <a:bodyPr/>
          <a:lstStyle/>
          <a:p>
            <a:r>
              <a:rPr lang="en-US" sz="3600" dirty="0"/>
              <a:t>Modern </a:t>
            </a:r>
            <a:r>
              <a:rPr lang="en-US" sz="3600" dirty="0" err="1"/>
              <a:t>Expectational</a:t>
            </a:r>
            <a:r>
              <a:rPr lang="en-US" sz="3600" dirty="0"/>
              <a:t> Phillips Curve</a:t>
            </a:r>
          </a:p>
        </p:txBody>
      </p:sp>
      <p:sp>
        <p:nvSpPr>
          <p:cNvPr id="61" name="Text Box 10"/>
          <p:cNvSpPr txBox="1">
            <a:spLocks noChangeArrowheads="1"/>
          </p:cNvSpPr>
          <p:nvPr/>
        </p:nvSpPr>
        <p:spPr bwMode="auto">
          <a:xfrm>
            <a:off x="73111" y="1844365"/>
            <a:ext cx="3818677" cy="3003899"/>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200" dirty="0">
                <a:latin typeface="Times New Roman" pitchFamily="18" charset="0"/>
                <a:cs typeface="Times New Roman" pitchFamily="18" charset="0"/>
              </a:rPr>
              <a:t>The modern view stresses that it is the </a:t>
            </a:r>
            <a:r>
              <a:rPr lang="en-US" sz="2200" i="1" dirty="0">
                <a:latin typeface="Times New Roman" pitchFamily="18" charset="0"/>
                <a:cs typeface="Times New Roman" pitchFamily="18" charset="0"/>
              </a:rPr>
              <a:t>actual rate of inflation </a:t>
            </a:r>
            <a:r>
              <a:rPr lang="en-US" sz="2200" b="1" i="1" dirty="0">
                <a:latin typeface="Times New Roman" pitchFamily="18" charset="0"/>
                <a:cs typeface="Times New Roman" pitchFamily="18" charset="0"/>
              </a:rPr>
              <a:t>relative to </a:t>
            </a:r>
            <a:r>
              <a:rPr lang="en-US" sz="2200" i="1" dirty="0">
                <a:latin typeface="Times New Roman" pitchFamily="18" charset="0"/>
                <a:cs typeface="Times New Roman" pitchFamily="18" charset="0"/>
              </a:rPr>
              <a:t>the expected rate </a:t>
            </a:r>
            <a:r>
              <a:rPr lang="en-US" sz="2200" dirty="0">
                <a:latin typeface="Times New Roman" pitchFamily="18" charset="0"/>
                <a:cs typeface="Times New Roman" pitchFamily="18" charset="0"/>
              </a:rPr>
              <a:t>that matters.  </a:t>
            </a:r>
          </a:p>
          <a:p>
            <a:pPr marL="115888" indent="-115888">
              <a:lnSpc>
                <a:spcPct val="90000"/>
              </a:lnSpc>
              <a:spcBef>
                <a:spcPct val="50000"/>
              </a:spcBef>
              <a:buFontTx/>
              <a:buChar char="•"/>
            </a:pPr>
            <a:r>
              <a:rPr lang="en-US" sz="2200" dirty="0">
                <a:latin typeface="Times New Roman" pitchFamily="18" charset="0"/>
                <a:cs typeface="Times New Roman" pitchFamily="18" charset="0"/>
              </a:rPr>
              <a:t>When the actual rate is greater than </a:t>
            </a:r>
            <a:r>
              <a:rPr lang="en-US" sz="2000" i="1" dirty="0">
                <a:latin typeface="Times New Roman" pitchFamily="18" charset="0"/>
                <a:cs typeface="Times New Roman" pitchFamily="18" charset="0"/>
              </a:rPr>
              <a:t>(less than)</a:t>
            </a:r>
            <a:r>
              <a:rPr lang="en-US" sz="2200" dirty="0">
                <a:latin typeface="Times New Roman" pitchFamily="18" charset="0"/>
                <a:cs typeface="Times New Roman" pitchFamily="18" charset="0"/>
              </a:rPr>
              <a:t> the expected rate, unemployment will be less than </a:t>
            </a:r>
            <a:r>
              <a:rPr lang="en-US" sz="2000" i="1" dirty="0">
                <a:latin typeface="Times New Roman" pitchFamily="18" charset="0"/>
                <a:cs typeface="Times New Roman" pitchFamily="18" charset="0"/>
              </a:rPr>
              <a:t>(greater than)</a:t>
            </a:r>
            <a:r>
              <a:rPr lang="en-US" sz="2200" dirty="0">
                <a:latin typeface="Times New Roman" pitchFamily="18" charset="0"/>
                <a:cs typeface="Times New Roman" pitchFamily="18" charset="0"/>
              </a:rPr>
              <a:t> its natural rate. </a:t>
            </a:r>
          </a:p>
        </p:txBody>
      </p:sp>
      <p:cxnSp>
        <p:nvCxnSpPr>
          <p:cNvPr id="92" name="Straight Connector 91"/>
          <p:cNvCxnSpPr/>
          <p:nvPr/>
        </p:nvCxnSpPr>
        <p:spPr>
          <a:xfrm>
            <a:off x="3981769"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68" name="Rectangle 12"/>
          <p:cNvSpPr>
            <a:spLocks noChangeAspect="1" noChangeArrowheads="1"/>
          </p:cNvSpPr>
          <p:nvPr/>
        </p:nvSpPr>
        <p:spPr bwMode="auto">
          <a:xfrm>
            <a:off x="7712240" y="5077079"/>
            <a:ext cx="1279197" cy="393954"/>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600" b="0" i="1" dirty="0">
                <a:solidFill>
                  <a:srgbClr val="000000"/>
                </a:solidFill>
                <a:latin typeface="Times New Roman" pitchFamily="18" charset="0"/>
                <a:cs typeface="Times New Roman" pitchFamily="18" charset="0"/>
              </a:rPr>
              <a:t>Unemployment</a:t>
            </a:r>
            <a:br>
              <a:rPr kumimoji="0" lang="en-US" sz="1600" b="0" i="1" dirty="0">
                <a:solidFill>
                  <a:srgbClr val="000000"/>
                </a:solidFill>
                <a:latin typeface="Times New Roman" pitchFamily="18" charset="0"/>
                <a:cs typeface="Times New Roman" pitchFamily="18" charset="0"/>
              </a:rPr>
            </a:br>
            <a:r>
              <a:rPr kumimoji="0" lang="en-US" sz="1600" b="0" i="1" dirty="0">
                <a:solidFill>
                  <a:srgbClr val="000000"/>
                </a:solidFill>
                <a:latin typeface="Times New Roman" pitchFamily="18" charset="0"/>
                <a:cs typeface="Times New Roman" pitchFamily="18" charset="0"/>
              </a:rPr>
              <a:t>rate (%)</a:t>
            </a:r>
            <a:endParaRPr kumimoji="0" lang="en-US" sz="1600" b="0" i="1" dirty="0">
              <a:solidFill>
                <a:schemeClr val="tx1"/>
              </a:solidFill>
              <a:latin typeface="Times New Roman" pitchFamily="18" charset="0"/>
              <a:cs typeface="Times New Roman" pitchFamily="18" charset="0"/>
            </a:endParaRPr>
          </a:p>
        </p:txBody>
      </p:sp>
      <p:sp>
        <p:nvSpPr>
          <p:cNvPr id="70" name="Text Box 13"/>
          <p:cNvSpPr txBox="1">
            <a:spLocks noChangeAspect="1" noChangeArrowheads="1"/>
          </p:cNvSpPr>
          <p:nvPr/>
        </p:nvSpPr>
        <p:spPr bwMode="auto">
          <a:xfrm>
            <a:off x="4209115" y="1660843"/>
            <a:ext cx="1156312" cy="590931"/>
          </a:xfrm>
          <a:prstGeom prst="rect">
            <a:avLst/>
          </a:prstGeom>
          <a:noFill/>
          <a:ln w="9525">
            <a:noFill/>
            <a:miter lim="800000"/>
            <a:headEnd/>
            <a:tailEnd/>
          </a:ln>
        </p:spPr>
        <p:txBody>
          <a:bodyPr wrap="square" lIns="0" tIns="0" rIns="0" bIns="0">
            <a:prstTxWarp prst="textNoShape">
              <a:avLst/>
            </a:prstTxWarp>
            <a:spAutoFit/>
          </a:bodyPr>
          <a:lstStyle/>
          <a:p>
            <a:pPr>
              <a:lnSpc>
                <a:spcPct val="80000"/>
              </a:lnSpc>
            </a:pPr>
            <a:r>
              <a:rPr lang="en-US" sz="1600" i="1" dirty="0" smtClean="0">
                <a:solidFill>
                  <a:srgbClr val="000000"/>
                </a:solidFill>
                <a:latin typeface="Times New Roman" pitchFamily="18" charset="0"/>
                <a:cs typeface="Times New Roman" pitchFamily="18" charset="0"/>
              </a:rPr>
              <a:t>Actual minus expected rate </a:t>
            </a:r>
            <a:br>
              <a:rPr lang="en-US" sz="1600" i="1" dirty="0" smtClean="0">
                <a:solidFill>
                  <a:srgbClr val="000000"/>
                </a:solidFill>
                <a:latin typeface="Times New Roman" pitchFamily="18" charset="0"/>
                <a:cs typeface="Times New Roman" pitchFamily="18" charset="0"/>
              </a:rPr>
            </a:br>
            <a:r>
              <a:rPr lang="en-US" sz="1600" i="1" dirty="0" smtClean="0">
                <a:solidFill>
                  <a:srgbClr val="000000"/>
                </a:solidFill>
                <a:latin typeface="Times New Roman" pitchFamily="18" charset="0"/>
                <a:cs typeface="Times New Roman" pitchFamily="18" charset="0"/>
              </a:rPr>
              <a:t>of </a:t>
            </a:r>
            <a:r>
              <a:rPr lang="en-US" sz="1600" i="1" dirty="0">
                <a:solidFill>
                  <a:srgbClr val="000000"/>
                </a:solidFill>
                <a:latin typeface="Times New Roman" pitchFamily="18" charset="0"/>
                <a:cs typeface="Times New Roman" pitchFamily="18" charset="0"/>
              </a:rPr>
              <a:t>inflation</a:t>
            </a:r>
          </a:p>
        </p:txBody>
      </p:sp>
      <p:sp>
        <p:nvSpPr>
          <p:cNvPr id="76" name="Rectangle 19"/>
          <p:cNvSpPr>
            <a:spLocks noChangeArrowheads="1"/>
          </p:cNvSpPr>
          <p:nvPr/>
        </p:nvSpPr>
        <p:spPr bwMode="auto">
          <a:xfrm>
            <a:off x="3891788" y="1858137"/>
            <a:ext cx="4751388" cy="0"/>
          </a:xfrm>
          <a:prstGeom prst="rect">
            <a:avLst/>
          </a:prstGeom>
          <a:solidFill>
            <a:srgbClr val="003F6E"/>
          </a:solidFill>
          <a:ln w="9525">
            <a:noFill/>
            <a:miter lim="800000"/>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77" name="Rectangle 20"/>
          <p:cNvSpPr>
            <a:spLocks noChangeArrowheads="1"/>
          </p:cNvSpPr>
          <p:nvPr/>
        </p:nvSpPr>
        <p:spPr bwMode="auto">
          <a:xfrm>
            <a:off x="3891788" y="1858137"/>
            <a:ext cx="4751388" cy="0"/>
          </a:xfrm>
          <a:prstGeom prst="rect">
            <a:avLst/>
          </a:prstGeom>
          <a:solidFill>
            <a:srgbClr val="003F6E"/>
          </a:solidFill>
          <a:ln w="9525">
            <a:noFill/>
            <a:miter lim="800000"/>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53" name="Freeform 80"/>
          <p:cNvSpPr>
            <a:spLocks/>
          </p:cNvSpPr>
          <p:nvPr/>
        </p:nvSpPr>
        <p:spPr bwMode="auto">
          <a:xfrm>
            <a:off x="4724019" y="2288350"/>
            <a:ext cx="2917825" cy="2951162"/>
          </a:xfrm>
          <a:custGeom>
            <a:avLst/>
            <a:gdLst>
              <a:gd name="T0" fmla="*/ 0 w 1920"/>
              <a:gd name="T1" fmla="*/ 0 h 2112"/>
              <a:gd name="T2" fmla="*/ 0 w 1920"/>
              <a:gd name="T3" fmla="*/ 2951162 h 2112"/>
              <a:gd name="T4" fmla="*/ 2917825 w 1920"/>
              <a:gd name="T5" fmla="*/ 2951162 h 2112"/>
              <a:gd name="T6" fmla="*/ 0 60000 65536"/>
              <a:gd name="T7" fmla="*/ 0 60000 65536"/>
              <a:gd name="T8" fmla="*/ 0 60000 65536"/>
              <a:gd name="T9" fmla="*/ 0 w 1920"/>
              <a:gd name="T10" fmla="*/ 0 h 2112"/>
              <a:gd name="T11" fmla="*/ 1920 w 1920"/>
              <a:gd name="T12" fmla="*/ 2112 h 2112"/>
            </a:gdLst>
            <a:ahLst/>
            <a:cxnLst>
              <a:cxn ang="T6">
                <a:pos x="T0" y="T1"/>
              </a:cxn>
              <a:cxn ang="T7">
                <a:pos x="T2" y="T3"/>
              </a:cxn>
              <a:cxn ang="T8">
                <a:pos x="T4" y="T5"/>
              </a:cxn>
            </a:cxnLst>
            <a:rect l="T9" t="T10" r="T11" b="T12"/>
            <a:pathLst>
              <a:path w="1920" h="2112">
                <a:moveTo>
                  <a:pt x="0" y="0"/>
                </a:moveTo>
                <a:lnTo>
                  <a:pt x="0" y="2112"/>
                </a:lnTo>
                <a:lnTo>
                  <a:pt x="1920" y="2112"/>
                </a:lnTo>
              </a:path>
            </a:pathLst>
          </a:custGeom>
          <a:noFill/>
          <a:ln w="28575">
            <a:solidFill>
              <a:schemeClr val="tx1"/>
            </a:solidFill>
            <a:round/>
            <a:headEnd/>
            <a:tailEnd/>
          </a:ln>
        </p:spPr>
        <p:txBody>
          <a:bodyPr wrap="none" lIns="92075" tIns="46038" rIns="92075" bIns="46038" anchor="ctr">
            <a:prstTxWarp prst="textNoShape">
              <a:avLst/>
            </a:prstTxWarp>
          </a:bodyPr>
          <a:lstStyle/>
          <a:p>
            <a:endParaRPr lang="en-US">
              <a:latin typeface="Times New Roman" pitchFamily="18" charset="0"/>
              <a:cs typeface="Times New Roman" pitchFamily="18" charset="0"/>
            </a:endParaRPr>
          </a:p>
        </p:txBody>
      </p:sp>
      <p:sp>
        <p:nvSpPr>
          <p:cNvPr id="191" name="Freeform 3"/>
          <p:cNvSpPr>
            <a:spLocks/>
          </p:cNvSpPr>
          <p:nvPr/>
        </p:nvSpPr>
        <p:spPr bwMode="auto">
          <a:xfrm>
            <a:off x="5076063" y="2654840"/>
            <a:ext cx="1955800" cy="2225675"/>
          </a:xfrm>
          <a:custGeom>
            <a:avLst/>
            <a:gdLst>
              <a:gd name="T0" fmla="*/ 0 w 957"/>
              <a:gd name="T1" fmla="*/ 0 h 1320"/>
              <a:gd name="T2" fmla="*/ 110359 w 957"/>
              <a:gd name="T3" fmla="*/ 293384 h 1320"/>
              <a:gd name="T4" fmla="*/ 282028 w 957"/>
              <a:gd name="T5" fmla="*/ 657586 h 1320"/>
              <a:gd name="T6" fmla="*/ 551793 w 957"/>
              <a:gd name="T7" fmla="*/ 1097662 h 1320"/>
              <a:gd name="T8" fmla="*/ 846083 w 957"/>
              <a:gd name="T9" fmla="*/ 1451747 h 1320"/>
              <a:gd name="T10" fmla="*/ 1060669 w 957"/>
              <a:gd name="T11" fmla="*/ 1674315 h 1320"/>
              <a:gd name="T12" fmla="*/ 1342697 w 957"/>
              <a:gd name="T13" fmla="*/ 1896882 h 1320"/>
              <a:gd name="T14" fmla="*/ 1667641 w 957"/>
              <a:gd name="T15" fmla="*/ 2099216 h 1320"/>
              <a:gd name="T16" fmla="*/ 1955800 w 957"/>
              <a:gd name="T17" fmla="*/ 2225675 h 13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57"/>
              <a:gd name="T28" fmla="*/ 0 h 1320"/>
              <a:gd name="T29" fmla="*/ 957 w 957"/>
              <a:gd name="T30" fmla="*/ 1320 h 13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57" h="1320">
                <a:moveTo>
                  <a:pt x="0" y="0"/>
                </a:moveTo>
                <a:cubicBezTo>
                  <a:pt x="15" y="54"/>
                  <a:pt x="31" y="109"/>
                  <a:pt x="54" y="174"/>
                </a:cubicBezTo>
                <a:cubicBezTo>
                  <a:pt x="77" y="239"/>
                  <a:pt x="102" y="311"/>
                  <a:pt x="138" y="390"/>
                </a:cubicBezTo>
                <a:cubicBezTo>
                  <a:pt x="174" y="469"/>
                  <a:pt x="224" y="573"/>
                  <a:pt x="270" y="651"/>
                </a:cubicBezTo>
                <a:cubicBezTo>
                  <a:pt x="316" y="729"/>
                  <a:pt x="372" y="804"/>
                  <a:pt x="414" y="861"/>
                </a:cubicBezTo>
                <a:cubicBezTo>
                  <a:pt x="456" y="918"/>
                  <a:pt x="479" y="949"/>
                  <a:pt x="519" y="993"/>
                </a:cubicBezTo>
                <a:cubicBezTo>
                  <a:pt x="559" y="1037"/>
                  <a:pt x="608" y="1083"/>
                  <a:pt x="657" y="1125"/>
                </a:cubicBezTo>
                <a:cubicBezTo>
                  <a:pt x="706" y="1167"/>
                  <a:pt x="766" y="1213"/>
                  <a:pt x="816" y="1245"/>
                </a:cubicBezTo>
                <a:cubicBezTo>
                  <a:pt x="866" y="1277"/>
                  <a:pt x="911" y="1298"/>
                  <a:pt x="957" y="1320"/>
                </a:cubicBezTo>
              </a:path>
            </a:pathLst>
          </a:custGeom>
          <a:noFill/>
          <a:ln w="57150">
            <a:solidFill>
              <a:srgbClr val="446F23"/>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92" name="Line 5"/>
          <p:cNvSpPr>
            <a:spLocks noChangeShapeType="1"/>
          </p:cNvSpPr>
          <p:nvPr/>
        </p:nvSpPr>
        <p:spPr bwMode="auto">
          <a:xfrm>
            <a:off x="4624134" y="2800890"/>
            <a:ext cx="111125" cy="0"/>
          </a:xfrm>
          <a:prstGeom prst="line">
            <a:avLst/>
          </a:prstGeom>
          <a:noFill/>
          <a:ln w="28575">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93" name="Line 6"/>
          <p:cNvSpPr>
            <a:spLocks noChangeShapeType="1"/>
          </p:cNvSpPr>
          <p:nvPr/>
        </p:nvSpPr>
        <p:spPr bwMode="auto">
          <a:xfrm>
            <a:off x="4624134" y="3372390"/>
            <a:ext cx="111125" cy="0"/>
          </a:xfrm>
          <a:prstGeom prst="line">
            <a:avLst/>
          </a:prstGeom>
          <a:noFill/>
          <a:ln w="28575">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94" name="Line 7"/>
          <p:cNvSpPr>
            <a:spLocks noChangeShapeType="1"/>
          </p:cNvSpPr>
          <p:nvPr/>
        </p:nvSpPr>
        <p:spPr bwMode="auto">
          <a:xfrm>
            <a:off x="4624134" y="3942302"/>
            <a:ext cx="111125" cy="0"/>
          </a:xfrm>
          <a:prstGeom prst="line">
            <a:avLst/>
          </a:prstGeom>
          <a:noFill/>
          <a:ln w="28575">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95" name="Line 8"/>
          <p:cNvSpPr>
            <a:spLocks noChangeShapeType="1"/>
          </p:cNvSpPr>
          <p:nvPr/>
        </p:nvSpPr>
        <p:spPr bwMode="auto">
          <a:xfrm>
            <a:off x="4624134" y="4501102"/>
            <a:ext cx="111125" cy="0"/>
          </a:xfrm>
          <a:prstGeom prst="line">
            <a:avLst/>
          </a:prstGeom>
          <a:noFill/>
          <a:ln w="28575">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96" name="Rectangle 9"/>
          <p:cNvSpPr>
            <a:spLocks noChangeArrowheads="1"/>
          </p:cNvSpPr>
          <p:nvPr/>
        </p:nvSpPr>
        <p:spPr bwMode="auto">
          <a:xfrm>
            <a:off x="4221075" y="2672302"/>
            <a:ext cx="376706"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10%</a:t>
            </a:r>
            <a:endParaRPr kumimoji="0" lang="en-US" sz="1600" b="0" dirty="0">
              <a:solidFill>
                <a:srgbClr val="000000"/>
              </a:solidFill>
              <a:latin typeface="Times New Roman" pitchFamily="18" charset="0"/>
              <a:cs typeface="Times New Roman" pitchFamily="18" charset="0"/>
            </a:endParaRPr>
          </a:p>
        </p:txBody>
      </p:sp>
      <p:sp>
        <p:nvSpPr>
          <p:cNvPr id="197" name="Rectangle 10"/>
          <p:cNvSpPr>
            <a:spLocks noChangeArrowheads="1"/>
          </p:cNvSpPr>
          <p:nvPr/>
        </p:nvSpPr>
        <p:spPr bwMode="auto">
          <a:xfrm>
            <a:off x="4323668" y="3237452"/>
            <a:ext cx="274113"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5%</a:t>
            </a:r>
            <a:endParaRPr kumimoji="0" lang="en-US" sz="1600" b="0" dirty="0">
              <a:solidFill>
                <a:srgbClr val="000000"/>
              </a:solidFill>
              <a:latin typeface="Times New Roman" pitchFamily="18" charset="0"/>
              <a:cs typeface="Times New Roman" pitchFamily="18" charset="0"/>
            </a:endParaRPr>
          </a:p>
        </p:txBody>
      </p:sp>
      <p:sp>
        <p:nvSpPr>
          <p:cNvPr id="198" name="Rectangle 11"/>
          <p:cNvSpPr>
            <a:spLocks noChangeArrowheads="1"/>
          </p:cNvSpPr>
          <p:nvPr/>
        </p:nvSpPr>
        <p:spPr bwMode="auto">
          <a:xfrm>
            <a:off x="4323668" y="3807365"/>
            <a:ext cx="274113"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0%</a:t>
            </a:r>
            <a:endParaRPr kumimoji="0" lang="en-US" sz="1600" b="0" dirty="0">
              <a:solidFill>
                <a:srgbClr val="000000"/>
              </a:solidFill>
              <a:latin typeface="Times New Roman" pitchFamily="18" charset="0"/>
              <a:cs typeface="Times New Roman" pitchFamily="18" charset="0"/>
            </a:endParaRPr>
          </a:p>
        </p:txBody>
      </p:sp>
      <p:sp>
        <p:nvSpPr>
          <p:cNvPr id="199" name="Rectangle 12"/>
          <p:cNvSpPr>
            <a:spLocks noChangeArrowheads="1"/>
          </p:cNvSpPr>
          <p:nvPr/>
        </p:nvSpPr>
        <p:spPr bwMode="auto">
          <a:xfrm>
            <a:off x="4254738" y="4364577"/>
            <a:ext cx="343043"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-5%</a:t>
            </a:r>
            <a:endParaRPr kumimoji="0" lang="en-US" sz="1600" b="0" dirty="0">
              <a:solidFill>
                <a:srgbClr val="000000"/>
              </a:solidFill>
              <a:latin typeface="Times New Roman" pitchFamily="18" charset="0"/>
              <a:cs typeface="Times New Roman" pitchFamily="18" charset="0"/>
            </a:endParaRPr>
          </a:p>
        </p:txBody>
      </p:sp>
      <p:sp>
        <p:nvSpPr>
          <p:cNvPr id="200" name="Rectangle 13"/>
          <p:cNvSpPr>
            <a:spLocks noChangeArrowheads="1"/>
          </p:cNvSpPr>
          <p:nvPr/>
        </p:nvSpPr>
        <p:spPr bwMode="auto">
          <a:xfrm>
            <a:off x="4152146" y="4920202"/>
            <a:ext cx="445635"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a:solidFill>
                  <a:srgbClr val="000000"/>
                </a:solidFill>
                <a:latin typeface="Times New Roman" pitchFamily="18" charset="0"/>
                <a:cs typeface="Times New Roman" pitchFamily="18" charset="0"/>
              </a:rPr>
              <a:t>-</a:t>
            </a:r>
            <a:r>
              <a:rPr kumimoji="0" lang="en-US" sz="1600" b="0" dirty="0" smtClean="0">
                <a:solidFill>
                  <a:srgbClr val="000000"/>
                </a:solidFill>
                <a:latin typeface="Times New Roman" pitchFamily="18" charset="0"/>
                <a:cs typeface="Times New Roman" pitchFamily="18" charset="0"/>
              </a:rPr>
              <a:t>10%</a:t>
            </a:r>
            <a:endParaRPr kumimoji="0" lang="en-US" sz="1600" b="0" dirty="0">
              <a:solidFill>
                <a:srgbClr val="000000"/>
              </a:solidFill>
              <a:latin typeface="Times New Roman" pitchFamily="18" charset="0"/>
              <a:cs typeface="Times New Roman" pitchFamily="18" charset="0"/>
            </a:endParaRPr>
          </a:p>
        </p:txBody>
      </p:sp>
      <p:grpSp>
        <p:nvGrpSpPr>
          <p:cNvPr id="201" name="Group 16"/>
          <p:cNvGrpSpPr>
            <a:grpSpLocks/>
          </p:cNvGrpSpPr>
          <p:nvPr/>
        </p:nvGrpSpPr>
        <p:grpSpPr bwMode="auto">
          <a:xfrm>
            <a:off x="5247515" y="5276120"/>
            <a:ext cx="914401" cy="401637"/>
            <a:chOff x="2454" y="2568"/>
            <a:chExt cx="576" cy="253"/>
          </a:xfrm>
        </p:grpSpPr>
        <p:sp>
          <p:nvSpPr>
            <p:cNvPr id="202" name="Rectangle 17"/>
            <p:cNvSpPr>
              <a:spLocks noChangeArrowheads="1"/>
            </p:cNvSpPr>
            <p:nvPr/>
          </p:nvSpPr>
          <p:spPr bwMode="auto">
            <a:xfrm>
              <a:off x="2454" y="2712"/>
              <a:ext cx="576" cy="109"/>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400" b="1" i="1" dirty="0">
                  <a:solidFill>
                    <a:srgbClr val="C03838"/>
                  </a:solidFill>
                  <a:latin typeface="Times New Roman" pitchFamily="18" charset="0"/>
                  <a:cs typeface="Times New Roman" pitchFamily="18" charset="0"/>
                </a:rPr>
                <a:t>Natural rate</a:t>
              </a:r>
            </a:p>
          </p:txBody>
        </p:sp>
        <p:sp>
          <p:nvSpPr>
            <p:cNvPr id="203" name="AutoShape 18"/>
            <p:cNvSpPr>
              <a:spLocks noChangeArrowheads="1"/>
            </p:cNvSpPr>
            <p:nvPr/>
          </p:nvSpPr>
          <p:spPr bwMode="auto">
            <a:xfrm>
              <a:off x="2724" y="2568"/>
              <a:ext cx="132" cy="118"/>
            </a:xfrm>
            <a:prstGeom prst="triangle">
              <a:avLst>
                <a:gd name="adj" fmla="val 50000"/>
              </a:avLst>
            </a:prstGeom>
            <a:solidFill>
              <a:srgbClr val="C03838"/>
            </a:solidFill>
            <a:ln w="9525">
              <a:solidFill>
                <a:srgbClr val="C03838"/>
              </a:solidFill>
              <a:miter lim="800000"/>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grpSp>
      <p:sp>
        <p:nvSpPr>
          <p:cNvPr id="204" name="Rectangle 19"/>
          <p:cNvSpPr>
            <a:spLocks noChangeArrowheads="1"/>
          </p:cNvSpPr>
          <p:nvPr/>
        </p:nvSpPr>
        <p:spPr bwMode="auto">
          <a:xfrm>
            <a:off x="4828413" y="2324640"/>
            <a:ext cx="328616" cy="246221"/>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2000" i="1">
                <a:solidFill>
                  <a:srgbClr val="446F23"/>
                </a:solidFill>
                <a:latin typeface="Times New Roman" pitchFamily="18" charset="0"/>
                <a:cs typeface="Times New Roman" pitchFamily="18" charset="0"/>
              </a:rPr>
              <a:t>PC</a:t>
            </a:r>
          </a:p>
        </p:txBody>
      </p:sp>
      <p:grpSp>
        <p:nvGrpSpPr>
          <p:cNvPr id="205" name="Group 20"/>
          <p:cNvGrpSpPr>
            <a:grpSpLocks/>
          </p:cNvGrpSpPr>
          <p:nvPr/>
        </p:nvGrpSpPr>
        <p:grpSpPr bwMode="auto">
          <a:xfrm>
            <a:off x="5865051" y="4097877"/>
            <a:ext cx="3081337" cy="288925"/>
            <a:chOff x="2843" y="1941"/>
            <a:chExt cx="1941" cy="182"/>
          </a:xfrm>
        </p:grpSpPr>
        <p:sp>
          <p:nvSpPr>
            <p:cNvPr id="206" name="AutoShape 21"/>
            <p:cNvSpPr>
              <a:spLocks/>
            </p:cNvSpPr>
            <p:nvPr/>
          </p:nvSpPr>
          <p:spPr bwMode="auto">
            <a:xfrm rot="-3106479">
              <a:off x="3237" y="1612"/>
              <a:ext cx="117" cy="905"/>
            </a:xfrm>
            <a:prstGeom prst="rightBrace">
              <a:avLst>
                <a:gd name="adj1" fmla="val 64459"/>
                <a:gd name="adj2" fmla="val 50000"/>
              </a:avLst>
            </a:prstGeom>
            <a:noFill/>
            <a:ln w="31750">
              <a:solidFill>
                <a:srgbClr val="000000"/>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207" name="Rectangle 22"/>
            <p:cNvSpPr>
              <a:spLocks noChangeArrowheads="1"/>
            </p:cNvSpPr>
            <p:nvPr/>
          </p:nvSpPr>
          <p:spPr bwMode="auto">
            <a:xfrm>
              <a:off x="3378" y="1941"/>
              <a:ext cx="1406" cy="109"/>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400" b="0" dirty="0">
                  <a:solidFill>
                    <a:srgbClr val="000000"/>
                  </a:solidFill>
                  <a:latin typeface="Times New Roman" pitchFamily="18" charset="0"/>
                  <a:cs typeface="Times New Roman" pitchFamily="18" charset="0"/>
                </a:rPr>
                <a:t>Persons </a:t>
              </a:r>
              <a:r>
                <a:rPr kumimoji="0" lang="en-US" sz="1400" i="1" dirty="0">
                  <a:solidFill>
                    <a:srgbClr val="000000"/>
                  </a:solidFill>
                  <a:latin typeface="Times New Roman" pitchFamily="18" charset="0"/>
                  <a:cs typeface="Times New Roman" pitchFamily="18" charset="0"/>
                </a:rPr>
                <a:t>over-estimate</a:t>
              </a:r>
              <a:r>
                <a:rPr kumimoji="0" lang="en-US" sz="1400" b="0" dirty="0">
                  <a:solidFill>
                    <a:srgbClr val="000000"/>
                  </a:solidFill>
                  <a:latin typeface="Times New Roman" pitchFamily="18" charset="0"/>
                  <a:cs typeface="Times New Roman" pitchFamily="18" charset="0"/>
                </a:rPr>
                <a:t> inflation</a:t>
              </a:r>
            </a:p>
          </p:txBody>
        </p:sp>
      </p:grpSp>
      <p:grpSp>
        <p:nvGrpSpPr>
          <p:cNvPr id="208" name="Group 23"/>
          <p:cNvGrpSpPr>
            <a:grpSpLocks/>
          </p:cNvGrpSpPr>
          <p:nvPr/>
        </p:nvGrpSpPr>
        <p:grpSpPr bwMode="auto">
          <a:xfrm>
            <a:off x="5518976" y="2550065"/>
            <a:ext cx="2617787" cy="1281112"/>
            <a:chOff x="2625" y="966"/>
            <a:chExt cx="1649" cy="807"/>
          </a:xfrm>
        </p:grpSpPr>
        <p:sp>
          <p:nvSpPr>
            <p:cNvPr id="209" name="AutoShape 24"/>
            <p:cNvSpPr>
              <a:spLocks/>
            </p:cNvSpPr>
            <p:nvPr/>
          </p:nvSpPr>
          <p:spPr bwMode="auto">
            <a:xfrm rot="-1885384">
              <a:off x="2625" y="966"/>
              <a:ext cx="132" cy="807"/>
            </a:xfrm>
            <a:prstGeom prst="rightBrace">
              <a:avLst>
                <a:gd name="adj1" fmla="val 50947"/>
                <a:gd name="adj2" fmla="val 50000"/>
              </a:avLst>
            </a:prstGeom>
            <a:noFill/>
            <a:ln w="31750">
              <a:solidFill>
                <a:srgbClr val="000000"/>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210" name="Rectangle 25"/>
            <p:cNvSpPr>
              <a:spLocks noChangeArrowheads="1"/>
            </p:cNvSpPr>
            <p:nvPr/>
          </p:nvSpPr>
          <p:spPr bwMode="auto">
            <a:xfrm>
              <a:off x="2805" y="1250"/>
              <a:ext cx="1469" cy="109"/>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400" b="0">
                  <a:solidFill>
                    <a:srgbClr val="000000"/>
                  </a:solidFill>
                  <a:latin typeface="Times New Roman" pitchFamily="18" charset="0"/>
                  <a:cs typeface="Times New Roman" pitchFamily="18" charset="0"/>
                </a:rPr>
                <a:t>Persons </a:t>
              </a:r>
              <a:r>
                <a:rPr kumimoji="0" lang="en-US" sz="1400" i="1">
                  <a:solidFill>
                    <a:srgbClr val="000000"/>
                  </a:solidFill>
                  <a:latin typeface="Times New Roman" pitchFamily="18" charset="0"/>
                  <a:cs typeface="Times New Roman" pitchFamily="18" charset="0"/>
                </a:rPr>
                <a:t>under-estimate</a:t>
              </a:r>
              <a:r>
                <a:rPr kumimoji="0" lang="en-US" sz="1400" b="0">
                  <a:solidFill>
                    <a:srgbClr val="000000"/>
                  </a:solidFill>
                  <a:latin typeface="Times New Roman" pitchFamily="18" charset="0"/>
                  <a:cs typeface="Times New Roman" pitchFamily="18" charset="0"/>
                </a:rPr>
                <a:t> inflation</a:t>
              </a:r>
            </a:p>
          </p:txBody>
        </p:sp>
      </p:grpSp>
      <p:sp>
        <p:nvSpPr>
          <p:cNvPr id="211" name="Line 26"/>
          <p:cNvSpPr>
            <a:spLocks noChangeShapeType="1"/>
          </p:cNvSpPr>
          <p:nvPr/>
        </p:nvSpPr>
        <p:spPr bwMode="auto">
          <a:xfrm>
            <a:off x="4724018" y="3940715"/>
            <a:ext cx="1080707" cy="0"/>
          </a:xfrm>
          <a:prstGeom prst="line">
            <a:avLst/>
          </a:prstGeom>
          <a:noFill/>
          <a:ln w="31750" cap="rnd">
            <a:solidFill>
              <a:schemeClr val="tx1"/>
            </a:solidFill>
            <a:prstDash val="sysDot"/>
            <a:round/>
            <a:headEnd/>
            <a:tailEnd/>
          </a:ln>
        </p:spPr>
        <p:txBody>
          <a:bodyPr wrap="none" lIns="92075" tIns="46038" rIns="92075" bIns="46038" anchor="ctr">
            <a:prstTxWarp prst="textNoShape">
              <a:avLst/>
            </a:prstTxWarp>
          </a:bodyPr>
          <a:lstStyle/>
          <a:p>
            <a:endParaRPr lang="en-US" sz="1600">
              <a:latin typeface="Times New Roman" pitchFamily="18" charset="0"/>
              <a:cs typeface="Times New Roman" pitchFamily="18" charset="0"/>
            </a:endParaRPr>
          </a:p>
        </p:txBody>
      </p:sp>
      <p:sp>
        <p:nvSpPr>
          <p:cNvPr id="212" name="Line 27"/>
          <p:cNvSpPr>
            <a:spLocks noChangeShapeType="1"/>
          </p:cNvSpPr>
          <p:nvPr/>
        </p:nvSpPr>
        <p:spPr bwMode="auto">
          <a:xfrm>
            <a:off x="5779326" y="3924840"/>
            <a:ext cx="0" cy="1314672"/>
          </a:xfrm>
          <a:prstGeom prst="line">
            <a:avLst/>
          </a:prstGeom>
          <a:noFill/>
          <a:ln w="31750" cap="rnd">
            <a:solidFill>
              <a:schemeClr val="tx1"/>
            </a:solidFill>
            <a:prstDash val="sysDot"/>
            <a:round/>
            <a:headEnd/>
            <a:tailEnd/>
          </a:ln>
        </p:spPr>
        <p:txBody>
          <a:bodyPr wrap="none" lIns="92075" tIns="46038" rIns="92075" bIns="46038" anchor="ctr">
            <a:prstTxWarp prst="textNoShape">
              <a:avLst/>
            </a:prstTxWarp>
          </a:bodyPr>
          <a:lstStyle/>
          <a:p>
            <a:endParaRPr lang="en-US" sz="1600">
              <a:latin typeface="Times New Roman" pitchFamily="18" charset="0"/>
              <a:cs typeface="Times New Roman" pitchFamily="18" charset="0"/>
            </a:endParaRPr>
          </a:p>
        </p:txBody>
      </p:sp>
      <p:grpSp>
        <p:nvGrpSpPr>
          <p:cNvPr id="213" name="Group 28"/>
          <p:cNvGrpSpPr>
            <a:grpSpLocks/>
          </p:cNvGrpSpPr>
          <p:nvPr/>
        </p:nvGrpSpPr>
        <p:grpSpPr bwMode="auto">
          <a:xfrm>
            <a:off x="5893627" y="3445415"/>
            <a:ext cx="3087688" cy="436562"/>
            <a:chOff x="2861" y="1530"/>
            <a:chExt cx="1945" cy="275"/>
          </a:xfrm>
        </p:grpSpPr>
        <p:sp>
          <p:nvSpPr>
            <p:cNvPr id="214" name="Line 29"/>
            <p:cNvSpPr>
              <a:spLocks noChangeShapeType="1"/>
            </p:cNvSpPr>
            <p:nvPr/>
          </p:nvSpPr>
          <p:spPr bwMode="auto">
            <a:xfrm flipV="1">
              <a:off x="2861" y="1560"/>
              <a:ext cx="301" cy="245"/>
            </a:xfrm>
            <a:prstGeom prst="line">
              <a:avLst/>
            </a:prstGeom>
            <a:noFill/>
            <a:ln w="31750">
              <a:solidFill>
                <a:schemeClr val="tx1"/>
              </a:solidFill>
              <a:round/>
              <a:headEnd/>
              <a:tailEnd/>
            </a:ln>
            <a:effectLst>
              <a:outerShdw blurRad="50800" dist="38100" dir="2700000" algn="tl" rotWithShape="0">
                <a:prstClr val="black">
                  <a:alpha val="40000"/>
                </a:prstClr>
              </a:outerShdw>
            </a:effectLst>
          </p:spPr>
          <p:txBody>
            <a:bodyPr wrap="none" lIns="92075" tIns="46038" rIns="92075" bIns="46038" anchor="ctr">
              <a:prstTxWarp prst="textNoShape">
                <a:avLst/>
              </a:prstTxWarp>
            </a:bodyPr>
            <a:lstStyle/>
            <a:p>
              <a:endParaRPr lang="en-US" sz="1600">
                <a:latin typeface="Times New Roman" pitchFamily="18" charset="0"/>
                <a:cs typeface="Times New Roman" pitchFamily="18" charset="0"/>
              </a:endParaRPr>
            </a:p>
          </p:txBody>
        </p:sp>
        <p:grpSp>
          <p:nvGrpSpPr>
            <p:cNvPr id="215" name="Group 30"/>
            <p:cNvGrpSpPr>
              <a:grpSpLocks/>
            </p:cNvGrpSpPr>
            <p:nvPr/>
          </p:nvGrpSpPr>
          <p:grpSpPr bwMode="auto">
            <a:xfrm>
              <a:off x="3108" y="1530"/>
              <a:ext cx="1698" cy="139"/>
              <a:chOff x="3006" y="1506"/>
              <a:chExt cx="1698" cy="139"/>
            </a:xfrm>
          </p:grpSpPr>
          <p:sp>
            <p:nvSpPr>
              <p:cNvPr id="216" name="Rectangle 31"/>
              <p:cNvSpPr>
                <a:spLocks noChangeArrowheads="1"/>
              </p:cNvSpPr>
              <p:nvPr/>
            </p:nvSpPr>
            <p:spPr bwMode="auto">
              <a:xfrm>
                <a:off x="3006" y="1506"/>
                <a:ext cx="1698" cy="139"/>
              </a:xfrm>
              <a:prstGeom prst="rect">
                <a:avLst/>
              </a:prstGeom>
              <a:solidFill>
                <a:srgbClr val="FFFFCC"/>
              </a:solidFill>
              <a:ln w="12700">
                <a:solidFill>
                  <a:schemeClr val="tx1"/>
                </a:solidFill>
                <a:miter lim="800000"/>
                <a:headEnd/>
                <a:tailEnd/>
              </a:ln>
              <a:effectLst>
                <a:outerShdw blurRad="63500" dist="38099" dir="2700000" algn="ctr" rotWithShape="0">
                  <a:srgbClr val="000000">
                    <a:alpha val="74998"/>
                  </a:srgbClr>
                </a:outerShdw>
              </a:effectLst>
            </p:spPr>
            <p:txBody>
              <a:bodyPr wrap="none" lIns="92075" tIns="46038" rIns="92075" bIns="46038" anchor="ctr">
                <a:prstTxWarp prst="textNoShape">
                  <a:avLst/>
                </a:prstTxWarp>
              </a:bodyPr>
              <a:lstStyle/>
              <a:p>
                <a:pPr>
                  <a:defRPr/>
                </a:pPr>
                <a:endParaRPr lang="en-US" sz="1600">
                  <a:latin typeface="Times New Roman" pitchFamily="18" charset="0"/>
                  <a:cs typeface="Times New Roman" pitchFamily="18" charset="0"/>
                </a:endParaRPr>
              </a:p>
            </p:txBody>
          </p:sp>
          <p:sp>
            <p:nvSpPr>
              <p:cNvPr id="217" name="Rectangle 32"/>
              <p:cNvSpPr>
                <a:spLocks noChangeArrowheads="1"/>
              </p:cNvSpPr>
              <p:nvPr/>
            </p:nvSpPr>
            <p:spPr bwMode="auto">
              <a:xfrm>
                <a:off x="3060" y="1524"/>
                <a:ext cx="1600" cy="109"/>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400" b="0" i="1" dirty="0">
                    <a:solidFill>
                      <a:srgbClr val="000000"/>
                    </a:solidFill>
                    <a:latin typeface="Times New Roman" pitchFamily="18" charset="0"/>
                    <a:cs typeface="Times New Roman" pitchFamily="18" charset="0"/>
                  </a:rPr>
                  <a:t>Persons correctly forecast inflation</a:t>
                </a:r>
              </a:p>
            </p:txBody>
          </p:sp>
        </p:grpSp>
      </p:grpSp>
      <p:sp>
        <p:nvSpPr>
          <p:cNvPr id="218" name="Line 8"/>
          <p:cNvSpPr>
            <a:spLocks noChangeShapeType="1"/>
          </p:cNvSpPr>
          <p:nvPr/>
        </p:nvSpPr>
        <p:spPr bwMode="auto">
          <a:xfrm>
            <a:off x="4624134" y="5055838"/>
            <a:ext cx="111125" cy="0"/>
          </a:xfrm>
          <a:prstGeom prst="line">
            <a:avLst/>
          </a:prstGeom>
          <a:noFill/>
          <a:ln w="28575">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Tree>
    <p:extLst>
      <p:ext uri="{BB962C8B-B14F-4D97-AF65-F5344CB8AC3E}">
        <p14:creationId xmlns:p14="http://schemas.microsoft.com/office/powerpoint/2010/main" val="1736849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1">
                                            <p:txEl>
                                              <p:pRg st="1" end="1"/>
                                            </p:txEl>
                                          </p:spTgt>
                                        </p:tgtEl>
                                        <p:attrNameLst>
                                          <p:attrName>style.visibility</p:attrName>
                                        </p:attrNameLst>
                                      </p:cBhvr>
                                      <p:to>
                                        <p:strVal val="visible"/>
                                      </p:to>
                                    </p:set>
                                    <p:animEffect transition="in" filter="fade">
                                      <p:cBhvr>
                                        <p:cTn id="13" dur="500"/>
                                        <p:tgtEl>
                                          <p:spTgt spid="61">
                                            <p:txEl>
                                              <p:pRg st="1" end="1"/>
                                            </p:txEl>
                                          </p:spTgt>
                                        </p:tgtEl>
                                      </p:cBhvr>
                                    </p:animEffect>
                                    <p:anim calcmode="lin" valueType="num">
                                      <p:cBhvr>
                                        <p:cTn id="14"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9" presetClass="entr" presetSubtype="0" fill="hold" nodeType="afterEffect">
                                  <p:stCondLst>
                                    <p:cond delay="0"/>
                                  </p:stCondLst>
                                  <p:childTnLst>
                                    <p:set>
                                      <p:cBhvr>
                                        <p:cTn id="18" dur="1" fill="hold">
                                          <p:stCondLst>
                                            <p:cond delay="0"/>
                                          </p:stCondLst>
                                        </p:cTn>
                                        <p:tgtEl>
                                          <p:spTgt spid="208"/>
                                        </p:tgtEl>
                                        <p:attrNameLst>
                                          <p:attrName>style.visibility</p:attrName>
                                        </p:attrNameLst>
                                      </p:cBhvr>
                                      <p:to>
                                        <p:strVal val="visible"/>
                                      </p:to>
                                    </p:set>
                                    <p:animEffect transition="in" filter="dissolve">
                                      <p:cBhvr>
                                        <p:cTn id="19" dur="500"/>
                                        <p:tgtEl>
                                          <p:spTgt spid="208"/>
                                        </p:tgtEl>
                                      </p:cBhvr>
                                    </p:animEffect>
                                  </p:childTnLst>
                                </p:cTn>
                              </p:par>
                            </p:childTnLst>
                          </p:cTn>
                        </p:par>
                        <p:par>
                          <p:cTn id="20" fill="hold">
                            <p:stCondLst>
                              <p:cond delay="1500"/>
                            </p:stCondLst>
                            <p:childTnLst>
                              <p:par>
                                <p:cTn id="21" presetID="9" presetClass="entr" presetSubtype="0" fill="hold" nodeType="afterEffect">
                                  <p:stCondLst>
                                    <p:cond delay="0"/>
                                  </p:stCondLst>
                                  <p:childTnLst>
                                    <p:set>
                                      <p:cBhvr>
                                        <p:cTn id="22" dur="1" fill="hold">
                                          <p:stCondLst>
                                            <p:cond delay="0"/>
                                          </p:stCondLst>
                                        </p:cTn>
                                        <p:tgtEl>
                                          <p:spTgt spid="205"/>
                                        </p:tgtEl>
                                        <p:attrNameLst>
                                          <p:attrName>style.visibility</p:attrName>
                                        </p:attrNameLst>
                                      </p:cBhvr>
                                      <p:to>
                                        <p:strVal val="visible"/>
                                      </p:to>
                                    </p:set>
                                    <p:animEffect transition="in" filter="dissolve">
                                      <p:cBhvr>
                                        <p:cTn id="23" dur="500"/>
                                        <p:tgtEl>
                                          <p:spTgt spid="205"/>
                                        </p:tgtEl>
                                      </p:cBhvr>
                                    </p:animEffect>
                                  </p:childTnLst>
                                </p:cTn>
                              </p:par>
                            </p:childTnLst>
                          </p:cTn>
                        </p:par>
                        <p:par>
                          <p:cTn id="24" fill="hold">
                            <p:stCondLst>
                              <p:cond delay="2000"/>
                            </p:stCondLst>
                            <p:childTnLst>
                              <p:par>
                                <p:cTn id="25" presetID="17" presetClass="entr" presetSubtype="8" fill="hold" nodeType="afterEffect">
                                  <p:stCondLst>
                                    <p:cond delay="0"/>
                                  </p:stCondLst>
                                  <p:childTnLst>
                                    <p:set>
                                      <p:cBhvr>
                                        <p:cTn id="26" dur="1" fill="hold">
                                          <p:stCondLst>
                                            <p:cond delay="0"/>
                                          </p:stCondLst>
                                        </p:cTn>
                                        <p:tgtEl>
                                          <p:spTgt spid="213"/>
                                        </p:tgtEl>
                                        <p:attrNameLst>
                                          <p:attrName>style.visibility</p:attrName>
                                        </p:attrNameLst>
                                      </p:cBhvr>
                                      <p:to>
                                        <p:strVal val="visible"/>
                                      </p:to>
                                    </p:set>
                                    <p:anim calcmode="lin" valueType="num">
                                      <p:cBhvr>
                                        <p:cTn id="27" dur="500" fill="hold"/>
                                        <p:tgtEl>
                                          <p:spTgt spid="213"/>
                                        </p:tgtEl>
                                        <p:attrNameLst>
                                          <p:attrName>ppt_x</p:attrName>
                                        </p:attrNameLst>
                                      </p:cBhvr>
                                      <p:tavLst>
                                        <p:tav tm="0">
                                          <p:val>
                                            <p:strVal val="#ppt_x-#ppt_w/2"/>
                                          </p:val>
                                        </p:tav>
                                        <p:tav tm="100000">
                                          <p:val>
                                            <p:strVal val="#ppt_x"/>
                                          </p:val>
                                        </p:tav>
                                      </p:tavLst>
                                    </p:anim>
                                    <p:anim calcmode="lin" valueType="num">
                                      <p:cBhvr>
                                        <p:cTn id="28" dur="500" fill="hold"/>
                                        <p:tgtEl>
                                          <p:spTgt spid="213"/>
                                        </p:tgtEl>
                                        <p:attrNameLst>
                                          <p:attrName>ppt_y</p:attrName>
                                        </p:attrNameLst>
                                      </p:cBhvr>
                                      <p:tavLst>
                                        <p:tav tm="0">
                                          <p:val>
                                            <p:strVal val="#ppt_y"/>
                                          </p:val>
                                        </p:tav>
                                        <p:tav tm="100000">
                                          <p:val>
                                            <p:strVal val="#ppt_y"/>
                                          </p:val>
                                        </p:tav>
                                      </p:tavLst>
                                    </p:anim>
                                    <p:anim calcmode="lin" valueType="num">
                                      <p:cBhvr>
                                        <p:cTn id="29" dur="500" fill="hold"/>
                                        <p:tgtEl>
                                          <p:spTgt spid="213"/>
                                        </p:tgtEl>
                                        <p:attrNameLst>
                                          <p:attrName>ppt_w</p:attrName>
                                        </p:attrNameLst>
                                      </p:cBhvr>
                                      <p:tavLst>
                                        <p:tav tm="0">
                                          <p:val>
                                            <p:fltVal val="0"/>
                                          </p:val>
                                        </p:tav>
                                        <p:tav tm="100000">
                                          <p:val>
                                            <p:strVal val="#ppt_w"/>
                                          </p:val>
                                        </p:tav>
                                      </p:tavLst>
                                    </p:anim>
                                    <p:anim calcmode="lin" valueType="num">
                                      <p:cBhvr>
                                        <p:cTn id="30" dur="500" fill="hold"/>
                                        <p:tgtEl>
                                          <p:spTgt spid="213"/>
                                        </p:tgtEl>
                                        <p:attrNameLst>
                                          <p:attrName>ppt_h</p:attrName>
                                        </p:attrNameLst>
                                      </p:cBhvr>
                                      <p:tavLst>
                                        <p:tav tm="0">
                                          <p:val>
                                            <p:strVal val="#ppt_h"/>
                                          </p:val>
                                        </p:tav>
                                        <p:tav tm="100000">
                                          <p:val>
                                            <p:strVal val="#ppt_h"/>
                                          </p:val>
                                        </p:tav>
                                      </p:tavLst>
                                    </p:anim>
                                  </p:childTnLst>
                                </p:cTn>
                              </p:par>
                            </p:childTnLst>
                          </p:cTn>
                        </p:par>
                        <p:par>
                          <p:cTn id="31" fill="hold">
                            <p:stCondLst>
                              <p:cond delay="2500"/>
                            </p:stCondLst>
                            <p:childTnLst>
                              <p:par>
                                <p:cTn id="32" presetID="17" presetClass="entr" presetSubtype="2" fill="hold" grpId="0" nodeType="afterEffect">
                                  <p:stCondLst>
                                    <p:cond delay="0"/>
                                  </p:stCondLst>
                                  <p:childTnLst>
                                    <p:set>
                                      <p:cBhvr>
                                        <p:cTn id="33" dur="1" fill="hold">
                                          <p:stCondLst>
                                            <p:cond delay="0"/>
                                          </p:stCondLst>
                                        </p:cTn>
                                        <p:tgtEl>
                                          <p:spTgt spid="211"/>
                                        </p:tgtEl>
                                        <p:attrNameLst>
                                          <p:attrName>style.visibility</p:attrName>
                                        </p:attrNameLst>
                                      </p:cBhvr>
                                      <p:to>
                                        <p:strVal val="visible"/>
                                      </p:to>
                                    </p:set>
                                    <p:anim calcmode="lin" valueType="num">
                                      <p:cBhvr>
                                        <p:cTn id="34" dur="500" fill="hold"/>
                                        <p:tgtEl>
                                          <p:spTgt spid="211"/>
                                        </p:tgtEl>
                                        <p:attrNameLst>
                                          <p:attrName>ppt_x</p:attrName>
                                        </p:attrNameLst>
                                      </p:cBhvr>
                                      <p:tavLst>
                                        <p:tav tm="0">
                                          <p:val>
                                            <p:strVal val="#ppt_x+#ppt_w/2"/>
                                          </p:val>
                                        </p:tav>
                                        <p:tav tm="100000">
                                          <p:val>
                                            <p:strVal val="#ppt_x"/>
                                          </p:val>
                                        </p:tav>
                                      </p:tavLst>
                                    </p:anim>
                                    <p:anim calcmode="lin" valueType="num">
                                      <p:cBhvr>
                                        <p:cTn id="35" dur="500" fill="hold"/>
                                        <p:tgtEl>
                                          <p:spTgt spid="211"/>
                                        </p:tgtEl>
                                        <p:attrNameLst>
                                          <p:attrName>ppt_y</p:attrName>
                                        </p:attrNameLst>
                                      </p:cBhvr>
                                      <p:tavLst>
                                        <p:tav tm="0">
                                          <p:val>
                                            <p:strVal val="#ppt_y"/>
                                          </p:val>
                                        </p:tav>
                                        <p:tav tm="100000">
                                          <p:val>
                                            <p:strVal val="#ppt_y"/>
                                          </p:val>
                                        </p:tav>
                                      </p:tavLst>
                                    </p:anim>
                                    <p:anim calcmode="lin" valueType="num">
                                      <p:cBhvr>
                                        <p:cTn id="36" dur="500" fill="hold"/>
                                        <p:tgtEl>
                                          <p:spTgt spid="211"/>
                                        </p:tgtEl>
                                        <p:attrNameLst>
                                          <p:attrName>ppt_w</p:attrName>
                                        </p:attrNameLst>
                                      </p:cBhvr>
                                      <p:tavLst>
                                        <p:tav tm="0">
                                          <p:val>
                                            <p:fltVal val="0"/>
                                          </p:val>
                                        </p:tav>
                                        <p:tav tm="100000">
                                          <p:val>
                                            <p:strVal val="#ppt_w"/>
                                          </p:val>
                                        </p:tav>
                                      </p:tavLst>
                                    </p:anim>
                                    <p:anim calcmode="lin" valueType="num">
                                      <p:cBhvr>
                                        <p:cTn id="37" dur="500" fill="hold"/>
                                        <p:tgtEl>
                                          <p:spTgt spid="211"/>
                                        </p:tgtEl>
                                        <p:attrNameLst>
                                          <p:attrName>ppt_h</p:attrName>
                                        </p:attrNameLst>
                                      </p:cBhvr>
                                      <p:tavLst>
                                        <p:tav tm="0">
                                          <p:val>
                                            <p:strVal val="#ppt_h"/>
                                          </p:val>
                                        </p:tav>
                                        <p:tav tm="100000">
                                          <p:val>
                                            <p:strVal val="#ppt_h"/>
                                          </p:val>
                                        </p:tav>
                                      </p:tavLst>
                                    </p:anim>
                                  </p:childTnLst>
                                </p:cTn>
                              </p:par>
                              <p:par>
                                <p:cTn id="38" presetID="17" presetClass="entr" presetSubtype="1" fill="hold" grpId="0" nodeType="withEffect">
                                  <p:stCondLst>
                                    <p:cond delay="0"/>
                                  </p:stCondLst>
                                  <p:childTnLst>
                                    <p:set>
                                      <p:cBhvr>
                                        <p:cTn id="39" dur="1" fill="hold">
                                          <p:stCondLst>
                                            <p:cond delay="0"/>
                                          </p:stCondLst>
                                        </p:cTn>
                                        <p:tgtEl>
                                          <p:spTgt spid="212"/>
                                        </p:tgtEl>
                                        <p:attrNameLst>
                                          <p:attrName>style.visibility</p:attrName>
                                        </p:attrNameLst>
                                      </p:cBhvr>
                                      <p:to>
                                        <p:strVal val="visible"/>
                                      </p:to>
                                    </p:set>
                                    <p:anim calcmode="lin" valueType="num">
                                      <p:cBhvr>
                                        <p:cTn id="40" dur="500" fill="hold"/>
                                        <p:tgtEl>
                                          <p:spTgt spid="212"/>
                                        </p:tgtEl>
                                        <p:attrNameLst>
                                          <p:attrName>ppt_x</p:attrName>
                                        </p:attrNameLst>
                                      </p:cBhvr>
                                      <p:tavLst>
                                        <p:tav tm="0">
                                          <p:val>
                                            <p:strVal val="#ppt_x"/>
                                          </p:val>
                                        </p:tav>
                                        <p:tav tm="100000">
                                          <p:val>
                                            <p:strVal val="#ppt_x"/>
                                          </p:val>
                                        </p:tav>
                                      </p:tavLst>
                                    </p:anim>
                                    <p:anim calcmode="lin" valueType="num">
                                      <p:cBhvr>
                                        <p:cTn id="41" dur="500" fill="hold"/>
                                        <p:tgtEl>
                                          <p:spTgt spid="212"/>
                                        </p:tgtEl>
                                        <p:attrNameLst>
                                          <p:attrName>ppt_y</p:attrName>
                                        </p:attrNameLst>
                                      </p:cBhvr>
                                      <p:tavLst>
                                        <p:tav tm="0">
                                          <p:val>
                                            <p:strVal val="#ppt_y-#ppt_h/2"/>
                                          </p:val>
                                        </p:tav>
                                        <p:tav tm="100000">
                                          <p:val>
                                            <p:strVal val="#ppt_y"/>
                                          </p:val>
                                        </p:tav>
                                      </p:tavLst>
                                    </p:anim>
                                    <p:anim calcmode="lin" valueType="num">
                                      <p:cBhvr>
                                        <p:cTn id="42" dur="500" fill="hold"/>
                                        <p:tgtEl>
                                          <p:spTgt spid="212"/>
                                        </p:tgtEl>
                                        <p:attrNameLst>
                                          <p:attrName>ppt_w</p:attrName>
                                        </p:attrNameLst>
                                      </p:cBhvr>
                                      <p:tavLst>
                                        <p:tav tm="0">
                                          <p:val>
                                            <p:strVal val="#ppt_w"/>
                                          </p:val>
                                        </p:tav>
                                        <p:tav tm="100000">
                                          <p:val>
                                            <p:strVal val="#ppt_w"/>
                                          </p:val>
                                        </p:tav>
                                      </p:tavLst>
                                    </p:anim>
                                    <p:anim calcmode="lin" valueType="num">
                                      <p:cBhvr>
                                        <p:cTn id="43" dur="500" fill="hold"/>
                                        <p:tgtEl>
                                          <p:spTgt spid="212"/>
                                        </p:tgtEl>
                                        <p:attrNameLst>
                                          <p:attrName>ppt_h</p:attrName>
                                        </p:attrNameLst>
                                      </p:cBhvr>
                                      <p:tavLst>
                                        <p:tav tm="0">
                                          <p:val>
                                            <p:fltVal val="0"/>
                                          </p:val>
                                        </p:tav>
                                        <p:tav tm="100000">
                                          <p:val>
                                            <p:strVal val="#ppt_h"/>
                                          </p:val>
                                        </p:tav>
                                      </p:tavLst>
                                    </p:anim>
                                  </p:childTnLst>
                                </p:cTn>
                              </p:par>
                            </p:childTnLst>
                          </p:cTn>
                        </p:par>
                        <p:par>
                          <p:cTn id="44" fill="hold">
                            <p:stCondLst>
                              <p:cond delay="3000"/>
                            </p:stCondLst>
                            <p:childTnLst>
                              <p:par>
                                <p:cTn id="45" presetID="34" presetClass="emph" presetSubtype="0" fill="hold" grpId="0" nodeType="afterEffect">
                                  <p:stCondLst>
                                    <p:cond delay="0"/>
                                  </p:stCondLst>
                                  <p:iterate type="lt">
                                    <p:tmPct val="10000"/>
                                  </p:iterate>
                                  <p:childTnLst>
                                    <p:animMotion origin="layout" path="M 0.0 0.0 L 0.0 -0.07213" pathEditMode="relative" ptsTypes="">
                                      <p:cBhvr>
                                        <p:cTn id="46" dur="250" accel="50000" decel="50000" autoRev="1" fill="hold">
                                          <p:stCondLst>
                                            <p:cond delay="0"/>
                                          </p:stCondLst>
                                        </p:cTn>
                                        <p:tgtEl>
                                          <p:spTgt spid="198"/>
                                        </p:tgtEl>
                                        <p:attrNameLst>
                                          <p:attrName>ppt_x</p:attrName>
                                          <p:attrName>ppt_y</p:attrName>
                                        </p:attrNameLst>
                                      </p:cBhvr>
                                    </p:animMotion>
                                    <p:animRot by="1500000">
                                      <p:cBhvr>
                                        <p:cTn id="47" dur="125" fill="hold">
                                          <p:stCondLst>
                                            <p:cond delay="0"/>
                                          </p:stCondLst>
                                        </p:cTn>
                                        <p:tgtEl>
                                          <p:spTgt spid="198"/>
                                        </p:tgtEl>
                                        <p:attrNameLst>
                                          <p:attrName>r</p:attrName>
                                        </p:attrNameLst>
                                      </p:cBhvr>
                                    </p:animRot>
                                    <p:animRot by="-1500000">
                                      <p:cBhvr>
                                        <p:cTn id="48" dur="125" fill="hold">
                                          <p:stCondLst>
                                            <p:cond delay="125"/>
                                          </p:stCondLst>
                                        </p:cTn>
                                        <p:tgtEl>
                                          <p:spTgt spid="198"/>
                                        </p:tgtEl>
                                        <p:attrNameLst>
                                          <p:attrName>r</p:attrName>
                                        </p:attrNameLst>
                                      </p:cBhvr>
                                    </p:animRot>
                                    <p:animRot by="-1500000">
                                      <p:cBhvr>
                                        <p:cTn id="49" dur="125" fill="hold">
                                          <p:stCondLst>
                                            <p:cond delay="250"/>
                                          </p:stCondLst>
                                        </p:cTn>
                                        <p:tgtEl>
                                          <p:spTgt spid="198"/>
                                        </p:tgtEl>
                                        <p:attrNameLst>
                                          <p:attrName>r</p:attrName>
                                        </p:attrNameLst>
                                      </p:cBhvr>
                                    </p:animRot>
                                    <p:animRot by="1500000">
                                      <p:cBhvr>
                                        <p:cTn id="50" dur="125" fill="hold">
                                          <p:stCondLst>
                                            <p:cond delay="375"/>
                                          </p:stCondLst>
                                        </p:cTn>
                                        <p:tgtEl>
                                          <p:spTgt spid="198"/>
                                        </p:tgtEl>
                                        <p:attrNameLst>
                                          <p:attrName>r</p:attrName>
                                        </p:attrNameLst>
                                      </p:cBhvr>
                                    </p:animRot>
                                  </p:childTnLst>
                                </p:cTn>
                              </p:par>
                              <p:par>
                                <p:cTn id="51" presetID="17" presetClass="entr" presetSubtype="1" fill="hold" nodeType="withEffect">
                                  <p:stCondLst>
                                    <p:cond delay="0"/>
                                  </p:stCondLst>
                                  <p:childTnLst>
                                    <p:set>
                                      <p:cBhvr>
                                        <p:cTn id="52" dur="1" fill="hold">
                                          <p:stCondLst>
                                            <p:cond delay="0"/>
                                          </p:stCondLst>
                                        </p:cTn>
                                        <p:tgtEl>
                                          <p:spTgt spid="201"/>
                                        </p:tgtEl>
                                        <p:attrNameLst>
                                          <p:attrName>style.visibility</p:attrName>
                                        </p:attrNameLst>
                                      </p:cBhvr>
                                      <p:to>
                                        <p:strVal val="visible"/>
                                      </p:to>
                                    </p:set>
                                    <p:anim calcmode="lin" valueType="num">
                                      <p:cBhvr>
                                        <p:cTn id="53" dur="500" fill="hold"/>
                                        <p:tgtEl>
                                          <p:spTgt spid="201"/>
                                        </p:tgtEl>
                                        <p:attrNameLst>
                                          <p:attrName>ppt_x</p:attrName>
                                        </p:attrNameLst>
                                      </p:cBhvr>
                                      <p:tavLst>
                                        <p:tav tm="0">
                                          <p:val>
                                            <p:strVal val="#ppt_x"/>
                                          </p:val>
                                        </p:tav>
                                        <p:tav tm="100000">
                                          <p:val>
                                            <p:strVal val="#ppt_x"/>
                                          </p:val>
                                        </p:tav>
                                      </p:tavLst>
                                    </p:anim>
                                    <p:anim calcmode="lin" valueType="num">
                                      <p:cBhvr>
                                        <p:cTn id="54" dur="500" fill="hold"/>
                                        <p:tgtEl>
                                          <p:spTgt spid="201"/>
                                        </p:tgtEl>
                                        <p:attrNameLst>
                                          <p:attrName>ppt_y</p:attrName>
                                        </p:attrNameLst>
                                      </p:cBhvr>
                                      <p:tavLst>
                                        <p:tav tm="0">
                                          <p:val>
                                            <p:strVal val="#ppt_y-#ppt_h/2"/>
                                          </p:val>
                                        </p:tav>
                                        <p:tav tm="100000">
                                          <p:val>
                                            <p:strVal val="#ppt_y"/>
                                          </p:val>
                                        </p:tav>
                                      </p:tavLst>
                                    </p:anim>
                                    <p:anim calcmode="lin" valueType="num">
                                      <p:cBhvr>
                                        <p:cTn id="55" dur="500" fill="hold"/>
                                        <p:tgtEl>
                                          <p:spTgt spid="201"/>
                                        </p:tgtEl>
                                        <p:attrNameLst>
                                          <p:attrName>ppt_w</p:attrName>
                                        </p:attrNameLst>
                                      </p:cBhvr>
                                      <p:tavLst>
                                        <p:tav tm="0">
                                          <p:val>
                                            <p:strVal val="#ppt_w"/>
                                          </p:val>
                                        </p:tav>
                                        <p:tav tm="100000">
                                          <p:val>
                                            <p:strVal val="#ppt_w"/>
                                          </p:val>
                                        </p:tav>
                                      </p:tavLst>
                                    </p:anim>
                                    <p:anim calcmode="lin" valueType="num">
                                      <p:cBhvr>
                                        <p:cTn id="56" dur="500" fill="hold"/>
                                        <p:tgtEl>
                                          <p:spTgt spid="20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build="p"/>
      <p:bldP spid="198" grpId="0"/>
      <p:bldP spid="211" grpId="0" animBg="1"/>
      <p:bldP spid="21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768097"/>
            <a:ext cx="8977930" cy="515344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73" name="Rectangle 87"/>
          <p:cNvSpPr>
            <a:spLocks noChangeArrowheads="1"/>
          </p:cNvSpPr>
          <p:nvPr/>
        </p:nvSpPr>
        <p:spPr bwMode="auto">
          <a:xfrm>
            <a:off x="4771486" y="1382204"/>
            <a:ext cx="95481" cy="3900059"/>
          </a:xfrm>
          <a:prstGeom prst="rect">
            <a:avLst/>
          </a:prstGeom>
          <a:solidFill>
            <a:schemeClr val="bg2">
              <a:lumMod val="90000"/>
            </a:schemeClr>
          </a:solidFill>
          <a:ln w="9525">
            <a:noFill/>
            <a:miter lim="800000"/>
            <a:headEnd/>
            <a:tailEnd/>
          </a:ln>
        </p:spPr>
        <p:txBody>
          <a:bodyPr wrap="none" anchor="ctr">
            <a:prstTxWarp prst="textNoShape">
              <a:avLst/>
            </a:prstTxWarp>
          </a:bodyPr>
          <a:lstStyle/>
          <a:p>
            <a:endParaRPr lang="en-US"/>
          </a:p>
        </p:txBody>
      </p:sp>
      <p:sp>
        <p:nvSpPr>
          <p:cNvPr id="74" name="Rectangle 88"/>
          <p:cNvSpPr>
            <a:spLocks noChangeArrowheads="1"/>
          </p:cNvSpPr>
          <p:nvPr/>
        </p:nvSpPr>
        <p:spPr bwMode="auto">
          <a:xfrm>
            <a:off x="5387311" y="1382204"/>
            <a:ext cx="65975" cy="3906808"/>
          </a:xfrm>
          <a:prstGeom prst="rect">
            <a:avLst/>
          </a:prstGeom>
          <a:solidFill>
            <a:schemeClr val="bg2">
              <a:lumMod val="90000"/>
            </a:schemeClr>
          </a:solidFill>
          <a:ln w="9525">
            <a:noFill/>
            <a:miter lim="800000"/>
            <a:headEnd/>
            <a:tailEnd/>
          </a:ln>
        </p:spPr>
        <p:txBody>
          <a:bodyPr wrap="none" anchor="ctr">
            <a:prstTxWarp prst="textNoShape">
              <a:avLst/>
            </a:prstTxWarp>
          </a:bodyPr>
          <a:lstStyle/>
          <a:p>
            <a:endParaRPr lang="en-US"/>
          </a:p>
        </p:txBody>
      </p:sp>
      <p:sp>
        <p:nvSpPr>
          <p:cNvPr id="75" name="Rectangle 89"/>
          <p:cNvSpPr>
            <a:spLocks noChangeArrowheads="1"/>
          </p:cNvSpPr>
          <p:nvPr/>
        </p:nvSpPr>
        <p:spPr bwMode="auto">
          <a:xfrm>
            <a:off x="5572173" y="1382204"/>
            <a:ext cx="128016" cy="3906808"/>
          </a:xfrm>
          <a:prstGeom prst="rect">
            <a:avLst/>
          </a:prstGeom>
          <a:solidFill>
            <a:schemeClr val="bg2">
              <a:lumMod val="90000"/>
            </a:schemeClr>
          </a:solidFill>
          <a:ln w="9525">
            <a:noFill/>
            <a:miter lim="800000"/>
            <a:headEnd/>
            <a:tailEnd/>
          </a:ln>
        </p:spPr>
        <p:txBody>
          <a:bodyPr wrap="none" anchor="ctr">
            <a:prstTxWarp prst="textNoShape">
              <a:avLst/>
            </a:prstTxWarp>
          </a:bodyPr>
          <a:lstStyle/>
          <a:p>
            <a:endParaRPr lang="en-US"/>
          </a:p>
        </p:txBody>
      </p:sp>
      <p:sp>
        <p:nvSpPr>
          <p:cNvPr id="77" name="Rectangle 90"/>
          <p:cNvSpPr>
            <a:spLocks noChangeArrowheads="1"/>
          </p:cNvSpPr>
          <p:nvPr/>
        </p:nvSpPr>
        <p:spPr bwMode="auto">
          <a:xfrm>
            <a:off x="6616475" y="1382204"/>
            <a:ext cx="46507" cy="3906629"/>
          </a:xfrm>
          <a:prstGeom prst="rect">
            <a:avLst/>
          </a:prstGeom>
          <a:solidFill>
            <a:schemeClr val="bg2">
              <a:lumMod val="90000"/>
            </a:schemeClr>
          </a:solidFill>
          <a:ln w="9525">
            <a:noFill/>
            <a:miter lim="800000"/>
            <a:headEnd/>
            <a:tailEnd/>
          </a:ln>
        </p:spPr>
        <p:txBody>
          <a:bodyPr wrap="none" anchor="ctr">
            <a:prstTxWarp prst="textNoShape">
              <a:avLst/>
            </a:prstTxWarp>
          </a:bodyPr>
          <a:lstStyle/>
          <a:p>
            <a:endParaRPr lang="en-US"/>
          </a:p>
        </p:txBody>
      </p:sp>
      <p:sp>
        <p:nvSpPr>
          <p:cNvPr id="78" name="Rectangle 77"/>
          <p:cNvSpPr>
            <a:spLocks noChangeArrowheads="1"/>
          </p:cNvSpPr>
          <p:nvPr/>
        </p:nvSpPr>
        <p:spPr bwMode="auto">
          <a:xfrm>
            <a:off x="7717618" y="1382204"/>
            <a:ext cx="69026" cy="3905114"/>
          </a:xfrm>
          <a:prstGeom prst="rect">
            <a:avLst/>
          </a:prstGeom>
          <a:solidFill>
            <a:schemeClr val="bg2">
              <a:lumMod val="90000"/>
            </a:schemeClr>
          </a:solidFill>
          <a:ln w="9525">
            <a:noFill/>
            <a:miter lim="800000"/>
            <a:headEnd/>
            <a:tailEnd/>
          </a:ln>
        </p:spPr>
        <p:txBody>
          <a:bodyPr wrap="none" anchor="ctr">
            <a:prstTxWarp prst="textNoShape">
              <a:avLst/>
            </a:prstTxWarp>
          </a:bodyPr>
          <a:lstStyle/>
          <a:p>
            <a:endParaRPr lang="en-US"/>
          </a:p>
        </p:txBody>
      </p:sp>
      <p:sp>
        <p:nvSpPr>
          <p:cNvPr id="95" name="Rectangle 94"/>
          <p:cNvSpPr>
            <a:spLocks noChangeArrowheads="1"/>
          </p:cNvSpPr>
          <p:nvPr/>
        </p:nvSpPr>
        <p:spPr bwMode="auto">
          <a:xfrm>
            <a:off x="8481632" y="1380307"/>
            <a:ext cx="132000" cy="3905114"/>
          </a:xfrm>
          <a:prstGeom prst="rect">
            <a:avLst/>
          </a:prstGeom>
          <a:solidFill>
            <a:schemeClr val="bg2">
              <a:lumMod val="90000"/>
            </a:schemeClr>
          </a:solidFill>
          <a:ln w="9525">
            <a:noFill/>
            <a:miter lim="800000"/>
            <a:headEnd/>
            <a:tailEnd/>
          </a:ln>
        </p:spPr>
        <p:txBody>
          <a:bodyPr wrap="none" anchor="ctr">
            <a:prstTxWarp prst="textNoShape">
              <a:avLst/>
            </a:prstTxWarp>
          </a:bodyPr>
          <a:lstStyle/>
          <a:p>
            <a:endParaRPr lang="en-US"/>
          </a:p>
        </p:txBody>
      </p:sp>
      <p:sp>
        <p:nvSpPr>
          <p:cNvPr id="2" name="Title 1"/>
          <p:cNvSpPr>
            <a:spLocks noGrp="1"/>
          </p:cNvSpPr>
          <p:nvPr>
            <p:ph type="title"/>
          </p:nvPr>
        </p:nvSpPr>
        <p:spPr>
          <a:xfrm>
            <a:off x="119569" y="121657"/>
            <a:ext cx="8904855" cy="646440"/>
          </a:xfrm>
        </p:spPr>
        <p:txBody>
          <a:bodyPr/>
          <a:lstStyle/>
          <a:p>
            <a:r>
              <a:rPr lang="en-US" sz="3400" dirty="0"/>
              <a:t>Index of Leading Indicators</a:t>
            </a:r>
          </a:p>
        </p:txBody>
      </p:sp>
      <p:sp>
        <p:nvSpPr>
          <p:cNvPr id="61" name="Text Box 10"/>
          <p:cNvSpPr txBox="1">
            <a:spLocks noChangeArrowheads="1"/>
          </p:cNvSpPr>
          <p:nvPr/>
        </p:nvSpPr>
        <p:spPr bwMode="auto">
          <a:xfrm>
            <a:off x="73113" y="1263757"/>
            <a:ext cx="3630207" cy="4001095"/>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a:latin typeface="Times New Roman" pitchFamily="18" charset="0"/>
                <a:cs typeface="Times New Roman" pitchFamily="18" charset="0"/>
              </a:rPr>
              <a:t>Consider how changes in the inflation rate and the rate of unemployment are related.</a:t>
            </a:r>
          </a:p>
          <a:p>
            <a:pPr marL="115888" indent="-115888">
              <a:lnSpc>
                <a:spcPct val="90000"/>
              </a:lnSpc>
              <a:spcBef>
                <a:spcPct val="50000"/>
              </a:spcBef>
              <a:buFontTx/>
              <a:buChar char="•"/>
            </a:pPr>
            <a:r>
              <a:rPr lang="en-US" sz="2000" dirty="0">
                <a:latin typeface="Times New Roman" pitchFamily="18" charset="0"/>
                <a:cs typeface="Times New Roman" pitchFamily="18" charset="0"/>
              </a:rPr>
              <a:t>Note how the sharp reductions in the rate of inflation during 1975, 1981-1982, and 1991 were associated with recessions and substantial increases in the unemployment rate.</a:t>
            </a:r>
          </a:p>
          <a:p>
            <a:pPr marL="115888" indent="-115888">
              <a:lnSpc>
                <a:spcPct val="90000"/>
              </a:lnSpc>
              <a:spcBef>
                <a:spcPct val="50000"/>
              </a:spcBef>
              <a:buFontTx/>
              <a:buChar char="•"/>
            </a:pPr>
            <a:r>
              <a:rPr lang="en-US" sz="2000" dirty="0">
                <a:latin typeface="Times New Roman" pitchFamily="18" charset="0"/>
                <a:cs typeface="Times New Roman" pitchFamily="18" charset="0"/>
              </a:rPr>
              <a:t>In contrast, the low and steady inflation rates during 1992-2006 were accompanied by low rates of unemployment.</a:t>
            </a:r>
          </a:p>
        </p:txBody>
      </p:sp>
      <p:cxnSp>
        <p:nvCxnSpPr>
          <p:cNvPr id="92" name="Straight Connector 91"/>
          <p:cNvCxnSpPr/>
          <p:nvPr/>
        </p:nvCxnSpPr>
        <p:spPr>
          <a:xfrm>
            <a:off x="3663269" y="1088136"/>
            <a:ext cx="27408" cy="4581014"/>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70" name="Freeform 69"/>
          <p:cNvSpPr/>
          <p:nvPr/>
        </p:nvSpPr>
        <p:spPr>
          <a:xfrm>
            <a:off x="4374141" y="1473766"/>
            <a:ext cx="4399808" cy="1401288"/>
          </a:xfrm>
          <a:custGeom>
            <a:avLst/>
            <a:gdLst>
              <a:gd name="connsiteX0" fmla="*/ 0 w 4399808"/>
              <a:gd name="connsiteY0" fmla="*/ 961901 h 1401288"/>
              <a:gd name="connsiteX1" fmla="*/ 17813 w 4399808"/>
              <a:gd name="connsiteY1" fmla="*/ 1009402 h 1401288"/>
              <a:gd name="connsiteX2" fmla="*/ 65314 w 4399808"/>
              <a:gd name="connsiteY2" fmla="*/ 950026 h 1401288"/>
              <a:gd name="connsiteX3" fmla="*/ 100940 w 4399808"/>
              <a:gd name="connsiteY3" fmla="*/ 1009402 h 1401288"/>
              <a:gd name="connsiteX4" fmla="*/ 178130 w 4399808"/>
              <a:gd name="connsiteY4" fmla="*/ 1050966 h 1401288"/>
              <a:gd name="connsiteX5" fmla="*/ 213756 w 4399808"/>
              <a:gd name="connsiteY5" fmla="*/ 1205345 h 1401288"/>
              <a:gd name="connsiteX6" fmla="*/ 255320 w 4399808"/>
              <a:gd name="connsiteY6" fmla="*/ 1163782 h 1401288"/>
              <a:gd name="connsiteX7" fmla="*/ 302821 w 4399808"/>
              <a:gd name="connsiteY7" fmla="*/ 1223158 h 1401288"/>
              <a:gd name="connsiteX8" fmla="*/ 350322 w 4399808"/>
              <a:gd name="connsiteY8" fmla="*/ 1163782 h 1401288"/>
              <a:gd name="connsiteX9" fmla="*/ 397823 w 4399808"/>
              <a:gd name="connsiteY9" fmla="*/ 1092530 h 1401288"/>
              <a:gd name="connsiteX10" fmla="*/ 445325 w 4399808"/>
              <a:gd name="connsiteY10" fmla="*/ 724395 h 1401288"/>
              <a:gd name="connsiteX11" fmla="*/ 486888 w 4399808"/>
              <a:gd name="connsiteY11" fmla="*/ 380010 h 1401288"/>
              <a:gd name="connsiteX12" fmla="*/ 510639 w 4399808"/>
              <a:gd name="connsiteY12" fmla="*/ 451262 h 1401288"/>
              <a:gd name="connsiteX13" fmla="*/ 522514 w 4399808"/>
              <a:gd name="connsiteY13" fmla="*/ 475013 h 1401288"/>
              <a:gd name="connsiteX14" fmla="*/ 587829 w 4399808"/>
              <a:gd name="connsiteY14" fmla="*/ 641267 h 1401288"/>
              <a:gd name="connsiteX15" fmla="*/ 641268 w 4399808"/>
              <a:gd name="connsiteY15" fmla="*/ 593766 h 1401288"/>
              <a:gd name="connsiteX16" fmla="*/ 700644 w 4399808"/>
              <a:gd name="connsiteY16" fmla="*/ 754083 h 1401288"/>
              <a:gd name="connsiteX17" fmla="*/ 742208 w 4399808"/>
              <a:gd name="connsiteY17" fmla="*/ 801584 h 1401288"/>
              <a:gd name="connsiteX18" fmla="*/ 813460 w 4399808"/>
              <a:gd name="connsiteY18" fmla="*/ 961901 h 1401288"/>
              <a:gd name="connsiteX19" fmla="*/ 849086 w 4399808"/>
              <a:gd name="connsiteY19" fmla="*/ 944088 h 1401288"/>
              <a:gd name="connsiteX20" fmla="*/ 878774 w 4399808"/>
              <a:gd name="connsiteY20" fmla="*/ 991589 h 1401288"/>
              <a:gd name="connsiteX21" fmla="*/ 896587 w 4399808"/>
              <a:gd name="connsiteY21" fmla="*/ 979714 h 1401288"/>
              <a:gd name="connsiteX22" fmla="*/ 926275 w 4399808"/>
              <a:gd name="connsiteY22" fmla="*/ 1021278 h 1401288"/>
              <a:gd name="connsiteX23" fmla="*/ 973777 w 4399808"/>
              <a:gd name="connsiteY23" fmla="*/ 991589 h 1401288"/>
              <a:gd name="connsiteX24" fmla="*/ 1027216 w 4399808"/>
              <a:gd name="connsiteY24" fmla="*/ 682831 h 1401288"/>
              <a:gd name="connsiteX25" fmla="*/ 1062842 w 4399808"/>
              <a:gd name="connsiteY25" fmla="*/ 611579 h 1401288"/>
              <a:gd name="connsiteX26" fmla="*/ 1092530 w 4399808"/>
              <a:gd name="connsiteY26" fmla="*/ 676893 h 1401288"/>
              <a:gd name="connsiteX27" fmla="*/ 1157844 w 4399808"/>
              <a:gd name="connsiteY27" fmla="*/ 670956 h 1401288"/>
              <a:gd name="connsiteX28" fmla="*/ 1306286 w 4399808"/>
              <a:gd name="connsiteY28" fmla="*/ 0 h 1401288"/>
              <a:gd name="connsiteX29" fmla="*/ 1353787 w 4399808"/>
              <a:gd name="connsiteY29" fmla="*/ 83127 h 1401288"/>
              <a:gd name="connsiteX30" fmla="*/ 1413164 w 4399808"/>
              <a:gd name="connsiteY30" fmla="*/ 391886 h 1401288"/>
              <a:gd name="connsiteX31" fmla="*/ 1472540 w 4399808"/>
              <a:gd name="connsiteY31" fmla="*/ 659080 h 1401288"/>
              <a:gd name="connsiteX32" fmla="*/ 1502229 w 4399808"/>
              <a:gd name="connsiteY32" fmla="*/ 653143 h 1401288"/>
              <a:gd name="connsiteX33" fmla="*/ 1537855 w 4399808"/>
              <a:gd name="connsiteY33" fmla="*/ 706582 h 1401288"/>
              <a:gd name="connsiteX34" fmla="*/ 1573481 w 4399808"/>
              <a:gd name="connsiteY34" fmla="*/ 688769 h 1401288"/>
              <a:gd name="connsiteX35" fmla="*/ 1638795 w 4399808"/>
              <a:gd name="connsiteY35" fmla="*/ 771896 h 1401288"/>
              <a:gd name="connsiteX36" fmla="*/ 1680359 w 4399808"/>
              <a:gd name="connsiteY36" fmla="*/ 724395 h 1401288"/>
              <a:gd name="connsiteX37" fmla="*/ 1763486 w 4399808"/>
              <a:gd name="connsiteY37" fmla="*/ 819397 h 1401288"/>
              <a:gd name="connsiteX38" fmla="*/ 1799112 w 4399808"/>
              <a:gd name="connsiteY38" fmla="*/ 920337 h 1401288"/>
              <a:gd name="connsiteX39" fmla="*/ 1864426 w 4399808"/>
              <a:gd name="connsiteY39" fmla="*/ 1015340 h 1401288"/>
              <a:gd name="connsiteX40" fmla="*/ 1911927 w 4399808"/>
              <a:gd name="connsiteY40" fmla="*/ 1092530 h 1401288"/>
              <a:gd name="connsiteX41" fmla="*/ 1941616 w 4399808"/>
              <a:gd name="connsiteY41" fmla="*/ 1056904 h 1401288"/>
              <a:gd name="connsiteX42" fmla="*/ 2000992 w 4399808"/>
              <a:gd name="connsiteY42" fmla="*/ 1128156 h 1401288"/>
              <a:gd name="connsiteX43" fmla="*/ 2048494 w 4399808"/>
              <a:gd name="connsiteY43" fmla="*/ 1128156 h 1401288"/>
              <a:gd name="connsiteX44" fmla="*/ 2072244 w 4399808"/>
              <a:gd name="connsiteY44" fmla="*/ 1098467 h 1401288"/>
              <a:gd name="connsiteX45" fmla="*/ 2107870 w 4399808"/>
              <a:gd name="connsiteY45" fmla="*/ 1104405 h 1401288"/>
              <a:gd name="connsiteX46" fmla="*/ 2214748 w 4399808"/>
              <a:gd name="connsiteY46" fmla="*/ 801584 h 1401288"/>
              <a:gd name="connsiteX47" fmla="*/ 2280062 w 4399808"/>
              <a:gd name="connsiteY47" fmla="*/ 777834 h 1401288"/>
              <a:gd name="connsiteX48" fmla="*/ 2345377 w 4399808"/>
              <a:gd name="connsiteY48" fmla="*/ 599704 h 1401288"/>
              <a:gd name="connsiteX49" fmla="*/ 2369127 w 4399808"/>
              <a:gd name="connsiteY49" fmla="*/ 617517 h 1401288"/>
              <a:gd name="connsiteX50" fmla="*/ 2404753 w 4399808"/>
              <a:gd name="connsiteY50" fmla="*/ 724395 h 1401288"/>
              <a:gd name="connsiteX51" fmla="*/ 2458192 w 4399808"/>
              <a:gd name="connsiteY51" fmla="*/ 760021 h 1401288"/>
              <a:gd name="connsiteX52" fmla="*/ 2476005 w 4399808"/>
              <a:gd name="connsiteY52" fmla="*/ 825335 h 1401288"/>
              <a:gd name="connsiteX53" fmla="*/ 2529444 w 4399808"/>
              <a:gd name="connsiteY53" fmla="*/ 843148 h 1401288"/>
              <a:gd name="connsiteX54" fmla="*/ 2553195 w 4399808"/>
              <a:gd name="connsiteY54" fmla="*/ 914400 h 1401288"/>
              <a:gd name="connsiteX55" fmla="*/ 2594759 w 4399808"/>
              <a:gd name="connsiteY55" fmla="*/ 950026 h 1401288"/>
              <a:gd name="connsiteX56" fmla="*/ 2654135 w 4399808"/>
              <a:gd name="connsiteY56" fmla="*/ 1080654 h 1401288"/>
              <a:gd name="connsiteX57" fmla="*/ 2689761 w 4399808"/>
              <a:gd name="connsiteY57" fmla="*/ 1021278 h 1401288"/>
              <a:gd name="connsiteX58" fmla="*/ 2713512 w 4399808"/>
              <a:gd name="connsiteY58" fmla="*/ 1033153 h 1401288"/>
              <a:gd name="connsiteX59" fmla="*/ 2731325 w 4399808"/>
              <a:gd name="connsiteY59" fmla="*/ 1068779 h 1401288"/>
              <a:gd name="connsiteX60" fmla="*/ 2755075 w 4399808"/>
              <a:gd name="connsiteY60" fmla="*/ 1068779 h 1401288"/>
              <a:gd name="connsiteX61" fmla="*/ 2814452 w 4399808"/>
              <a:gd name="connsiteY61" fmla="*/ 1122218 h 1401288"/>
              <a:gd name="connsiteX62" fmla="*/ 2850078 w 4399808"/>
              <a:gd name="connsiteY62" fmla="*/ 1110343 h 1401288"/>
              <a:gd name="connsiteX63" fmla="*/ 2939143 w 4399808"/>
              <a:gd name="connsiteY63" fmla="*/ 1240971 h 1401288"/>
              <a:gd name="connsiteX64" fmla="*/ 2968831 w 4399808"/>
              <a:gd name="connsiteY64" fmla="*/ 1235034 h 1401288"/>
              <a:gd name="connsiteX65" fmla="*/ 3016333 w 4399808"/>
              <a:gd name="connsiteY65" fmla="*/ 1312223 h 1401288"/>
              <a:gd name="connsiteX66" fmla="*/ 3040083 w 4399808"/>
              <a:gd name="connsiteY66" fmla="*/ 1264722 h 1401288"/>
              <a:gd name="connsiteX67" fmla="*/ 3093522 w 4399808"/>
              <a:gd name="connsiteY67" fmla="*/ 1330036 h 1401288"/>
              <a:gd name="connsiteX68" fmla="*/ 3123210 w 4399808"/>
              <a:gd name="connsiteY68" fmla="*/ 1324099 h 1401288"/>
              <a:gd name="connsiteX69" fmla="*/ 3152899 w 4399808"/>
              <a:gd name="connsiteY69" fmla="*/ 1365662 h 1401288"/>
              <a:gd name="connsiteX70" fmla="*/ 3200400 w 4399808"/>
              <a:gd name="connsiteY70" fmla="*/ 1371600 h 1401288"/>
              <a:gd name="connsiteX71" fmla="*/ 3230088 w 4399808"/>
              <a:gd name="connsiteY71" fmla="*/ 1395350 h 1401288"/>
              <a:gd name="connsiteX72" fmla="*/ 3247901 w 4399808"/>
              <a:gd name="connsiteY72" fmla="*/ 1365662 h 1401288"/>
              <a:gd name="connsiteX73" fmla="*/ 3277590 w 4399808"/>
              <a:gd name="connsiteY73" fmla="*/ 1401288 h 1401288"/>
              <a:gd name="connsiteX74" fmla="*/ 3313216 w 4399808"/>
              <a:gd name="connsiteY74" fmla="*/ 1300348 h 1401288"/>
              <a:gd name="connsiteX75" fmla="*/ 3384468 w 4399808"/>
              <a:gd name="connsiteY75" fmla="*/ 1062841 h 1401288"/>
              <a:gd name="connsiteX76" fmla="*/ 3426031 w 4399808"/>
              <a:gd name="connsiteY76" fmla="*/ 979714 h 1401288"/>
              <a:gd name="connsiteX77" fmla="*/ 3461657 w 4399808"/>
              <a:gd name="connsiteY77" fmla="*/ 1015340 h 1401288"/>
              <a:gd name="connsiteX78" fmla="*/ 3503221 w 4399808"/>
              <a:gd name="connsiteY78" fmla="*/ 973776 h 1401288"/>
              <a:gd name="connsiteX79" fmla="*/ 3515096 w 4399808"/>
              <a:gd name="connsiteY79" fmla="*/ 985652 h 1401288"/>
              <a:gd name="connsiteX80" fmla="*/ 3544785 w 4399808"/>
              <a:gd name="connsiteY80" fmla="*/ 920337 h 1401288"/>
              <a:gd name="connsiteX81" fmla="*/ 3574473 w 4399808"/>
              <a:gd name="connsiteY81" fmla="*/ 920337 h 1401288"/>
              <a:gd name="connsiteX82" fmla="*/ 3592286 w 4399808"/>
              <a:gd name="connsiteY82" fmla="*/ 997527 h 1401288"/>
              <a:gd name="connsiteX83" fmla="*/ 3616036 w 4399808"/>
              <a:gd name="connsiteY83" fmla="*/ 1015340 h 1401288"/>
              <a:gd name="connsiteX84" fmla="*/ 3633849 w 4399808"/>
              <a:gd name="connsiteY84" fmla="*/ 1050966 h 1401288"/>
              <a:gd name="connsiteX85" fmla="*/ 3657600 w 4399808"/>
              <a:gd name="connsiteY85" fmla="*/ 1050966 h 1401288"/>
              <a:gd name="connsiteX86" fmla="*/ 3681351 w 4399808"/>
              <a:gd name="connsiteY86" fmla="*/ 1086592 h 1401288"/>
              <a:gd name="connsiteX87" fmla="*/ 3711039 w 4399808"/>
              <a:gd name="connsiteY87" fmla="*/ 1092530 h 1401288"/>
              <a:gd name="connsiteX88" fmla="*/ 3794166 w 4399808"/>
              <a:gd name="connsiteY88" fmla="*/ 1187532 h 1401288"/>
              <a:gd name="connsiteX89" fmla="*/ 3811979 w 4399808"/>
              <a:gd name="connsiteY89" fmla="*/ 1181595 h 1401288"/>
              <a:gd name="connsiteX90" fmla="*/ 3829792 w 4399808"/>
              <a:gd name="connsiteY90" fmla="*/ 1235034 h 1401288"/>
              <a:gd name="connsiteX91" fmla="*/ 3889169 w 4399808"/>
              <a:gd name="connsiteY91" fmla="*/ 1246909 h 1401288"/>
              <a:gd name="connsiteX92" fmla="*/ 3924795 w 4399808"/>
              <a:gd name="connsiteY92" fmla="*/ 1294410 h 1401288"/>
              <a:gd name="connsiteX93" fmla="*/ 3978234 w 4399808"/>
              <a:gd name="connsiteY93" fmla="*/ 1276597 h 1401288"/>
              <a:gd name="connsiteX94" fmla="*/ 4067299 w 4399808"/>
              <a:gd name="connsiteY94" fmla="*/ 1193470 h 1401288"/>
              <a:gd name="connsiteX95" fmla="*/ 4114800 w 4399808"/>
              <a:gd name="connsiteY95" fmla="*/ 997527 h 1401288"/>
              <a:gd name="connsiteX96" fmla="*/ 4168239 w 4399808"/>
              <a:gd name="connsiteY96" fmla="*/ 771896 h 1401288"/>
              <a:gd name="connsiteX97" fmla="*/ 4174177 w 4399808"/>
              <a:gd name="connsiteY97" fmla="*/ 498763 h 1401288"/>
              <a:gd name="connsiteX98" fmla="*/ 4275117 w 4399808"/>
              <a:gd name="connsiteY98" fmla="*/ 142504 h 1401288"/>
              <a:gd name="connsiteX99" fmla="*/ 4328556 w 4399808"/>
              <a:gd name="connsiteY99" fmla="*/ 207818 h 1401288"/>
              <a:gd name="connsiteX100" fmla="*/ 4376057 w 4399808"/>
              <a:gd name="connsiteY100" fmla="*/ 184067 h 1401288"/>
              <a:gd name="connsiteX101" fmla="*/ 4399808 w 4399808"/>
              <a:gd name="connsiteY101" fmla="*/ 374073 h 1401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4399808" h="1401288">
                <a:moveTo>
                  <a:pt x="0" y="961901"/>
                </a:moveTo>
                <a:lnTo>
                  <a:pt x="17813" y="1009402"/>
                </a:lnTo>
                <a:lnTo>
                  <a:pt x="65314" y="950026"/>
                </a:lnTo>
                <a:lnTo>
                  <a:pt x="100940" y="1009402"/>
                </a:lnTo>
                <a:lnTo>
                  <a:pt x="178130" y="1050966"/>
                </a:lnTo>
                <a:lnTo>
                  <a:pt x="213756" y="1205345"/>
                </a:lnTo>
                <a:lnTo>
                  <a:pt x="255320" y="1163782"/>
                </a:lnTo>
                <a:lnTo>
                  <a:pt x="302821" y="1223158"/>
                </a:lnTo>
                <a:lnTo>
                  <a:pt x="350322" y="1163782"/>
                </a:lnTo>
                <a:lnTo>
                  <a:pt x="397823" y="1092530"/>
                </a:lnTo>
                <a:lnTo>
                  <a:pt x="445325" y="724395"/>
                </a:lnTo>
                <a:lnTo>
                  <a:pt x="486888" y="380010"/>
                </a:lnTo>
                <a:lnTo>
                  <a:pt x="510639" y="451262"/>
                </a:lnTo>
                <a:lnTo>
                  <a:pt x="522514" y="475013"/>
                </a:lnTo>
                <a:lnTo>
                  <a:pt x="587829" y="641267"/>
                </a:lnTo>
                <a:lnTo>
                  <a:pt x="641268" y="593766"/>
                </a:lnTo>
                <a:lnTo>
                  <a:pt x="700644" y="754083"/>
                </a:lnTo>
                <a:lnTo>
                  <a:pt x="742208" y="801584"/>
                </a:lnTo>
                <a:lnTo>
                  <a:pt x="813460" y="961901"/>
                </a:lnTo>
                <a:lnTo>
                  <a:pt x="849086" y="944088"/>
                </a:lnTo>
                <a:lnTo>
                  <a:pt x="878774" y="991589"/>
                </a:lnTo>
                <a:lnTo>
                  <a:pt x="896587" y="979714"/>
                </a:lnTo>
                <a:lnTo>
                  <a:pt x="926275" y="1021278"/>
                </a:lnTo>
                <a:lnTo>
                  <a:pt x="973777" y="991589"/>
                </a:lnTo>
                <a:lnTo>
                  <a:pt x="1027216" y="682831"/>
                </a:lnTo>
                <a:lnTo>
                  <a:pt x="1062842" y="611579"/>
                </a:lnTo>
                <a:lnTo>
                  <a:pt x="1092530" y="676893"/>
                </a:lnTo>
                <a:lnTo>
                  <a:pt x="1157844" y="670956"/>
                </a:lnTo>
                <a:lnTo>
                  <a:pt x="1306286" y="0"/>
                </a:lnTo>
                <a:lnTo>
                  <a:pt x="1353787" y="83127"/>
                </a:lnTo>
                <a:lnTo>
                  <a:pt x="1413164" y="391886"/>
                </a:lnTo>
                <a:lnTo>
                  <a:pt x="1472540" y="659080"/>
                </a:lnTo>
                <a:lnTo>
                  <a:pt x="1502229" y="653143"/>
                </a:lnTo>
                <a:lnTo>
                  <a:pt x="1537855" y="706582"/>
                </a:lnTo>
                <a:lnTo>
                  <a:pt x="1573481" y="688769"/>
                </a:lnTo>
                <a:lnTo>
                  <a:pt x="1638795" y="771896"/>
                </a:lnTo>
                <a:lnTo>
                  <a:pt x="1680359" y="724395"/>
                </a:lnTo>
                <a:lnTo>
                  <a:pt x="1763486" y="819397"/>
                </a:lnTo>
                <a:lnTo>
                  <a:pt x="1799112" y="920337"/>
                </a:lnTo>
                <a:lnTo>
                  <a:pt x="1864426" y="1015340"/>
                </a:lnTo>
                <a:lnTo>
                  <a:pt x="1911927" y="1092530"/>
                </a:lnTo>
                <a:lnTo>
                  <a:pt x="1941616" y="1056904"/>
                </a:lnTo>
                <a:lnTo>
                  <a:pt x="2000992" y="1128156"/>
                </a:lnTo>
                <a:lnTo>
                  <a:pt x="2048494" y="1128156"/>
                </a:lnTo>
                <a:lnTo>
                  <a:pt x="2072244" y="1098467"/>
                </a:lnTo>
                <a:lnTo>
                  <a:pt x="2107870" y="1104405"/>
                </a:lnTo>
                <a:lnTo>
                  <a:pt x="2214748" y="801584"/>
                </a:lnTo>
                <a:lnTo>
                  <a:pt x="2280062" y="777834"/>
                </a:lnTo>
                <a:lnTo>
                  <a:pt x="2345377" y="599704"/>
                </a:lnTo>
                <a:lnTo>
                  <a:pt x="2369127" y="617517"/>
                </a:lnTo>
                <a:lnTo>
                  <a:pt x="2404753" y="724395"/>
                </a:lnTo>
                <a:lnTo>
                  <a:pt x="2458192" y="760021"/>
                </a:lnTo>
                <a:lnTo>
                  <a:pt x="2476005" y="825335"/>
                </a:lnTo>
                <a:lnTo>
                  <a:pt x="2529444" y="843148"/>
                </a:lnTo>
                <a:lnTo>
                  <a:pt x="2553195" y="914400"/>
                </a:lnTo>
                <a:lnTo>
                  <a:pt x="2594759" y="950026"/>
                </a:lnTo>
                <a:lnTo>
                  <a:pt x="2654135" y="1080654"/>
                </a:lnTo>
                <a:lnTo>
                  <a:pt x="2689761" y="1021278"/>
                </a:lnTo>
                <a:lnTo>
                  <a:pt x="2713512" y="1033153"/>
                </a:lnTo>
                <a:lnTo>
                  <a:pt x="2731325" y="1068779"/>
                </a:lnTo>
                <a:lnTo>
                  <a:pt x="2755075" y="1068779"/>
                </a:lnTo>
                <a:lnTo>
                  <a:pt x="2814452" y="1122218"/>
                </a:lnTo>
                <a:lnTo>
                  <a:pt x="2850078" y="1110343"/>
                </a:lnTo>
                <a:lnTo>
                  <a:pt x="2939143" y="1240971"/>
                </a:lnTo>
                <a:lnTo>
                  <a:pt x="2968831" y="1235034"/>
                </a:lnTo>
                <a:lnTo>
                  <a:pt x="3016333" y="1312223"/>
                </a:lnTo>
                <a:lnTo>
                  <a:pt x="3040083" y="1264722"/>
                </a:lnTo>
                <a:lnTo>
                  <a:pt x="3093522" y="1330036"/>
                </a:lnTo>
                <a:lnTo>
                  <a:pt x="3123210" y="1324099"/>
                </a:lnTo>
                <a:lnTo>
                  <a:pt x="3152899" y="1365662"/>
                </a:lnTo>
                <a:lnTo>
                  <a:pt x="3200400" y="1371600"/>
                </a:lnTo>
                <a:lnTo>
                  <a:pt x="3230088" y="1395350"/>
                </a:lnTo>
                <a:lnTo>
                  <a:pt x="3247901" y="1365662"/>
                </a:lnTo>
                <a:lnTo>
                  <a:pt x="3277590" y="1401288"/>
                </a:lnTo>
                <a:lnTo>
                  <a:pt x="3313216" y="1300348"/>
                </a:lnTo>
                <a:lnTo>
                  <a:pt x="3384468" y="1062841"/>
                </a:lnTo>
                <a:lnTo>
                  <a:pt x="3426031" y="979714"/>
                </a:lnTo>
                <a:lnTo>
                  <a:pt x="3461657" y="1015340"/>
                </a:lnTo>
                <a:lnTo>
                  <a:pt x="3503221" y="973776"/>
                </a:lnTo>
                <a:lnTo>
                  <a:pt x="3515096" y="985652"/>
                </a:lnTo>
                <a:lnTo>
                  <a:pt x="3544785" y="920337"/>
                </a:lnTo>
                <a:lnTo>
                  <a:pt x="3574473" y="920337"/>
                </a:lnTo>
                <a:lnTo>
                  <a:pt x="3592286" y="997527"/>
                </a:lnTo>
                <a:lnTo>
                  <a:pt x="3616036" y="1015340"/>
                </a:lnTo>
                <a:lnTo>
                  <a:pt x="3633849" y="1050966"/>
                </a:lnTo>
                <a:lnTo>
                  <a:pt x="3657600" y="1050966"/>
                </a:lnTo>
                <a:lnTo>
                  <a:pt x="3681351" y="1086592"/>
                </a:lnTo>
                <a:lnTo>
                  <a:pt x="3711039" y="1092530"/>
                </a:lnTo>
                <a:lnTo>
                  <a:pt x="3794166" y="1187532"/>
                </a:lnTo>
                <a:lnTo>
                  <a:pt x="3811979" y="1181595"/>
                </a:lnTo>
                <a:lnTo>
                  <a:pt x="3829792" y="1235034"/>
                </a:lnTo>
                <a:lnTo>
                  <a:pt x="3889169" y="1246909"/>
                </a:lnTo>
                <a:lnTo>
                  <a:pt x="3924795" y="1294410"/>
                </a:lnTo>
                <a:lnTo>
                  <a:pt x="3978234" y="1276597"/>
                </a:lnTo>
                <a:lnTo>
                  <a:pt x="4067299" y="1193470"/>
                </a:lnTo>
                <a:lnTo>
                  <a:pt x="4114800" y="997527"/>
                </a:lnTo>
                <a:lnTo>
                  <a:pt x="4168239" y="771896"/>
                </a:lnTo>
                <a:lnTo>
                  <a:pt x="4174177" y="498763"/>
                </a:lnTo>
                <a:lnTo>
                  <a:pt x="4275117" y="142504"/>
                </a:lnTo>
                <a:lnTo>
                  <a:pt x="4328556" y="207818"/>
                </a:lnTo>
                <a:lnTo>
                  <a:pt x="4376057" y="184067"/>
                </a:lnTo>
                <a:lnTo>
                  <a:pt x="4399808" y="374073"/>
                </a:lnTo>
              </a:path>
            </a:pathLst>
          </a:custGeom>
          <a:noFill/>
          <a:ln w="38100">
            <a:solidFill>
              <a:schemeClr val="accent5">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Freeform 70"/>
          <p:cNvSpPr/>
          <p:nvPr/>
        </p:nvSpPr>
        <p:spPr>
          <a:xfrm>
            <a:off x="4368203" y="2477231"/>
            <a:ext cx="4411684" cy="2624446"/>
          </a:xfrm>
          <a:custGeom>
            <a:avLst/>
            <a:gdLst>
              <a:gd name="connsiteX0" fmla="*/ 0 w 4411684"/>
              <a:gd name="connsiteY0" fmla="*/ 1425039 h 2624446"/>
              <a:gd name="connsiteX1" fmla="*/ 35626 w 4411684"/>
              <a:gd name="connsiteY1" fmla="*/ 1514104 h 2624446"/>
              <a:gd name="connsiteX2" fmla="*/ 77190 w 4411684"/>
              <a:gd name="connsiteY2" fmla="*/ 1454727 h 2624446"/>
              <a:gd name="connsiteX3" fmla="*/ 89065 w 4411684"/>
              <a:gd name="connsiteY3" fmla="*/ 1615044 h 2624446"/>
              <a:gd name="connsiteX4" fmla="*/ 124691 w 4411684"/>
              <a:gd name="connsiteY4" fmla="*/ 1508166 h 2624446"/>
              <a:gd name="connsiteX5" fmla="*/ 154380 w 4411684"/>
              <a:gd name="connsiteY5" fmla="*/ 1425039 h 2624446"/>
              <a:gd name="connsiteX6" fmla="*/ 178130 w 4411684"/>
              <a:gd name="connsiteY6" fmla="*/ 1448789 h 2624446"/>
              <a:gd name="connsiteX7" fmla="*/ 201881 w 4411684"/>
              <a:gd name="connsiteY7" fmla="*/ 1199408 h 2624446"/>
              <a:gd name="connsiteX8" fmla="*/ 231569 w 4411684"/>
              <a:gd name="connsiteY8" fmla="*/ 1062841 h 2624446"/>
              <a:gd name="connsiteX9" fmla="*/ 273133 w 4411684"/>
              <a:gd name="connsiteY9" fmla="*/ 475013 h 2624446"/>
              <a:gd name="connsiteX10" fmla="*/ 296884 w 4411684"/>
              <a:gd name="connsiteY10" fmla="*/ 273132 h 2624446"/>
              <a:gd name="connsiteX11" fmla="*/ 344385 w 4411684"/>
              <a:gd name="connsiteY11" fmla="*/ 0 h 2624446"/>
              <a:gd name="connsiteX12" fmla="*/ 362198 w 4411684"/>
              <a:gd name="connsiteY12" fmla="*/ 178130 h 2624446"/>
              <a:gd name="connsiteX13" fmla="*/ 397824 w 4411684"/>
              <a:gd name="connsiteY13" fmla="*/ 243444 h 2624446"/>
              <a:gd name="connsiteX14" fmla="*/ 421574 w 4411684"/>
              <a:gd name="connsiteY14" fmla="*/ 380010 h 2624446"/>
              <a:gd name="connsiteX15" fmla="*/ 433450 w 4411684"/>
              <a:gd name="connsiteY15" fmla="*/ 771896 h 2624446"/>
              <a:gd name="connsiteX16" fmla="*/ 480951 w 4411684"/>
              <a:gd name="connsiteY16" fmla="*/ 1330036 h 2624446"/>
              <a:gd name="connsiteX17" fmla="*/ 510639 w 4411684"/>
              <a:gd name="connsiteY17" fmla="*/ 1822862 h 2624446"/>
              <a:gd name="connsiteX18" fmla="*/ 540328 w 4411684"/>
              <a:gd name="connsiteY18" fmla="*/ 2167246 h 2624446"/>
              <a:gd name="connsiteX19" fmla="*/ 570016 w 4411684"/>
              <a:gd name="connsiteY19" fmla="*/ 2125683 h 2624446"/>
              <a:gd name="connsiteX20" fmla="*/ 575954 w 4411684"/>
              <a:gd name="connsiteY20" fmla="*/ 1876301 h 2624446"/>
              <a:gd name="connsiteX21" fmla="*/ 623455 w 4411684"/>
              <a:gd name="connsiteY21" fmla="*/ 1787236 h 2624446"/>
              <a:gd name="connsiteX22" fmla="*/ 647206 w 4411684"/>
              <a:gd name="connsiteY22" fmla="*/ 1567543 h 2624446"/>
              <a:gd name="connsiteX23" fmla="*/ 688769 w 4411684"/>
              <a:gd name="connsiteY23" fmla="*/ 1217221 h 2624446"/>
              <a:gd name="connsiteX24" fmla="*/ 694707 w 4411684"/>
              <a:gd name="connsiteY24" fmla="*/ 1062841 h 2624446"/>
              <a:gd name="connsiteX25" fmla="*/ 706582 w 4411684"/>
              <a:gd name="connsiteY25" fmla="*/ 1009402 h 2624446"/>
              <a:gd name="connsiteX26" fmla="*/ 754084 w 4411684"/>
              <a:gd name="connsiteY26" fmla="*/ 860961 h 2624446"/>
              <a:gd name="connsiteX27" fmla="*/ 813460 w 4411684"/>
              <a:gd name="connsiteY27" fmla="*/ 1151906 h 2624446"/>
              <a:gd name="connsiteX28" fmla="*/ 914400 w 4411684"/>
              <a:gd name="connsiteY28" fmla="*/ 433449 h 2624446"/>
              <a:gd name="connsiteX29" fmla="*/ 967839 w 4411684"/>
              <a:gd name="connsiteY29" fmla="*/ 427511 h 2624446"/>
              <a:gd name="connsiteX30" fmla="*/ 967839 w 4411684"/>
              <a:gd name="connsiteY30" fmla="*/ 427511 h 2624446"/>
              <a:gd name="connsiteX31" fmla="*/ 1003465 w 4411684"/>
              <a:gd name="connsiteY31" fmla="*/ 308758 h 2624446"/>
              <a:gd name="connsiteX32" fmla="*/ 1021278 w 4411684"/>
              <a:gd name="connsiteY32" fmla="*/ 421574 h 2624446"/>
              <a:gd name="connsiteX33" fmla="*/ 1062842 w 4411684"/>
              <a:gd name="connsiteY33" fmla="*/ 1033153 h 2624446"/>
              <a:gd name="connsiteX34" fmla="*/ 1092530 w 4411684"/>
              <a:gd name="connsiteY34" fmla="*/ 1134093 h 2624446"/>
              <a:gd name="connsiteX35" fmla="*/ 1116281 w 4411684"/>
              <a:gd name="connsiteY35" fmla="*/ 1739735 h 2624446"/>
              <a:gd name="connsiteX36" fmla="*/ 1140032 w 4411684"/>
              <a:gd name="connsiteY36" fmla="*/ 2107870 h 2624446"/>
              <a:gd name="connsiteX37" fmla="*/ 1169720 w 4411684"/>
              <a:gd name="connsiteY37" fmla="*/ 1555667 h 2624446"/>
              <a:gd name="connsiteX38" fmla="*/ 1223159 w 4411684"/>
              <a:gd name="connsiteY38" fmla="*/ 1923802 h 2624446"/>
              <a:gd name="connsiteX39" fmla="*/ 1252847 w 4411684"/>
              <a:gd name="connsiteY39" fmla="*/ 1787236 h 2624446"/>
              <a:gd name="connsiteX40" fmla="*/ 1294411 w 4411684"/>
              <a:gd name="connsiteY40" fmla="*/ 2202872 h 2624446"/>
              <a:gd name="connsiteX41" fmla="*/ 1347850 w 4411684"/>
              <a:gd name="connsiteY41" fmla="*/ 1888176 h 2624446"/>
              <a:gd name="connsiteX42" fmla="*/ 1383476 w 4411684"/>
              <a:gd name="connsiteY42" fmla="*/ 1834737 h 2624446"/>
              <a:gd name="connsiteX43" fmla="*/ 1442852 w 4411684"/>
              <a:gd name="connsiteY43" fmla="*/ 991589 h 2624446"/>
              <a:gd name="connsiteX44" fmla="*/ 1442852 w 4411684"/>
              <a:gd name="connsiteY44" fmla="*/ 991589 h 2624446"/>
              <a:gd name="connsiteX45" fmla="*/ 1496291 w 4411684"/>
              <a:gd name="connsiteY45" fmla="*/ 837210 h 2624446"/>
              <a:gd name="connsiteX46" fmla="*/ 1531917 w 4411684"/>
              <a:gd name="connsiteY46" fmla="*/ 997527 h 2624446"/>
              <a:gd name="connsiteX47" fmla="*/ 1555668 w 4411684"/>
              <a:gd name="connsiteY47" fmla="*/ 1383475 h 2624446"/>
              <a:gd name="connsiteX48" fmla="*/ 1585356 w 4411684"/>
              <a:gd name="connsiteY48" fmla="*/ 1300348 h 2624446"/>
              <a:gd name="connsiteX49" fmla="*/ 1615045 w 4411684"/>
              <a:gd name="connsiteY49" fmla="*/ 1377537 h 2624446"/>
              <a:gd name="connsiteX50" fmla="*/ 1662546 w 4411684"/>
              <a:gd name="connsiteY50" fmla="*/ 1258784 h 2624446"/>
              <a:gd name="connsiteX51" fmla="*/ 1680359 w 4411684"/>
              <a:gd name="connsiteY51" fmla="*/ 1632857 h 2624446"/>
              <a:gd name="connsiteX52" fmla="*/ 1721923 w 4411684"/>
              <a:gd name="connsiteY52" fmla="*/ 1520041 h 2624446"/>
              <a:gd name="connsiteX53" fmla="*/ 1757548 w 4411684"/>
              <a:gd name="connsiteY53" fmla="*/ 1638795 h 2624446"/>
              <a:gd name="connsiteX54" fmla="*/ 1810987 w 4411684"/>
              <a:gd name="connsiteY54" fmla="*/ 724395 h 2624446"/>
              <a:gd name="connsiteX55" fmla="*/ 1846613 w 4411684"/>
              <a:gd name="connsiteY55" fmla="*/ 629392 h 2624446"/>
              <a:gd name="connsiteX56" fmla="*/ 1852551 w 4411684"/>
              <a:gd name="connsiteY56" fmla="*/ 516576 h 2624446"/>
              <a:gd name="connsiteX57" fmla="*/ 1917865 w 4411684"/>
              <a:gd name="connsiteY57" fmla="*/ 1151906 h 2624446"/>
              <a:gd name="connsiteX58" fmla="*/ 1959429 w 4411684"/>
              <a:gd name="connsiteY58" fmla="*/ 1211283 h 2624446"/>
              <a:gd name="connsiteX59" fmla="*/ 1989117 w 4411684"/>
              <a:gd name="connsiteY59" fmla="*/ 1003465 h 2624446"/>
              <a:gd name="connsiteX60" fmla="*/ 2030681 w 4411684"/>
              <a:gd name="connsiteY60" fmla="*/ 908462 h 2624446"/>
              <a:gd name="connsiteX61" fmla="*/ 2066307 w 4411684"/>
              <a:gd name="connsiteY61" fmla="*/ 1110343 h 2624446"/>
              <a:gd name="connsiteX62" fmla="*/ 2095995 w 4411684"/>
              <a:gd name="connsiteY62" fmla="*/ 1074717 h 2624446"/>
              <a:gd name="connsiteX63" fmla="*/ 2131621 w 4411684"/>
              <a:gd name="connsiteY63" fmla="*/ 1306285 h 2624446"/>
              <a:gd name="connsiteX64" fmla="*/ 2179123 w 4411684"/>
              <a:gd name="connsiteY64" fmla="*/ 837210 h 2624446"/>
              <a:gd name="connsiteX65" fmla="*/ 2208811 w 4411684"/>
              <a:gd name="connsiteY65" fmla="*/ 1181595 h 2624446"/>
              <a:gd name="connsiteX66" fmla="*/ 2244437 w 4411684"/>
              <a:gd name="connsiteY66" fmla="*/ 1134093 h 2624446"/>
              <a:gd name="connsiteX67" fmla="*/ 2286000 w 4411684"/>
              <a:gd name="connsiteY67" fmla="*/ 1840675 h 2624446"/>
              <a:gd name="connsiteX68" fmla="*/ 2375065 w 4411684"/>
              <a:gd name="connsiteY68" fmla="*/ 1448789 h 2624446"/>
              <a:gd name="connsiteX69" fmla="*/ 2398816 w 4411684"/>
              <a:gd name="connsiteY69" fmla="*/ 1252846 h 2624446"/>
              <a:gd name="connsiteX70" fmla="*/ 2416629 w 4411684"/>
              <a:gd name="connsiteY70" fmla="*/ 1145969 h 2624446"/>
              <a:gd name="connsiteX71" fmla="*/ 2440380 w 4411684"/>
              <a:gd name="connsiteY71" fmla="*/ 1098467 h 2624446"/>
              <a:gd name="connsiteX72" fmla="*/ 2481943 w 4411684"/>
              <a:gd name="connsiteY72" fmla="*/ 1270659 h 2624446"/>
              <a:gd name="connsiteX73" fmla="*/ 2511632 w 4411684"/>
              <a:gd name="connsiteY73" fmla="*/ 1223158 h 2624446"/>
              <a:gd name="connsiteX74" fmla="*/ 2559133 w 4411684"/>
              <a:gd name="connsiteY74" fmla="*/ 1341911 h 2624446"/>
              <a:gd name="connsiteX75" fmla="*/ 2600697 w 4411684"/>
              <a:gd name="connsiteY75" fmla="*/ 1128156 h 2624446"/>
              <a:gd name="connsiteX76" fmla="*/ 2624447 w 4411684"/>
              <a:gd name="connsiteY76" fmla="*/ 1199408 h 2624446"/>
              <a:gd name="connsiteX77" fmla="*/ 2683824 w 4411684"/>
              <a:gd name="connsiteY77" fmla="*/ 1033153 h 2624446"/>
              <a:gd name="connsiteX78" fmla="*/ 2707574 w 4411684"/>
              <a:gd name="connsiteY78" fmla="*/ 1240971 h 2624446"/>
              <a:gd name="connsiteX79" fmla="*/ 2737263 w 4411684"/>
              <a:gd name="connsiteY79" fmla="*/ 1163782 h 2624446"/>
              <a:gd name="connsiteX80" fmla="*/ 2778826 w 4411684"/>
              <a:gd name="connsiteY80" fmla="*/ 1240971 h 2624446"/>
              <a:gd name="connsiteX81" fmla="*/ 2826328 w 4411684"/>
              <a:gd name="connsiteY81" fmla="*/ 1080654 h 2624446"/>
              <a:gd name="connsiteX82" fmla="*/ 2826328 w 4411684"/>
              <a:gd name="connsiteY82" fmla="*/ 1080654 h 2624446"/>
              <a:gd name="connsiteX83" fmla="*/ 2879767 w 4411684"/>
              <a:gd name="connsiteY83" fmla="*/ 1157844 h 2624446"/>
              <a:gd name="connsiteX84" fmla="*/ 2903517 w 4411684"/>
              <a:gd name="connsiteY84" fmla="*/ 1288472 h 2624446"/>
              <a:gd name="connsiteX85" fmla="*/ 2927268 w 4411684"/>
              <a:gd name="connsiteY85" fmla="*/ 1294410 h 2624446"/>
              <a:gd name="connsiteX86" fmla="*/ 2980707 w 4411684"/>
              <a:gd name="connsiteY86" fmla="*/ 1508166 h 2624446"/>
              <a:gd name="connsiteX87" fmla="*/ 3016333 w 4411684"/>
              <a:gd name="connsiteY87" fmla="*/ 1318161 h 2624446"/>
              <a:gd name="connsiteX88" fmla="*/ 3069772 w 4411684"/>
              <a:gd name="connsiteY88" fmla="*/ 1270659 h 2624446"/>
              <a:gd name="connsiteX89" fmla="*/ 3117273 w 4411684"/>
              <a:gd name="connsiteY89" fmla="*/ 1092530 h 2624446"/>
              <a:gd name="connsiteX90" fmla="*/ 3146961 w 4411684"/>
              <a:gd name="connsiteY90" fmla="*/ 1033153 h 2624446"/>
              <a:gd name="connsiteX91" fmla="*/ 3206338 w 4411684"/>
              <a:gd name="connsiteY91" fmla="*/ 843148 h 2624446"/>
              <a:gd name="connsiteX92" fmla="*/ 3236026 w 4411684"/>
              <a:gd name="connsiteY92" fmla="*/ 961901 h 2624446"/>
              <a:gd name="connsiteX93" fmla="*/ 3253839 w 4411684"/>
              <a:gd name="connsiteY93" fmla="*/ 920337 h 2624446"/>
              <a:gd name="connsiteX94" fmla="*/ 3307278 w 4411684"/>
              <a:gd name="connsiteY94" fmla="*/ 1134093 h 2624446"/>
              <a:gd name="connsiteX95" fmla="*/ 3342904 w 4411684"/>
              <a:gd name="connsiteY95" fmla="*/ 1145969 h 2624446"/>
              <a:gd name="connsiteX96" fmla="*/ 3437907 w 4411684"/>
              <a:gd name="connsiteY96" fmla="*/ 1620982 h 2624446"/>
              <a:gd name="connsiteX97" fmla="*/ 3455720 w 4411684"/>
              <a:gd name="connsiteY97" fmla="*/ 1597231 h 2624446"/>
              <a:gd name="connsiteX98" fmla="*/ 3491346 w 4411684"/>
              <a:gd name="connsiteY98" fmla="*/ 1371600 h 2624446"/>
              <a:gd name="connsiteX99" fmla="*/ 3526972 w 4411684"/>
              <a:gd name="connsiteY99" fmla="*/ 825335 h 2624446"/>
              <a:gd name="connsiteX100" fmla="*/ 3550723 w 4411684"/>
              <a:gd name="connsiteY100" fmla="*/ 997527 h 2624446"/>
              <a:gd name="connsiteX101" fmla="*/ 3592286 w 4411684"/>
              <a:gd name="connsiteY101" fmla="*/ 1039091 h 2624446"/>
              <a:gd name="connsiteX102" fmla="*/ 3639787 w 4411684"/>
              <a:gd name="connsiteY102" fmla="*/ 1401288 h 2624446"/>
              <a:gd name="connsiteX103" fmla="*/ 3669476 w 4411684"/>
              <a:gd name="connsiteY103" fmla="*/ 1009402 h 2624446"/>
              <a:gd name="connsiteX104" fmla="*/ 3693226 w 4411684"/>
              <a:gd name="connsiteY104" fmla="*/ 1080654 h 2624446"/>
              <a:gd name="connsiteX105" fmla="*/ 3722915 w 4411684"/>
              <a:gd name="connsiteY105" fmla="*/ 872836 h 2624446"/>
              <a:gd name="connsiteX106" fmla="*/ 3752603 w 4411684"/>
              <a:gd name="connsiteY106" fmla="*/ 926275 h 2624446"/>
              <a:gd name="connsiteX107" fmla="*/ 3788229 w 4411684"/>
              <a:gd name="connsiteY107" fmla="*/ 1163782 h 2624446"/>
              <a:gd name="connsiteX108" fmla="*/ 3806042 w 4411684"/>
              <a:gd name="connsiteY108" fmla="*/ 938150 h 2624446"/>
              <a:gd name="connsiteX109" fmla="*/ 3847606 w 4411684"/>
              <a:gd name="connsiteY109" fmla="*/ 1086592 h 2624446"/>
              <a:gd name="connsiteX110" fmla="*/ 3865419 w 4411684"/>
              <a:gd name="connsiteY110" fmla="*/ 1056904 h 2624446"/>
              <a:gd name="connsiteX111" fmla="*/ 3901045 w 4411684"/>
              <a:gd name="connsiteY111" fmla="*/ 967839 h 2624446"/>
              <a:gd name="connsiteX112" fmla="*/ 3948546 w 4411684"/>
              <a:gd name="connsiteY112" fmla="*/ 1561605 h 2624446"/>
              <a:gd name="connsiteX113" fmla="*/ 3984172 w 4411684"/>
              <a:gd name="connsiteY113" fmla="*/ 1407226 h 2624446"/>
              <a:gd name="connsiteX114" fmla="*/ 4007923 w 4411684"/>
              <a:gd name="connsiteY114" fmla="*/ 1448789 h 2624446"/>
              <a:gd name="connsiteX115" fmla="*/ 4031673 w 4411684"/>
              <a:gd name="connsiteY115" fmla="*/ 1359724 h 2624446"/>
              <a:gd name="connsiteX116" fmla="*/ 4055424 w 4411684"/>
              <a:gd name="connsiteY116" fmla="*/ 771896 h 2624446"/>
              <a:gd name="connsiteX117" fmla="*/ 4096987 w 4411684"/>
              <a:gd name="connsiteY117" fmla="*/ 849085 h 2624446"/>
              <a:gd name="connsiteX118" fmla="*/ 4120738 w 4411684"/>
              <a:gd name="connsiteY118" fmla="*/ 819397 h 2624446"/>
              <a:gd name="connsiteX119" fmla="*/ 4150426 w 4411684"/>
              <a:gd name="connsiteY119" fmla="*/ 558140 h 2624446"/>
              <a:gd name="connsiteX120" fmla="*/ 4180115 w 4411684"/>
              <a:gd name="connsiteY120" fmla="*/ 1828800 h 2624446"/>
              <a:gd name="connsiteX121" fmla="*/ 4233554 w 4411684"/>
              <a:gd name="connsiteY121" fmla="*/ 2624446 h 2624446"/>
              <a:gd name="connsiteX122" fmla="*/ 4257304 w 4411684"/>
              <a:gd name="connsiteY122" fmla="*/ 1971304 h 2624446"/>
              <a:gd name="connsiteX123" fmla="*/ 4286993 w 4411684"/>
              <a:gd name="connsiteY123" fmla="*/ 1407226 h 2624446"/>
              <a:gd name="connsiteX124" fmla="*/ 4304806 w 4411684"/>
              <a:gd name="connsiteY124" fmla="*/ 860961 h 2624446"/>
              <a:gd name="connsiteX125" fmla="*/ 4340432 w 4411684"/>
              <a:gd name="connsiteY125" fmla="*/ 593766 h 2624446"/>
              <a:gd name="connsiteX126" fmla="*/ 4411684 w 4411684"/>
              <a:gd name="connsiteY126" fmla="*/ 1205345 h 2624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Lst>
            <a:rect l="l" t="t" r="r" b="b"/>
            <a:pathLst>
              <a:path w="4411684" h="2624446">
                <a:moveTo>
                  <a:pt x="0" y="1425039"/>
                </a:moveTo>
                <a:lnTo>
                  <a:pt x="35626" y="1514104"/>
                </a:lnTo>
                <a:lnTo>
                  <a:pt x="77190" y="1454727"/>
                </a:lnTo>
                <a:lnTo>
                  <a:pt x="89065" y="1615044"/>
                </a:lnTo>
                <a:lnTo>
                  <a:pt x="124691" y="1508166"/>
                </a:lnTo>
                <a:lnTo>
                  <a:pt x="154380" y="1425039"/>
                </a:lnTo>
                <a:lnTo>
                  <a:pt x="178130" y="1448789"/>
                </a:lnTo>
                <a:lnTo>
                  <a:pt x="201881" y="1199408"/>
                </a:lnTo>
                <a:lnTo>
                  <a:pt x="231569" y="1062841"/>
                </a:lnTo>
                <a:lnTo>
                  <a:pt x="273133" y="475013"/>
                </a:lnTo>
                <a:lnTo>
                  <a:pt x="296884" y="273132"/>
                </a:lnTo>
                <a:lnTo>
                  <a:pt x="344385" y="0"/>
                </a:lnTo>
                <a:lnTo>
                  <a:pt x="362198" y="178130"/>
                </a:lnTo>
                <a:lnTo>
                  <a:pt x="397824" y="243444"/>
                </a:lnTo>
                <a:lnTo>
                  <a:pt x="421574" y="380010"/>
                </a:lnTo>
                <a:lnTo>
                  <a:pt x="433450" y="771896"/>
                </a:lnTo>
                <a:lnTo>
                  <a:pt x="480951" y="1330036"/>
                </a:lnTo>
                <a:lnTo>
                  <a:pt x="510639" y="1822862"/>
                </a:lnTo>
                <a:lnTo>
                  <a:pt x="540328" y="2167246"/>
                </a:lnTo>
                <a:lnTo>
                  <a:pt x="570016" y="2125683"/>
                </a:lnTo>
                <a:lnTo>
                  <a:pt x="575954" y="1876301"/>
                </a:lnTo>
                <a:lnTo>
                  <a:pt x="623455" y="1787236"/>
                </a:lnTo>
                <a:lnTo>
                  <a:pt x="647206" y="1567543"/>
                </a:lnTo>
                <a:lnTo>
                  <a:pt x="688769" y="1217221"/>
                </a:lnTo>
                <a:lnTo>
                  <a:pt x="694707" y="1062841"/>
                </a:lnTo>
                <a:lnTo>
                  <a:pt x="706582" y="1009402"/>
                </a:lnTo>
                <a:lnTo>
                  <a:pt x="754084" y="860961"/>
                </a:lnTo>
                <a:lnTo>
                  <a:pt x="813460" y="1151906"/>
                </a:lnTo>
                <a:lnTo>
                  <a:pt x="914400" y="433449"/>
                </a:lnTo>
                <a:lnTo>
                  <a:pt x="967839" y="427511"/>
                </a:lnTo>
                <a:lnTo>
                  <a:pt x="967839" y="427511"/>
                </a:lnTo>
                <a:lnTo>
                  <a:pt x="1003465" y="308758"/>
                </a:lnTo>
                <a:lnTo>
                  <a:pt x="1021278" y="421574"/>
                </a:lnTo>
                <a:lnTo>
                  <a:pt x="1062842" y="1033153"/>
                </a:lnTo>
                <a:lnTo>
                  <a:pt x="1092530" y="1134093"/>
                </a:lnTo>
                <a:lnTo>
                  <a:pt x="1116281" y="1739735"/>
                </a:lnTo>
                <a:lnTo>
                  <a:pt x="1140032" y="2107870"/>
                </a:lnTo>
                <a:lnTo>
                  <a:pt x="1169720" y="1555667"/>
                </a:lnTo>
                <a:lnTo>
                  <a:pt x="1223159" y="1923802"/>
                </a:lnTo>
                <a:lnTo>
                  <a:pt x="1252847" y="1787236"/>
                </a:lnTo>
                <a:lnTo>
                  <a:pt x="1294411" y="2202872"/>
                </a:lnTo>
                <a:lnTo>
                  <a:pt x="1347850" y="1888176"/>
                </a:lnTo>
                <a:lnTo>
                  <a:pt x="1383476" y="1834737"/>
                </a:lnTo>
                <a:lnTo>
                  <a:pt x="1442852" y="991589"/>
                </a:lnTo>
                <a:lnTo>
                  <a:pt x="1442852" y="991589"/>
                </a:lnTo>
                <a:lnTo>
                  <a:pt x="1496291" y="837210"/>
                </a:lnTo>
                <a:lnTo>
                  <a:pt x="1531917" y="997527"/>
                </a:lnTo>
                <a:lnTo>
                  <a:pt x="1555668" y="1383475"/>
                </a:lnTo>
                <a:lnTo>
                  <a:pt x="1585356" y="1300348"/>
                </a:lnTo>
                <a:lnTo>
                  <a:pt x="1615045" y="1377537"/>
                </a:lnTo>
                <a:lnTo>
                  <a:pt x="1662546" y="1258784"/>
                </a:lnTo>
                <a:lnTo>
                  <a:pt x="1680359" y="1632857"/>
                </a:lnTo>
                <a:lnTo>
                  <a:pt x="1721923" y="1520041"/>
                </a:lnTo>
                <a:lnTo>
                  <a:pt x="1757548" y="1638795"/>
                </a:lnTo>
                <a:lnTo>
                  <a:pt x="1810987" y="724395"/>
                </a:lnTo>
                <a:lnTo>
                  <a:pt x="1846613" y="629392"/>
                </a:lnTo>
                <a:lnTo>
                  <a:pt x="1852551" y="516576"/>
                </a:lnTo>
                <a:lnTo>
                  <a:pt x="1917865" y="1151906"/>
                </a:lnTo>
                <a:lnTo>
                  <a:pt x="1959429" y="1211283"/>
                </a:lnTo>
                <a:lnTo>
                  <a:pt x="1989117" y="1003465"/>
                </a:lnTo>
                <a:lnTo>
                  <a:pt x="2030681" y="908462"/>
                </a:lnTo>
                <a:lnTo>
                  <a:pt x="2066307" y="1110343"/>
                </a:lnTo>
                <a:lnTo>
                  <a:pt x="2095995" y="1074717"/>
                </a:lnTo>
                <a:lnTo>
                  <a:pt x="2131621" y="1306285"/>
                </a:lnTo>
                <a:lnTo>
                  <a:pt x="2179123" y="837210"/>
                </a:lnTo>
                <a:lnTo>
                  <a:pt x="2208811" y="1181595"/>
                </a:lnTo>
                <a:lnTo>
                  <a:pt x="2244437" y="1134093"/>
                </a:lnTo>
                <a:lnTo>
                  <a:pt x="2286000" y="1840675"/>
                </a:lnTo>
                <a:lnTo>
                  <a:pt x="2375065" y="1448789"/>
                </a:lnTo>
                <a:lnTo>
                  <a:pt x="2398816" y="1252846"/>
                </a:lnTo>
                <a:lnTo>
                  <a:pt x="2416629" y="1145969"/>
                </a:lnTo>
                <a:lnTo>
                  <a:pt x="2440380" y="1098467"/>
                </a:lnTo>
                <a:lnTo>
                  <a:pt x="2481943" y="1270659"/>
                </a:lnTo>
                <a:lnTo>
                  <a:pt x="2511632" y="1223158"/>
                </a:lnTo>
                <a:lnTo>
                  <a:pt x="2559133" y="1341911"/>
                </a:lnTo>
                <a:lnTo>
                  <a:pt x="2600697" y="1128156"/>
                </a:lnTo>
                <a:lnTo>
                  <a:pt x="2624447" y="1199408"/>
                </a:lnTo>
                <a:lnTo>
                  <a:pt x="2683824" y="1033153"/>
                </a:lnTo>
                <a:lnTo>
                  <a:pt x="2707574" y="1240971"/>
                </a:lnTo>
                <a:lnTo>
                  <a:pt x="2737263" y="1163782"/>
                </a:lnTo>
                <a:lnTo>
                  <a:pt x="2778826" y="1240971"/>
                </a:lnTo>
                <a:lnTo>
                  <a:pt x="2826328" y="1080654"/>
                </a:lnTo>
                <a:lnTo>
                  <a:pt x="2826328" y="1080654"/>
                </a:lnTo>
                <a:lnTo>
                  <a:pt x="2879767" y="1157844"/>
                </a:lnTo>
                <a:lnTo>
                  <a:pt x="2903517" y="1288472"/>
                </a:lnTo>
                <a:lnTo>
                  <a:pt x="2927268" y="1294410"/>
                </a:lnTo>
                <a:lnTo>
                  <a:pt x="2980707" y="1508166"/>
                </a:lnTo>
                <a:lnTo>
                  <a:pt x="3016333" y="1318161"/>
                </a:lnTo>
                <a:lnTo>
                  <a:pt x="3069772" y="1270659"/>
                </a:lnTo>
                <a:lnTo>
                  <a:pt x="3117273" y="1092530"/>
                </a:lnTo>
                <a:lnTo>
                  <a:pt x="3146961" y="1033153"/>
                </a:lnTo>
                <a:lnTo>
                  <a:pt x="3206338" y="843148"/>
                </a:lnTo>
                <a:lnTo>
                  <a:pt x="3236026" y="961901"/>
                </a:lnTo>
                <a:lnTo>
                  <a:pt x="3253839" y="920337"/>
                </a:lnTo>
                <a:lnTo>
                  <a:pt x="3307278" y="1134093"/>
                </a:lnTo>
                <a:lnTo>
                  <a:pt x="3342904" y="1145969"/>
                </a:lnTo>
                <a:lnTo>
                  <a:pt x="3437907" y="1620982"/>
                </a:lnTo>
                <a:lnTo>
                  <a:pt x="3455720" y="1597231"/>
                </a:lnTo>
                <a:lnTo>
                  <a:pt x="3491346" y="1371600"/>
                </a:lnTo>
                <a:lnTo>
                  <a:pt x="3526972" y="825335"/>
                </a:lnTo>
                <a:lnTo>
                  <a:pt x="3550723" y="997527"/>
                </a:lnTo>
                <a:lnTo>
                  <a:pt x="3592286" y="1039091"/>
                </a:lnTo>
                <a:lnTo>
                  <a:pt x="3639787" y="1401288"/>
                </a:lnTo>
                <a:lnTo>
                  <a:pt x="3669476" y="1009402"/>
                </a:lnTo>
                <a:lnTo>
                  <a:pt x="3693226" y="1080654"/>
                </a:lnTo>
                <a:lnTo>
                  <a:pt x="3722915" y="872836"/>
                </a:lnTo>
                <a:lnTo>
                  <a:pt x="3752603" y="926275"/>
                </a:lnTo>
                <a:lnTo>
                  <a:pt x="3788229" y="1163782"/>
                </a:lnTo>
                <a:lnTo>
                  <a:pt x="3806042" y="938150"/>
                </a:lnTo>
                <a:lnTo>
                  <a:pt x="3847606" y="1086592"/>
                </a:lnTo>
                <a:lnTo>
                  <a:pt x="3865419" y="1056904"/>
                </a:lnTo>
                <a:lnTo>
                  <a:pt x="3901045" y="967839"/>
                </a:lnTo>
                <a:lnTo>
                  <a:pt x="3948546" y="1561605"/>
                </a:lnTo>
                <a:lnTo>
                  <a:pt x="3984172" y="1407226"/>
                </a:lnTo>
                <a:lnTo>
                  <a:pt x="4007923" y="1448789"/>
                </a:lnTo>
                <a:lnTo>
                  <a:pt x="4031673" y="1359724"/>
                </a:lnTo>
                <a:lnTo>
                  <a:pt x="4055424" y="771896"/>
                </a:lnTo>
                <a:lnTo>
                  <a:pt x="4096987" y="849085"/>
                </a:lnTo>
                <a:lnTo>
                  <a:pt x="4120738" y="819397"/>
                </a:lnTo>
                <a:lnTo>
                  <a:pt x="4150426" y="558140"/>
                </a:lnTo>
                <a:lnTo>
                  <a:pt x="4180115" y="1828800"/>
                </a:lnTo>
                <a:lnTo>
                  <a:pt x="4233554" y="2624446"/>
                </a:lnTo>
                <a:lnTo>
                  <a:pt x="4257304" y="1971304"/>
                </a:lnTo>
                <a:lnTo>
                  <a:pt x="4286993" y="1407226"/>
                </a:lnTo>
                <a:lnTo>
                  <a:pt x="4304806" y="860961"/>
                </a:lnTo>
                <a:lnTo>
                  <a:pt x="4340432" y="593766"/>
                </a:lnTo>
                <a:lnTo>
                  <a:pt x="4411684" y="1205345"/>
                </a:lnTo>
              </a:path>
            </a:pathLst>
          </a:custGeom>
          <a:noFill/>
          <a:ln w="381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6" name="Straight Connector 95"/>
          <p:cNvCxnSpPr/>
          <p:nvPr/>
        </p:nvCxnSpPr>
        <p:spPr>
          <a:xfrm>
            <a:off x="4379960" y="1380307"/>
            <a:ext cx="0" cy="3913632"/>
          </a:xfrm>
          <a:prstGeom prst="line">
            <a:avLst/>
          </a:prstGeom>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p:nvCxnSpPr>
        <p:spPr>
          <a:xfrm>
            <a:off x="4379960" y="5293939"/>
            <a:ext cx="4407408" cy="0"/>
          </a:xfrm>
          <a:prstGeom prst="line">
            <a:avLst/>
          </a:prstGeom>
        </p:spPr>
        <p:style>
          <a:lnRef idx="2">
            <a:schemeClr val="accent1"/>
          </a:lnRef>
          <a:fillRef idx="0">
            <a:schemeClr val="accent1"/>
          </a:fillRef>
          <a:effectRef idx="1">
            <a:schemeClr val="accent1"/>
          </a:effectRef>
          <a:fontRef idx="minor">
            <a:schemeClr val="tx1"/>
          </a:fontRef>
        </p:style>
      </p:cxnSp>
      <p:sp>
        <p:nvSpPr>
          <p:cNvPr id="98" name="Rectangle 7"/>
          <p:cNvSpPr>
            <a:spLocks noChangeArrowheads="1"/>
          </p:cNvSpPr>
          <p:nvPr/>
        </p:nvSpPr>
        <p:spPr bwMode="auto">
          <a:xfrm>
            <a:off x="4201221" y="5361896"/>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1971</a:t>
            </a:r>
            <a:endParaRPr kumimoji="0" lang="en-US" sz="1400" b="1" baseline="-25000" dirty="0">
              <a:latin typeface="Times New Roman" pitchFamily="18" charset="0"/>
              <a:cs typeface="Times New Roman" pitchFamily="18" charset="0"/>
            </a:endParaRPr>
          </a:p>
        </p:txBody>
      </p:sp>
      <p:sp>
        <p:nvSpPr>
          <p:cNvPr id="99" name="Rectangle 7"/>
          <p:cNvSpPr>
            <a:spLocks noChangeArrowheads="1"/>
          </p:cNvSpPr>
          <p:nvPr/>
        </p:nvSpPr>
        <p:spPr bwMode="auto">
          <a:xfrm>
            <a:off x="4641498" y="5361896"/>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1975</a:t>
            </a:r>
            <a:endParaRPr kumimoji="0" lang="en-US" sz="1400" b="1" baseline="-25000" dirty="0">
              <a:latin typeface="Times New Roman" pitchFamily="18" charset="0"/>
              <a:cs typeface="Times New Roman" pitchFamily="18" charset="0"/>
            </a:endParaRPr>
          </a:p>
        </p:txBody>
      </p:sp>
      <p:sp>
        <p:nvSpPr>
          <p:cNvPr id="100" name="Rectangle 7"/>
          <p:cNvSpPr>
            <a:spLocks noChangeArrowheads="1"/>
          </p:cNvSpPr>
          <p:nvPr/>
        </p:nvSpPr>
        <p:spPr bwMode="auto">
          <a:xfrm>
            <a:off x="5200647" y="5361896"/>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1980</a:t>
            </a:r>
            <a:endParaRPr kumimoji="0" lang="en-US" sz="1400" b="1" baseline="-25000" dirty="0">
              <a:latin typeface="Times New Roman" pitchFamily="18" charset="0"/>
              <a:cs typeface="Times New Roman" pitchFamily="18" charset="0"/>
            </a:endParaRPr>
          </a:p>
        </p:txBody>
      </p:sp>
      <p:sp>
        <p:nvSpPr>
          <p:cNvPr id="101" name="Rectangle 7"/>
          <p:cNvSpPr>
            <a:spLocks noChangeArrowheads="1"/>
          </p:cNvSpPr>
          <p:nvPr/>
        </p:nvSpPr>
        <p:spPr bwMode="auto">
          <a:xfrm>
            <a:off x="5741508" y="5361896"/>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1985</a:t>
            </a:r>
            <a:endParaRPr kumimoji="0" lang="en-US" sz="1400" b="1" baseline="-25000" dirty="0">
              <a:latin typeface="Times New Roman" pitchFamily="18" charset="0"/>
              <a:cs typeface="Times New Roman" pitchFamily="18" charset="0"/>
            </a:endParaRPr>
          </a:p>
        </p:txBody>
      </p:sp>
      <p:sp>
        <p:nvSpPr>
          <p:cNvPr id="102" name="Rectangle 7"/>
          <p:cNvSpPr>
            <a:spLocks noChangeArrowheads="1"/>
          </p:cNvSpPr>
          <p:nvPr/>
        </p:nvSpPr>
        <p:spPr bwMode="auto">
          <a:xfrm>
            <a:off x="6300657" y="5361896"/>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1990</a:t>
            </a:r>
            <a:endParaRPr kumimoji="0" lang="en-US" sz="1400" b="1" baseline="-25000" dirty="0">
              <a:latin typeface="Times New Roman" pitchFamily="18" charset="0"/>
              <a:cs typeface="Times New Roman" pitchFamily="18" charset="0"/>
            </a:endParaRPr>
          </a:p>
        </p:txBody>
      </p:sp>
      <p:sp>
        <p:nvSpPr>
          <p:cNvPr id="103" name="Rectangle 7"/>
          <p:cNvSpPr>
            <a:spLocks noChangeArrowheads="1"/>
          </p:cNvSpPr>
          <p:nvPr/>
        </p:nvSpPr>
        <p:spPr bwMode="auto">
          <a:xfrm>
            <a:off x="6839238" y="5361896"/>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1995</a:t>
            </a:r>
            <a:endParaRPr kumimoji="0" lang="en-US" sz="1400" b="1" baseline="-25000" dirty="0">
              <a:latin typeface="Times New Roman" pitchFamily="18" charset="0"/>
              <a:cs typeface="Times New Roman" pitchFamily="18" charset="0"/>
            </a:endParaRPr>
          </a:p>
        </p:txBody>
      </p:sp>
      <p:sp>
        <p:nvSpPr>
          <p:cNvPr id="104" name="Rectangle 7"/>
          <p:cNvSpPr>
            <a:spLocks noChangeArrowheads="1"/>
          </p:cNvSpPr>
          <p:nvPr/>
        </p:nvSpPr>
        <p:spPr bwMode="auto">
          <a:xfrm>
            <a:off x="7391523" y="5361896"/>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2000</a:t>
            </a:r>
            <a:endParaRPr kumimoji="0" lang="en-US" sz="1400" b="1" baseline="-25000" dirty="0">
              <a:latin typeface="Times New Roman" pitchFamily="18" charset="0"/>
              <a:cs typeface="Times New Roman" pitchFamily="18" charset="0"/>
            </a:endParaRPr>
          </a:p>
        </p:txBody>
      </p:sp>
      <p:sp>
        <p:nvSpPr>
          <p:cNvPr id="105" name="Rectangle 7"/>
          <p:cNvSpPr>
            <a:spLocks noChangeArrowheads="1"/>
          </p:cNvSpPr>
          <p:nvPr/>
        </p:nvSpPr>
        <p:spPr bwMode="auto">
          <a:xfrm>
            <a:off x="7941528" y="5361896"/>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2005</a:t>
            </a:r>
            <a:endParaRPr kumimoji="0" lang="en-US" sz="1400" b="1" baseline="-25000" dirty="0">
              <a:latin typeface="Times New Roman" pitchFamily="18" charset="0"/>
              <a:cs typeface="Times New Roman" pitchFamily="18" charset="0"/>
            </a:endParaRPr>
          </a:p>
        </p:txBody>
      </p:sp>
      <p:sp>
        <p:nvSpPr>
          <p:cNvPr id="106" name="Rectangle 7"/>
          <p:cNvSpPr>
            <a:spLocks noChangeArrowheads="1"/>
          </p:cNvSpPr>
          <p:nvPr/>
        </p:nvSpPr>
        <p:spPr bwMode="auto">
          <a:xfrm>
            <a:off x="8500681" y="5361896"/>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2010</a:t>
            </a:r>
            <a:endParaRPr kumimoji="0" lang="en-US" sz="1400" b="1" baseline="-25000" dirty="0">
              <a:latin typeface="Times New Roman" pitchFamily="18" charset="0"/>
              <a:cs typeface="Times New Roman" pitchFamily="18" charset="0"/>
            </a:endParaRPr>
          </a:p>
        </p:txBody>
      </p:sp>
      <p:sp>
        <p:nvSpPr>
          <p:cNvPr id="107" name="Rectangle 12"/>
          <p:cNvSpPr>
            <a:spLocks noChangeArrowheads="1"/>
          </p:cNvSpPr>
          <p:nvPr/>
        </p:nvSpPr>
        <p:spPr bwMode="auto">
          <a:xfrm>
            <a:off x="3970965" y="4747331"/>
            <a:ext cx="298159"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0" dirty="0" smtClean="0">
                <a:solidFill>
                  <a:srgbClr val="000000"/>
                </a:solidFill>
                <a:latin typeface="Times New Roman" pitchFamily="18" charset="0"/>
                <a:cs typeface="Times New Roman" pitchFamily="18" charset="0"/>
              </a:rPr>
              <a:t>-6%</a:t>
            </a:r>
            <a:endParaRPr kumimoji="0" lang="en-US" sz="1400" b="0" dirty="0">
              <a:solidFill>
                <a:srgbClr val="000000"/>
              </a:solidFill>
              <a:latin typeface="Times New Roman" pitchFamily="18" charset="0"/>
              <a:cs typeface="Times New Roman" pitchFamily="18" charset="0"/>
            </a:endParaRPr>
          </a:p>
        </p:txBody>
      </p:sp>
      <p:sp>
        <p:nvSpPr>
          <p:cNvPr id="108" name="Rectangle 13"/>
          <p:cNvSpPr>
            <a:spLocks noChangeArrowheads="1"/>
          </p:cNvSpPr>
          <p:nvPr/>
        </p:nvSpPr>
        <p:spPr bwMode="auto">
          <a:xfrm>
            <a:off x="3962894" y="5181290"/>
            <a:ext cx="298159"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0" dirty="0" smtClean="0">
                <a:solidFill>
                  <a:srgbClr val="000000"/>
                </a:solidFill>
                <a:latin typeface="Times New Roman" pitchFamily="18" charset="0"/>
                <a:cs typeface="Times New Roman" pitchFamily="18" charset="0"/>
              </a:rPr>
              <a:t>-8%</a:t>
            </a:r>
            <a:endParaRPr kumimoji="0" lang="en-US" sz="1400" b="0" dirty="0">
              <a:solidFill>
                <a:srgbClr val="000000"/>
              </a:solidFill>
              <a:latin typeface="Times New Roman" pitchFamily="18" charset="0"/>
              <a:cs typeface="Times New Roman" pitchFamily="18" charset="0"/>
            </a:endParaRPr>
          </a:p>
        </p:txBody>
      </p:sp>
      <p:sp>
        <p:nvSpPr>
          <p:cNvPr id="109" name="Line 8"/>
          <p:cNvSpPr>
            <a:spLocks noChangeShapeType="1"/>
          </p:cNvSpPr>
          <p:nvPr/>
        </p:nvSpPr>
        <p:spPr bwMode="auto">
          <a:xfrm>
            <a:off x="4295483" y="4874712"/>
            <a:ext cx="93345" cy="0"/>
          </a:xfrm>
          <a:prstGeom prst="line">
            <a:avLst/>
          </a:prstGeom>
          <a:noFill/>
          <a:ln w="28575">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46" name="Line 8"/>
          <p:cNvSpPr>
            <a:spLocks noChangeShapeType="1"/>
          </p:cNvSpPr>
          <p:nvPr/>
        </p:nvSpPr>
        <p:spPr bwMode="auto">
          <a:xfrm>
            <a:off x="4295483" y="5289494"/>
            <a:ext cx="93345" cy="0"/>
          </a:xfrm>
          <a:prstGeom prst="line">
            <a:avLst/>
          </a:prstGeom>
          <a:noFill/>
          <a:ln w="28575">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47" name="Rectangle 12"/>
          <p:cNvSpPr>
            <a:spLocks noChangeArrowheads="1"/>
          </p:cNvSpPr>
          <p:nvPr/>
        </p:nvSpPr>
        <p:spPr bwMode="auto">
          <a:xfrm>
            <a:off x="3967917" y="3921323"/>
            <a:ext cx="298159"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0" dirty="0" smtClean="0">
                <a:solidFill>
                  <a:srgbClr val="000000"/>
                </a:solidFill>
                <a:latin typeface="Times New Roman" pitchFamily="18" charset="0"/>
                <a:cs typeface="Times New Roman" pitchFamily="18" charset="0"/>
              </a:rPr>
              <a:t>-2%</a:t>
            </a:r>
            <a:endParaRPr kumimoji="0" lang="en-US" sz="1400" b="0" dirty="0">
              <a:solidFill>
                <a:srgbClr val="000000"/>
              </a:solidFill>
              <a:latin typeface="Times New Roman" pitchFamily="18" charset="0"/>
              <a:cs typeface="Times New Roman" pitchFamily="18" charset="0"/>
            </a:endParaRPr>
          </a:p>
        </p:txBody>
      </p:sp>
      <p:sp>
        <p:nvSpPr>
          <p:cNvPr id="148" name="Rectangle 13"/>
          <p:cNvSpPr>
            <a:spLocks noChangeArrowheads="1"/>
          </p:cNvSpPr>
          <p:nvPr/>
        </p:nvSpPr>
        <p:spPr bwMode="auto">
          <a:xfrm>
            <a:off x="3959846" y="4355282"/>
            <a:ext cx="298159"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0" dirty="0" smtClean="0">
                <a:solidFill>
                  <a:srgbClr val="000000"/>
                </a:solidFill>
                <a:latin typeface="Times New Roman" pitchFamily="18" charset="0"/>
                <a:cs typeface="Times New Roman" pitchFamily="18" charset="0"/>
              </a:rPr>
              <a:t>-4%</a:t>
            </a:r>
            <a:endParaRPr kumimoji="0" lang="en-US" sz="1400" b="0" dirty="0">
              <a:solidFill>
                <a:srgbClr val="000000"/>
              </a:solidFill>
              <a:latin typeface="Times New Roman" pitchFamily="18" charset="0"/>
              <a:cs typeface="Times New Roman" pitchFamily="18" charset="0"/>
            </a:endParaRPr>
          </a:p>
        </p:txBody>
      </p:sp>
      <p:sp>
        <p:nvSpPr>
          <p:cNvPr id="149" name="Line 8"/>
          <p:cNvSpPr>
            <a:spLocks noChangeShapeType="1"/>
          </p:cNvSpPr>
          <p:nvPr/>
        </p:nvSpPr>
        <p:spPr bwMode="auto">
          <a:xfrm>
            <a:off x="4292435" y="4048704"/>
            <a:ext cx="93345" cy="0"/>
          </a:xfrm>
          <a:prstGeom prst="line">
            <a:avLst/>
          </a:prstGeom>
          <a:noFill/>
          <a:ln w="28575">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50" name="Line 8"/>
          <p:cNvSpPr>
            <a:spLocks noChangeShapeType="1"/>
          </p:cNvSpPr>
          <p:nvPr/>
        </p:nvSpPr>
        <p:spPr bwMode="auto">
          <a:xfrm>
            <a:off x="4292435" y="4463486"/>
            <a:ext cx="93345" cy="0"/>
          </a:xfrm>
          <a:prstGeom prst="line">
            <a:avLst/>
          </a:prstGeom>
          <a:noFill/>
          <a:ln w="28575">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51" name="Rectangle 12"/>
          <p:cNvSpPr>
            <a:spLocks noChangeArrowheads="1"/>
          </p:cNvSpPr>
          <p:nvPr/>
        </p:nvSpPr>
        <p:spPr bwMode="auto">
          <a:xfrm>
            <a:off x="4024181" y="3095315"/>
            <a:ext cx="238847"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0" dirty="0" smtClean="0">
                <a:solidFill>
                  <a:srgbClr val="000000"/>
                </a:solidFill>
                <a:latin typeface="Times New Roman" pitchFamily="18" charset="0"/>
                <a:cs typeface="Times New Roman" pitchFamily="18" charset="0"/>
              </a:rPr>
              <a:t>2%</a:t>
            </a:r>
            <a:endParaRPr kumimoji="0" lang="en-US" sz="1400" b="0" dirty="0">
              <a:solidFill>
                <a:srgbClr val="000000"/>
              </a:solidFill>
              <a:latin typeface="Times New Roman" pitchFamily="18" charset="0"/>
              <a:cs typeface="Times New Roman" pitchFamily="18" charset="0"/>
            </a:endParaRPr>
          </a:p>
        </p:txBody>
      </p:sp>
      <p:sp>
        <p:nvSpPr>
          <p:cNvPr id="152" name="Rectangle 13"/>
          <p:cNvSpPr>
            <a:spLocks noChangeArrowheads="1"/>
          </p:cNvSpPr>
          <p:nvPr/>
        </p:nvSpPr>
        <p:spPr bwMode="auto">
          <a:xfrm>
            <a:off x="4016110" y="3529274"/>
            <a:ext cx="238847"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0" dirty="0" smtClean="0">
                <a:solidFill>
                  <a:srgbClr val="000000"/>
                </a:solidFill>
                <a:latin typeface="Times New Roman" pitchFamily="18" charset="0"/>
                <a:cs typeface="Times New Roman" pitchFamily="18" charset="0"/>
              </a:rPr>
              <a:t>0%</a:t>
            </a:r>
            <a:endParaRPr kumimoji="0" lang="en-US" sz="1400" b="0" dirty="0">
              <a:solidFill>
                <a:srgbClr val="000000"/>
              </a:solidFill>
              <a:latin typeface="Times New Roman" pitchFamily="18" charset="0"/>
              <a:cs typeface="Times New Roman" pitchFamily="18" charset="0"/>
            </a:endParaRPr>
          </a:p>
        </p:txBody>
      </p:sp>
      <p:sp>
        <p:nvSpPr>
          <p:cNvPr id="153" name="Line 8"/>
          <p:cNvSpPr>
            <a:spLocks noChangeShapeType="1"/>
          </p:cNvSpPr>
          <p:nvPr/>
        </p:nvSpPr>
        <p:spPr bwMode="auto">
          <a:xfrm>
            <a:off x="4289387" y="3222696"/>
            <a:ext cx="93345" cy="0"/>
          </a:xfrm>
          <a:prstGeom prst="line">
            <a:avLst/>
          </a:prstGeom>
          <a:noFill/>
          <a:ln w="28575">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54" name="Line 8"/>
          <p:cNvSpPr>
            <a:spLocks noChangeShapeType="1"/>
          </p:cNvSpPr>
          <p:nvPr/>
        </p:nvSpPr>
        <p:spPr bwMode="auto">
          <a:xfrm>
            <a:off x="4289387" y="3637478"/>
            <a:ext cx="93345" cy="0"/>
          </a:xfrm>
          <a:prstGeom prst="line">
            <a:avLst/>
          </a:prstGeom>
          <a:noFill/>
          <a:ln w="28575">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55" name="Rectangle 12"/>
          <p:cNvSpPr>
            <a:spLocks noChangeArrowheads="1"/>
          </p:cNvSpPr>
          <p:nvPr/>
        </p:nvSpPr>
        <p:spPr bwMode="auto">
          <a:xfrm>
            <a:off x="4030277" y="2278451"/>
            <a:ext cx="238847"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0" dirty="0" smtClean="0">
                <a:solidFill>
                  <a:srgbClr val="000000"/>
                </a:solidFill>
                <a:latin typeface="Times New Roman" pitchFamily="18" charset="0"/>
                <a:cs typeface="Times New Roman" pitchFamily="18" charset="0"/>
              </a:rPr>
              <a:t>6%</a:t>
            </a:r>
            <a:endParaRPr kumimoji="0" lang="en-US" sz="1400" b="0" dirty="0">
              <a:solidFill>
                <a:srgbClr val="000000"/>
              </a:solidFill>
              <a:latin typeface="Times New Roman" pitchFamily="18" charset="0"/>
              <a:cs typeface="Times New Roman" pitchFamily="18" charset="0"/>
            </a:endParaRPr>
          </a:p>
        </p:txBody>
      </p:sp>
      <p:sp>
        <p:nvSpPr>
          <p:cNvPr id="156" name="Rectangle 13"/>
          <p:cNvSpPr>
            <a:spLocks noChangeArrowheads="1"/>
          </p:cNvSpPr>
          <p:nvPr/>
        </p:nvSpPr>
        <p:spPr bwMode="auto">
          <a:xfrm>
            <a:off x="4022206" y="2712410"/>
            <a:ext cx="238847"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0" dirty="0" smtClean="0">
                <a:solidFill>
                  <a:srgbClr val="000000"/>
                </a:solidFill>
                <a:latin typeface="Times New Roman" pitchFamily="18" charset="0"/>
                <a:cs typeface="Times New Roman" pitchFamily="18" charset="0"/>
              </a:rPr>
              <a:t>4%</a:t>
            </a:r>
            <a:endParaRPr kumimoji="0" lang="en-US" sz="1400" b="0" dirty="0">
              <a:solidFill>
                <a:srgbClr val="000000"/>
              </a:solidFill>
              <a:latin typeface="Times New Roman" pitchFamily="18" charset="0"/>
              <a:cs typeface="Times New Roman" pitchFamily="18" charset="0"/>
            </a:endParaRPr>
          </a:p>
        </p:txBody>
      </p:sp>
      <p:sp>
        <p:nvSpPr>
          <p:cNvPr id="157" name="Line 8"/>
          <p:cNvSpPr>
            <a:spLocks noChangeShapeType="1"/>
          </p:cNvSpPr>
          <p:nvPr/>
        </p:nvSpPr>
        <p:spPr bwMode="auto">
          <a:xfrm>
            <a:off x="4295483" y="2405832"/>
            <a:ext cx="93345" cy="0"/>
          </a:xfrm>
          <a:prstGeom prst="line">
            <a:avLst/>
          </a:prstGeom>
          <a:noFill/>
          <a:ln w="28575">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58" name="Line 8"/>
          <p:cNvSpPr>
            <a:spLocks noChangeShapeType="1"/>
          </p:cNvSpPr>
          <p:nvPr/>
        </p:nvSpPr>
        <p:spPr bwMode="auto">
          <a:xfrm>
            <a:off x="4295483" y="2820614"/>
            <a:ext cx="93345" cy="0"/>
          </a:xfrm>
          <a:prstGeom prst="line">
            <a:avLst/>
          </a:prstGeom>
          <a:noFill/>
          <a:ln w="28575">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59" name="Rectangle 12"/>
          <p:cNvSpPr>
            <a:spLocks noChangeArrowheads="1"/>
          </p:cNvSpPr>
          <p:nvPr/>
        </p:nvSpPr>
        <p:spPr bwMode="auto">
          <a:xfrm>
            <a:off x="3937460" y="1452443"/>
            <a:ext cx="328616"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0" dirty="0" smtClean="0">
                <a:solidFill>
                  <a:srgbClr val="000000"/>
                </a:solidFill>
                <a:latin typeface="Times New Roman" pitchFamily="18" charset="0"/>
                <a:cs typeface="Times New Roman" pitchFamily="18" charset="0"/>
              </a:rPr>
              <a:t>10%</a:t>
            </a:r>
            <a:endParaRPr kumimoji="0" lang="en-US" sz="1400" b="0" dirty="0">
              <a:solidFill>
                <a:srgbClr val="000000"/>
              </a:solidFill>
              <a:latin typeface="Times New Roman" pitchFamily="18" charset="0"/>
              <a:cs typeface="Times New Roman" pitchFamily="18" charset="0"/>
            </a:endParaRPr>
          </a:p>
        </p:txBody>
      </p:sp>
      <p:sp>
        <p:nvSpPr>
          <p:cNvPr id="160" name="Rectangle 13"/>
          <p:cNvSpPr>
            <a:spLocks noChangeArrowheads="1"/>
          </p:cNvSpPr>
          <p:nvPr/>
        </p:nvSpPr>
        <p:spPr bwMode="auto">
          <a:xfrm>
            <a:off x="4019158" y="1886402"/>
            <a:ext cx="238847"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0" dirty="0" smtClean="0">
                <a:solidFill>
                  <a:srgbClr val="000000"/>
                </a:solidFill>
                <a:latin typeface="Times New Roman" pitchFamily="18" charset="0"/>
                <a:cs typeface="Times New Roman" pitchFamily="18" charset="0"/>
              </a:rPr>
              <a:t>8%</a:t>
            </a:r>
            <a:endParaRPr kumimoji="0" lang="en-US" sz="1400" b="0" dirty="0">
              <a:solidFill>
                <a:srgbClr val="000000"/>
              </a:solidFill>
              <a:latin typeface="Times New Roman" pitchFamily="18" charset="0"/>
              <a:cs typeface="Times New Roman" pitchFamily="18" charset="0"/>
            </a:endParaRPr>
          </a:p>
        </p:txBody>
      </p:sp>
      <p:sp>
        <p:nvSpPr>
          <p:cNvPr id="161" name="Line 8"/>
          <p:cNvSpPr>
            <a:spLocks noChangeShapeType="1"/>
          </p:cNvSpPr>
          <p:nvPr/>
        </p:nvSpPr>
        <p:spPr bwMode="auto">
          <a:xfrm>
            <a:off x="4292435" y="1579824"/>
            <a:ext cx="93345" cy="0"/>
          </a:xfrm>
          <a:prstGeom prst="line">
            <a:avLst/>
          </a:prstGeom>
          <a:noFill/>
          <a:ln w="28575">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62" name="Line 8"/>
          <p:cNvSpPr>
            <a:spLocks noChangeShapeType="1"/>
          </p:cNvSpPr>
          <p:nvPr/>
        </p:nvSpPr>
        <p:spPr bwMode="auto">
          <a:xfrm>
            <a:off x="4292435" y="1994606"/>
            <a:ext cx="93345" cy="0"/>
          </a:xfrm>
          <a:prstGeom prst="line">
            <a:avLst/>
          </a:prstGeom>
          <a:noFill/>
          <a:ln w="28575">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3" name="Rectangle 2"/>
          <p:cNvSpPr/>
          <p:nvPr/>
        </p:nvSpPr>
        <p:spPr>
          <a:xfrm>
            <a:off x="5572173" y="4766990"/>
            <a:ext cx="2046923" cy="215444"/>
          </a:xfrm>
          <a:prstGeom prst="rect">
            <a:avLst/>
          </a:prstGeom>
          <a:solidFill>
            <a:srgbClr val="FAFFD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3" name="Rectangle 7"/>
          <p:cNvSpPr>
            <a:spLocks noChangeArrowheads="1"/>
          </p:cNvSpPr>
          <p:nvPr/>
        </p:nvSpPr>
        <p:spPr bwMode="auto">
          <a:xfrm>
            <a:off x="5617893" y="4757846"/>
            <a:ext cx="1982915" cy="215444"/>
          </a:xfrm>
          <a:prstGeom prst="rect">
            <a:avLst/>
          </a:prstGeom>
          <a:noFill/>
          <a:ln w="9525">
            <a:noFill/>
            <a:miter lim="800000"/>
            <a:headEnd/>
            <a:tailEnd/>
          </a:ln>
        </p:spPr>
        <p:txBody>
          <a:bodyPr wrap="none" lIns="0" tIns="0" rIns="0" bIns="0">
            <a:prstTxWarp prst="textNoShape">
              <a:avLst/>
            </a:prstTxWarp>
            <a:spAutoFit/>
          </a:bodyPr>
          <a:lstStyle/>
          <a:p>
            <a:r>
              <a:rPr lang="en-US" sz="1400" b="1" i="1" dirty="0">
                <a:solidFill>
                  <a:srgbClr val="C00000"/>
                </a:solidFill>
                <a:latin typeface="Times New Roman" pitchFamily="18" charset="0"/>
                <a:cs typeface="Times New Roman" pitchFamily="18" charset="0"/>
              </a:rPr>
              <a:t>% Change in inflation rate</a:t>
            </a:r>
            <a:endParaRPr lang="en-US" sz="1400" b="1" i="1" baseline="-25000" dirty="0">
              <a:solidFill>
                <a:srgbClr val="C00000"/>
              </a:solidFill>
              <a:latin typeface="Times New Roman" pitchFamily="18" charset="0"/>
              <a:cs typeface="Times New Roman" pitchFamily="18" charset="0"/>
            </a:endParaRPr>
          </a:p>
        </p:txBody>
      </p:sp>
      <p:sp>
        <p:nvSpPr>
          <p:cNvPr id="165" name="Rectangle 164"/>
          <p:cNvSpPr/>
          <p:nvPr/>
        </p:nvSpPr>
        <p:spPr>
          <a:xfrm>
            <a:off x="5941167" y="1731441"/>
            <a:ext cx="1523507" cy="215926"/>
          </a:xfrm>
          <a:prstGeom prst="rect">
            <a:avLst/>
          </a:prstGeom>
          <a:solidFill>
            <a:srgbClr val="FAFFD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4" name="Rectangle 7"/>
          <p:cNvSpPr>
            <a:spLocks noChangeArrowheads="1"/>
          </p:cNvSpPr>
          <p:nvPr/>
        </p:nvSpPr>
        <p:spPr bwMode="auto">
          <a:xfrm>
            <a:off x="5978964" y="1715225"/>
            <a:ext cx="1461939" cy="215444"/>
          </a:xfrm>
          <a:prstGeom prst="rect">
            <a:avLst/>
          </a:prstGeom>
          <a:noFill/>
          <a:ln w="9525">
            <a:noFill/>
            <a:miter lim="800000"/>
            <a:headEnd/>
            <a:tailEnd/>
          </a:ln>
        </p:spPr>
        <p:txBody>
          <a:bodyPr wrap="none" lIns="0" tIns="0" rIns="0" bIns="0">
            <a:prstTxWarp prst="textNoShape">
              <a:avLst/>
            </a:prstTxWarp>
            <a:spAutoFit/>
          </a:bodyPr>
          <a:lstStyle/>
          <a:p>
            <a:r>
              <a:rPr lang="en-US" sz="1400" b="1" i="1" dirty="0" smtClean="0">
                <a:solidFill>
                  <a:schemeClr val="accent5">
                    <a:lumMod val="75000"/>
                  </a:schemeClr>
                </a:solidFill>
                <a:latin typeface="Times New Roman" pitchFamily="18" charset="0"/>
                <a:cs typeface="Times New Roman" pitchFamily="18" charset="0"/>
              </a:rPr>
              <a:t>Unemployment rate</a:t>
            </a:r>
            <a:endParaRPr lang="en-US" sz="1400" b="1" i="1" baseline="-25000" dirty="0">
              <a:solidFill>
                <a:schemeClr val="accent5">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362836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1">
                                            <p:txEl>
                                              <p:pRg st="1" end="1"/>
                                            </p:txEl>
                                          </p:spTgt>
                                        </p:tgtEl>
                                        <p:attrNameLst>
                                          <p:attrName>style.visibility</p:attrName>
                                        </p:attrNameLst>
                                      </p:cBhvr>
                                      <p:to>
                                        <p:strVal val="visible"/>
                                      </p:to>
                                    </p:set>
                                    <p:animEffect transition="in" filter="fade">
                                      <p:cBhvr>
                                        <p:cTn id="13" dur="500"/>
                                        <p:tgtEl>
                                          <p:spTgt spid="61">
                                            <p:txEl>
                                              <p:pRg st="1" end="1"/>
                                            </p:txEl>
                                          </p:spTgt>
                                        </p:tgtEl>
                                      </p:cBhvr>
                                    </p:animEffect>
                                    <p:anim calcmode="lin" valueType="num">
                                      <p:cBhvr>
                                        <p:cTn id="14"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1">
                                            <p:txEl>
                                              <p:pRg st="2" end="2"/>
                                            </p:txEl>
                                          </p:spTgt>
                                        </p:tgtEl>
                                        <p:attrNameLst>
                                          <p:attrName>style.visibility</p:attrName>
                                        </p:attrNameLst>
                                      </p:cBhvr>
                                      <p:to>
                                        <p:strVal val="visible"/>
                                      </p:to>
                                    </p:set>
                                    <p:animEffect transition="in" filter="fade">
                                      <p:cBhvr>
                                        <p:cTn id="19" dur="500"/>
                                        <p:tgtEl>
                                          <p:spTgt spid="61">
                                            <p:txEl>
                                              <p:pRg st="2" end="2"/>
                                            </p:txEl>
                                          </p:spTgt>
                                        </p:tgtEl>
                                      </p:cBhvr>
                                    </p:animEffect>
                                    <p:anim calcmode="lin" valueType="num">
                                      <p:cBhvr>
                                        <p:cTn id="20" dur="50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6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What Have We Learned About Macroeconomic Policy</a:t>
            </a:r>
          </a:p>
        </p:txBody>
      </p:sp>
    </p:spTree>
    <p:extLst>
      <p:ext uri="{BB962C8B-B14F-4D97-AF65-F5344CB8AC3E}">
        <p14:creationId xmlns:p14="http://schemas.microsoft.com/office/powerpoint/2010/main" val="39520414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610504"/>
            <a:ext cx="8932985" cy="427635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220828"/>
            <a:ext cx="8904855" cy="1242212"/>
          </a:xfrm>
        </p:spPr>
        <p:txBody>
          <a:bodyPr/>
          <a:lstStyle/>
          <a:p>
            <a:r>
              <a:rPr lang="en-US" sz="3600" dirty="0"/>
              <a:t>What Have We Learned </a:t>
            </a:r>
            <a:r>
              <a:rPr lang="en-US" sz="3600" dirty="0" smtClean="0"/>
              <a:t/>
            </a:r>
            <a:br>
              <a:rPr lang="en-US" sz="3600" dirty="0" smtClean="0"/>
            </a:br>
            <a:r>
              <a:rPr lang="en-US" sz="3600" dirty="0" smtClean="0"/>
              <a:t>About </a:t>
            </a:r>
            <a:r>
              <a:rPr lang="en-US" sz="3600" dirty="0"/>
              <a:t>Macro Policy?</a:t>
            </a:r>
          </a:p>
        </p:txBody>
      </p:sp>
      <p:sp>
        <p:nvSpPr>
          <p:cNvPr id="3" name="Content Placeholder 2"/>
          <p:cNvSpPr>
            <a:spLocks noGrp="1"/>
          </p:cNvSpPr>
          <p:nvPr>
            <p:ph idx="1"/>
          </p:nvPr>
        </p:nvSpPr>
        <p:spPr>
          <a:xfrm>
            <a:off x="140675" y="1610505"/>
            <a:ext cx="8883750" cy="3482703"/>
          </a:xfrm>
        </p:spPr>
        <p:txBody>
          <a:bodyPr/>
          <a:lstStyle/>
          <a:p>
            <a:pPr marL="231775" indent="-231775"/>
            <a:r>
              <a:rPr lang="en-US" sz="2500" dirty="0">
                <a:solidFill>
                  <a:srgbClr val="32302A"/>
                </a:solidFill>
              </a:rPr>
              <a:t>Macroeconomics is a relatively new area of study.  Prior to the Great Depression, there was very little research on measurement of national income and sources of economic fluctuations.</a:t>
            </a:r>
          </a:p>
          <a:p>
            <a:pPr marL="231775" indent="-231775"/>
            <a:r>
              <a:rPr lang="en-US" sz="2500" dirty="0">
                <a:solidFill>
                  <a:srgbClr val="32302A"/>
                </a:solidFill>
              </a:rPr>
              <a:t>It was not until the 1960s that policy makers developed much interest in the possible use of fiscal policy as a stabilization tool.</a:t>
            </a:r>
          </a:p>
          <a:p>
            <a:pPr marL="231775" indent="-231775"/>
            <a:r>
              <a:rPr lang="en-US" sz="2500" dirty="0">
                <a:solidFill>
                  <a:srgbClr val="32302A"/>
                </a:solidFill>
              </a:rPr>
              <a:t>50 years ago, neither economists nor policy makers thought monetary policy exerted much impact on anything other than the general level of prices.</a:t>
            </a:r>
          </a:p>
        </p:txBody>
      </p:sp>
    </p:spTree>
    <p:extLst>
      <p:ext uri="{BB962C8B-B14F-4D97-AF65-F5344CB8AC3E}">
        <p14:creationId xmlns:p14="http://schemas.microsoft.com/office/powerpoint/2010/main" val="495101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608083"/>
            <a:ext cx="8932985" cy="429677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73798"/>
            <a:ext cx="8904855" cy="1213567"/>
          </a:xfrm>
        </p:spPr>
        <p:txBody>
          <a:bodyPr/>
          <a:lstStyle/>
          <a:p>
            <a:r>
              <a:rPr lang="en-US" dirty="0"/>
              <a:t>Economic Fluctuations</a:t>
            </a:r>
            <a:br>
              <a:rPr lang="en-US" dirty="0"/>
            </a:br>
            <a:r>
              <a:rPr lang="en-US" i="1" dirty="0"/>
              <a:t>– the Historical Record</a:t>
            </a:r>
          </a:p>
        </p:txBody>
      </p:sp>
      <p:sp>
        <p:nvSpPr>
          <p:cNvPr id="3" name="Content Placeholder 2"/>
          <p:cNvSpPr>
            <a:spLocks noGrp="1"/>
          </p:cNvSpPr>
          <p:nvPr>
            <p:ph idx="1"/>
          </p:nvPr>
        </p:nvSpPr>
        <p:spPr>
          <a:xfrm>
            <a:off x="140675" y="1576552"/>
            <a:ext cx="8883750" cy="4359833"/>
          </a:xfrm>
        </p:spPr>
        <p:txBody>
          <a:bodyPr/>
          <a:lstStyle/>
          <a:p>
            <a:pPr marL="231775" indent="-231775"/>
            <a:r>
              <a:rPr lang="en-US" sz="2600" dirty="0">
                <a:solidFill>
                  <a:srgbClr val="32302A"/>
                </a:solidFill>
              </a:rPr>
              <a:t>Historically, the United States has experienced substantial swings in real output.</a:t>
            </a:r>
          </a:p>
          <a:p>
            <a:pPr marL="231775" indent="-231775"/>
            <a:r>
              <a:rPr lang="en-US" sz="2600" dirty="0">
                <a:solidFill>
                  <a:srgbClr val="32302A"/>
                </a:solidFill>
              </a:rPr>
              <a:t>Before the Second World War, year-to-year changes in real GDP of 5% to 10% were experienced on several occasions. </a:t>
            </a:r>
          </a:p>
          <a:p>
            <a:pPr marL="231775" indent="-231775"/>
            <a:r>
              <a:rPr lang="en-US" sz="2600" dirty="0">
                <a:solidFill>
                  <a:srgbClr val="32302A"/>
                </a:solidFill>
              </a:rPr>
              <a:t>During the last six decades, the fluctuations of real output have been more moderate. </a:t>
            </a:r>
            <a:endParaRPr lang="en-US" sz="2600" dirty="0" smtClean="0">
              <a:solidFill>
                <a:srgbClr val="32302A"/>
              </a:solidFill>
            </a:endParaRPr>
          </a:p>
        </p:txBody>
      </p:sp>
    </p:spTree>
    <p:extLst>
      <p:ext uri="{BB962C8B-B14F-4D97-AF65-F5344CB8AC3E}">
        <p14:creationId xmlns:p14="http://schemas.microsoft.com/office/powerpoint/2010/main" val="3478085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7"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anim calcmode="lin" valueType="num">
                                      <p:cBhvr>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7"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610504"/>
            <a:ext cx="8932985" cy="427635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220828"/>
            <a:ext cx="8904855" cy="1242212"/>
          </a:xfrm>
        </p:spPr>
        <p:txBody>
          <a:bodyPr/>
          <a:lstStyle/>
          <a:p>
            <a:r>
              <a:rPr lang="en-US" sz="3600" dirty="0"/>
              <a:t>What Have We Learned </a:t>
            </a:r>
            <a:r>
              <a:rPr lang="en-US" sz="3600" dirty="0" smtClean="0"/>
              <a:t/>
            </a:r>
            <a:br>
              <a:rPr lang="en-US" sz="3600" dirty="0" smtClean="0"/>
            </a:br>
            <a:r>
              <a:rPr lang="en-US" sz="3600" dirty="0" smtClean="0"/>
              <a:t>About </a:t>
            </a:r>
            <a:r>
              <a:rPr lang="en-US" sz="3600" dirty="0"/>
              <a:t>Macro Policy?</a:t>
            </a:r>
          </a:p>
        </p:txBody>
      </p:sp>
      <p:sp>
        <p:nvSpPr>
          <p:cNvPr id="3" name="Content Placeholder 2"/>
          <p:cNvSpPr>
            <a:spLocks noGrp="1"/>
          </p:cNvSpPr>
          <p:nvPr>
            <p:ph idx="1"/>
          </p:nvPr>
        </p:nvSpPr>
        <p:spPr>
          <a:xfrm>
            <a:off x="140675" y="1610505"/>
            <a:ext cx="8883750" cy="3482703"/>
          </a:xfrm>
        </p:spPr>
        <p:txBody>
          <a:bodyPr/>
          <a:lstStyle/>
          <a:p>
            <a:pPr marL="231775" indent="-231775"/>
            <a:r>
              <a:rPr lang="en-US" sz="2500" dirty="0">
                <a:solidFill>
                  <a:srgbClr val="32302A"/>
                </a:solidFill>
              </a:rPr>
              <a:t>Prior to 1980, there was little appreciation for the time lags, importance of expectations, and difficulties involved in the effective use of monetary and fiscal policy tools.</a:t>
            </a:r>
          </a:p>
          <a:p>
            <a:pPr marL="231775" indent="-231775"/>
            <a:r>
              <a:rPr lang="en-US" sz="2500" dirty="0">
                <a:solidFill>
                  <a:srgbClr val="32302A"/>
                </a:solidFill>
              </a:rPr>
              <a:t>Real world experience, research, and developments in economic theory have vastly expanded our knowledge of both the potential and limitations of fiscal and monetary policy.</a:t>
            </a:r>
          </a:p>
          <a:p>
            <a:pPr marL="231775" indent="-231775"/>
            <a:r>
              <a:rPr lang="en-US" sz="2500" dirty="0">
                <a:solidFill>
                  <a:srgbClr val="32302A"/>
                </a:solidFill>
              </a:rPr>
              <a:t>Substantial agreement has emerged on a number of key points – debate continues on several others.</a:t>
            </a:r>
          </a:p>
        </p:txBody>
      </p:sp>
    </p:spTree>
    <p:extLst>
      <p:ext uri="{BB962C8B-B14F-4D97-AF65-F5344CB8AC3E}">
        <p14:creationId xmlns:p14="http://schemas.microsoft.com/office/powerpoint/2010/main" val="2495291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500"/>
                                        <p:tgtEl>
                                          <p:spTgt spid="3">
                                            <p:txEl>
                                              <p:pRg st="0" end="0"/>
                                            </p:txEl>
                                          </p:spTgt>
                                        </p:tgtEl>
                                      </p:cBhvr>
                                    </p:animEffect>
                                  </p:childTnLst>
                                </p:cTn>
                              </p:par>
                            </p:childTnLst>
                          </p:cTn>
                        </p:par>
                        <p:par>
                          <p:cTn id="8" fill="hold">
                            <p:stCondLst>
                              <p:cond delay="500"/>
                            </p:stCondLst>
                            <p:childTnLst>
                              <p:par>
                                <p:cTn id="9" presetID="14" presetClass="entr" presetSubtype="5"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vertical)">
                                      <p:cBhvr>
                                        <p:cTn id="11" dur="500"/>
                                        <p:tgtEl>
                                          <p:spTgt spid="3">
                                            <p:txEl>
                                              <p:pRg st="1" end="1"/>
                                            </p:txEl>
                                          </p:spTgt>
                                        </p:tgtEl>
                                      </p:cBhvr>
                                    </p:animEffect>
                                  </p:childTnLst>
                                </p:cTn>
                              </p:par>
                            </p:childTnLst>
                          </p:cTn>
                        </p:par>
                        <p:par>
                          <p:cTn id="12" fill="hold">
                            <p:stCondLst>
                              <p:cond delay="1000"/>
                            </p:stCondLst>
                            <p:childTnLst>
                              <p:par>
                                <p:cTn id="13" presetID="14" presetClass="entr" presetSubtype="5"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vertic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610504"/>
            <a:ext cx="8932985" cy="427635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86004"/>
            <a:ext cx="8904855" cy="666140"/>
          </a:xfrm>
        </p:spPr>
        <p:txBody>
          <a:bodyPr/>
          <a:lstStyle/>
          <a:p>
            <a:r>
              <a:rPr lang="en-US" sz="3600" dirty="0"/>
              <a:t>Areas of Agreement</a:t>
            </a:r>
          </a:p>
        </p:txBody>
      </p:sp>
      <p:sp>
        <p:nvSpPr>
          <p:cNvPr id="3" name="Content Placeholder 2"/>
          <p:cNvSpPr>
            <a:spLocks noGrp="1"/>
          </p:cNvSpPr>
          <p:nvPr>
            <p:ph idx="1"/>
          </p:nvPr>
        </p:nvSpPr>
        <p:spPr>
          <a:xfrm>
            <a:off x="140675" y="1610505"/>
            <a:ext cx="8883750" cy="3482703"/>
          </a:xfrm>
        </p:spPr>
        <p:txBody>
          <a:bodyPr/>
          <a:lstStyle/>
          <a:p>
            <a:pPr marL="231775" indent="-231775"/>
            <a:r>
              <a:rPr lang="en-US" sz="2500" dirty="0">
                <a:solidFill>
                  <a:srgbClr val="32302A"/>
                </a:solidFill>
              </a:rPr>
              <a:t>Proper timing of monetary and fiscal policy changes is difficult. Therefore, constant policy swings are likely to do more harm than good.</a:t>
            </a:r>
          </a:p>
          <a:p>
            <a:pPr marL="231775" indent="-231775"/>
            <a:r>
              <a:rPr lang="en-US" sz="2500" dirty="0">
                <a:solidFill>
                  <a:srgbClr val="32302A"/>
                </a:solidFill>
              </a:rPr>
              <a:t>Expansionary policies that generate strong demand and inflation will not reduce the rate of unemployment below the natural rate – at least not for long.</a:t>
            </a:r>
          </a:p>
          <a:p>
            <a:pPr marL="231775" indent="-231775"/>
            <a:r>
              <a:rPr lang="en-US" sz="2500" b="1" i="1" dirty="0">
                <a:solidFill>
                  <a:srgbClr val="32302A"/>
                </a:solidFill>
              </a:rPr>
              <a:t>Price stability</a:t>
            </a:r>
            <a:r>
              <a:rPr lang="en-US" sz="2500" dirty="0">
                <a:solidFill>
                  <a:srgbClr val="32302A"/>
                </a:solidFill>
              </a:rPr>
              <a:t> is the proper goal of monetary policy.  </a:t>
            </a:r>
            <a:endParaRPr lang="en-US" sz="2500" dirty="0" smtClean="0">
              <a:solidFill>
                <a:srgbClr val="32302A"/>
              </a:solidFill>
            </a:endParaRPr>
          </a:p>
          <a:p>
            <a:pPr marL="631825" lvl="1" indent="-231775"/>
            <a:r>
              <a:rPr lang="en-US" sz="2500" dirty="0" smtClean="0">
                <a:solidFill>
                  <a:srgbClr val="32302A"/>
                </a:solidFill>
              </a:rPr>
              <a:t>When </a:t>
            </a:r>
            <a:r>
              <a:rPr lang="en-US" sz="2500" dirty="0">
                <a:solidFill>
                  <a:srgbClr val="32302A"/>
                </a:solidFill>
              </a:rPr>
              <a:t>the Fed keeps the inflation rate at a low and therefore easily predictable rate, it lays the groundwork for the smooth operation of markets and long-term healthy growth.</a:t>
            </a:r>
          </a:p>
        </p:txBody>
      </p:sp>
    </p:spTree>
    <p:extLst>
      <p:ext uri="{BB962C8B-B14F-4D97-AF65-F5344CB8AC3E}">
        <p14:creationId xmlns:p14="http://schemas.microsoft.com/office/powerpoint/2010/main" val="2854233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610504"/>
            <a:ext cx="8932985" cy="427635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86004"/>
            <a:ext cx="8904855" cy="666140"/>
          </a:xfrm>
        </p:spPr>
        <p:txBody>
          <a:bodyPr/>
          <a:lstStyle/>
          <a:p>
            <a:r>
              <a:rPr lang="en-US" sz="3600" dirty="0"/>
              <a:t>Areas of Continued Debate</a:t>
            </a:r>
          </a:p>
        </p:txBody>
      </p:sp>
      <p:sp>
        <p:nvSpPr>
          <p:cNvPr id="3" name="Content Placeholder 2"/>
          <p:cNvSpPr>
            <a:spLocks noGrp="1"/>
          </p:cNvSpPr>
          <p:nvPr>
            <p:ph idx="1"/>
          </p:nvPr>
        </p:nvSpPr>
        <p:spPr>
          <a:xfrm>
            <a:off x="140675" y="1610505"/>
            <a:ext cx="8883750" cy="3482703"/>
          </a:xfrm>
        </p:spPr>
        <p:txBody>
          <a:bodyPr/>
          <a:lstStyle/>
          <a:p>
            <a:pPr marL="231775" indent="-231775"/>
            <a:r>
              <a:rPr lang="en-US" sz="2500" dirty="0" smtClean="0">
                <a:solidFill>
                  <a:srgbClr val="32302A"/>
                </a:solidFill>
              </a:rPr>
              <a:t>Does </a:t>
            </a:r>
            <a:r>
              <a:rPr lang="en-US" sz="2500" dirty="0">
                <a:solidFill>
                  <a:srgbClr val="32302A"/>
                </a:solidFill>
              </a:rPr>
              <a:t>fiscal policy exert much impact on </a:t>
            </a:r>
            <a:r>
              <a:rPr lang="en-US" sz="2500" b="1" i="1" dirty="0">
                <a:solidFill>
                  <a:schemeClr val="accent5">
                    <a:lumMod val="75000"/>
                  </a:schemeClr>
                </a:solidFill>
              </a:rPr>
              <a:t>AD</a:t>
            </a:r>
            <a:r>
              <a:rPr lang="en-US" sz="2500" dirty="0">
                <a:solidFill>
                  <a:srgbClr val="32302A"/>
                </a:solidFill>
              </a:rPr>
              <a:t>?</a:t>
            </a:r>
          </a:p>
          <a:p>
            <a:pPr marL="631825" lvl="1" indent="-231775"/>
            <a:r>
              <a:rPr lang="en-US" sz="2500" b="1" i="1" dirty="0">
                <a:solidFill>
                  <a:srgbClr val="32302A"/>
                </a:solidFill>
              </a:rPr>
              <a:t>Keynesians believe </a:t>
            </a:r>
            <a:r>
              <a:rPr lang="en-US" sz="2500" dirty="0">
                <a:solidFill>
                  <a:srgbClr val="32302A"/>
                </a:solidFill>
              </a:rPr>
              <a:t>that budget deficits exert a strong impact on </a:t>
            </a:r>
            <a:r>
              <a:rPr lang="en-US" sz="2500" b="1" i="1" dirty="0">
                <a:solidFill>
                  <a:schemeClr val="accent5">
                    <a:lumMod val="75000"/>
                  </a:schemeClr>
                </a:solidFill>
              </a:rPr>
              <a:t>AD </a:t>
            </a:r>
            <a:r>
              <a:rPr lang="en-US" sz="2500" dirty="0" smtClean="0">
                <a:solidFill>
                  <a:srgbClr val="32302A"/>
                </a:solidFill>
              </a:rPr>
              <a:t>&amp; </a:t>
            </a:r>
            <a:r>
              <a:rPr lang="en-US" sz="2500" dirty="0">
                <a:solidFill>
                  <a:srgbClr val="32302A"/>
                </a:solidFill>
              </a:rPr>
              <a:t>output, particularly when substantial unemployment is present.</a:t>
            </a:r>
          </a:p>
          <a:p>
            <a:pPr marL="631825" lvl="1" indent="-231775"/>
            <a:r>
              <a:rPr lang="en-US" sz="2500" b="1" i="1" dirty="0">
                <a:solidFill>
                  <a:srgbClr val="32302A"/>
                </a:solidFill>
              </a:rPr>
              <a:t>Non-Keynesians</a:t>
            </a:r>
            <a:r>
              <a:rPr lang="en-US" sz="2500" dirty="0">
                <a:solidFill>
                  <a:srgbClr val="32302A"/>
                </a:solidFill>
              </a:rPr>
              <a:t> argue that the secondary effects of budget deficits, particularly higher interest rates and future taxes, will substantially reduce the potency of fiscal policy.</a:t>
            </a:r>
          </a:p>
        </p:txBody>
      </p:sp>
    </p:spTree>
    <p:extLst>
      <p:ext uri="{BB962C8B-B14F-4D97-AF65-F5344CB8AC3E}">
        <p14:creationId xmlns:p14="http://schemas.microsoft.com/office/powerpoint/2010/main" val="1366052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500"/>
                                        <p:tgtEl>
                                          <p:spTgt spid="3">
                                            <p:txEl>
                                              <p:pRg st="0" end="0"/>
                                            </p:txEl>
                                          </p:spTgt>
                                        </p:tgtEl>
                                      </p:cBhvr>
                                    </p:animEffect>
                                  </p:childTnLst>
                                </p:cTn>
                              </p:par>
                            </p:childTnLst>
                          </p:cTn>
                        </p:par>
                        <p:par>
                          <p:cTn id="8" fill="hold">
                            <p:stCondLst>
                              <p:cond delay="500"/>
                            </p:stCondLst>
                            <p:childTnLst>
                              <p:par>
                                <p:cTn id="9" presetID="14" presetClass="entr" presetSubtype="5"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vertical)">
                                      <p:cBhvr>
                                        <p:cTn id="11" dur="500"/>
                                        <p:tgtEl>
                                          <p:spTgt spid="3">
                                            <p:txEl>
                                              <p:pRg st="1" end="1"/>
                                            </p:txEl>
                                          </p:spTgt>
                                        </p:tgtEl>
                                      </p:cBhvr>
                                    </p:animEffect>
                                  </p:childTnLst>
                                </p:cTn>
                              </p:par>
                            </p:childTnLst>
                          </p:cTn>
                        </p:par>
                        <p:par>
                          <p:cTn id="12" fill="hold">
                            <p:stCondLst>
                              <p:cond delay="1000"/>
                            </p:stCondLst>
                            <p:childTnLst>
                              <p:par>
                                <p:cTn id="13" presetID="14" presetClass="entr" presetSubtype="5"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vertic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610504"/>
            <a:ext cx="8932985" cy="427635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86004"/>
            <a:ext cx="8904855" cy="666140"/>
          </a:xfrm>
        </p:spPr>
        <p:txBody>
          <a:bodyPr/>
          <a:lstStyle/>
          <a:p>
            <a:r>
              <a:rPr lang="en-US" sz="3600" dirty="0"/>
              <a:t>Areas of Continued Debate</a:t>
            </a:r>
          </a:p>
        </p:txBody>
      </p:sp>
      <p:sp>
        <p:nvSpPr>
          <p:cNvPr id="3" name="Content Placeholder 2"/>
          <p:cNvSpPr>
            <a:spLocks noGrp="1"/>
          </p:cNvSpPr>
          <p:nvPr>
            <p:ph idx="1"/>
          </p:nvPr>
        </p:nvSpPr>
        <p:spPr>
          <a:xfrm>
            <a:off x="140675" y="1610505"/>
            <a:ext cx="8883750" cy="3482703"/>
          </a:xfrm>
        </p:spPr>
        <p:txBody>
          <a:bodyPr/>
          <a:lstStyle/>
          <a:p>
            <a:pPr marL="231775" indent="-231775"/>
            <a:r>
              <a:rPr lang="en-US" sz="2500" dirty="0" smtClean="0">
                <a:solidFill>
                  <a:srgbClr val="32302A"/>
                </a:solidFill>
              </a:rPr>
              <a:t>During </a:t>
            </a:r>
            <a:r>
              <a:rPr lang="en-US" sz="2500" dirty="0">
                <a:solidFill>
                  <a:srgbClr val="32302A"/>
                </a:solidFill>
              </a:rPr>
              <a:t>a severe recession, will an increase in government spending be more effective than a reduction in taxes to promote recovery?</a:t>
            </a:r>
          </a:p>
          <a:p>
            <a:pPr marL="631825" lvl="1" indent="-231775"/>
            <a:r>
              <a:rPr lang="en-US" sz="2500" dirty="0">
                <a:solidFill>
                  <a:srgbClr val="32302A"/>
                </a:solidFill>
              </a:rPr>
              <a:t>Most </a:t>
            </a:r>
            <a:r>
              <a:rPr lang="en-US" sz="2500" b="1" i="1" dirty="0">
                <a:solidFill>
                  <a:srgbClr val="32302A"/>
                </a:solidFill>
              </a:rPr>
              <a:t>Keynesians favor </a:t>
            </a:r>
            <a:r>
              <a:rPr lang="en-US" sz="2500" dirty="0">
                <a:solidFill>
                  <a:srgbClr val="32302A"/>
                </a:solidFill>
              </a:rPr>
              <a:t>increases in government spending because they fear that a large share of a tax reduction will be saved rather than spent.</a:t>
            </a:r>
          </a:p>
          <a:p>
            <a:pPr marL="631825" lvl="1" indent="-231775"/>
            <a:r>
              <a:rPr lang="en-US" sz="2500" b="1" i="1" dirty="0">
                <a:solidFill>
                  <a:srgbClr val="32302A"/>
                </a:solidFill>
              </a:rPr>
              <a:t>Non-Keynesians </a:t>
            </a:r>
            <a:r>
              <a:rPr lang="en-US" sz="2500" dirty="0">
                <a:solidFill>
                  <a:srgbClr val="32302A"/>
                </a:solidFill>
              </a:rPr>
              <a:t>argue </a:t>
            </a:r>
            <a:r>
              <a:rPr lang="en-US" sz="2500" dirty="0" smtClean="0">
                <a:solidFill>
                  <a:srgbClr val="32302A"/>
                </a:solidFill>
              </a:rPr>
              <a:t>that spending </a:t>
            </a:r>
            <a:r>
              <a:rPr lang="en-US" sz="2500" dirty="0">
                <a:solidFill>
                  <a:srgbClr val="32302A"/>
                </a:solidFill>
              </a:rPr>
              <a:t>increases will be driven by special interest politics and flow into wasteful projects.  Moreover, </a:t>
            </a:r>
            <a:r>
              <a:rPr lang="en-US" sz="2500" b="1" i="1" dirty="0">
                <a:solidFill>
                  <a:srgbClr val="32302A"/>
                </a:solidFill>
              </a:rPr>
              <a:t>supply-side economists</a:t>
            </a:r>
            <a:r>
              <a:rPr lang="en-US" sz="2500" dirty="0">
                <a:solidFill>
                  <a:srgbClr val="32302A"/>
                </a:solidFill>
              </a:rPr>
              <a:t> argue </a:t>
            </a:r>
            <a:r>
              <a:rPr lang="en-US" sz="2500" dirty="0" smtClean="0">
                <a:solidFill>
                  <a:srgbClr val="32302A"/>
                </a:solidFill>
              </a:rPr>
              <a:t>reductions </a:t>
            </a:r>
            <a:r>
              <a:rPr lang="en-US" sz="2500" dirty="0">
                <a:solidFill>
                  <a:srgbClr val="32302A"/>
                </a:solidFill>
              </a:rPr>
              <a:t>in tax rates will enhance the incentive to work, invest, and employ others.</a:t>
            </a:r>
          </a:p>
        </p:txBody>
      </p:sp>
    </p:spTree>
    <p:extLst>
      <p:ext uri="{BB962C8B-B14F-4D97-AF65-F5344CB8AC3E}">
        <p14:creationId xmlns:p14="http://schemas.microsoft.com/office/powerpoint/2010/main" val="3532965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610504"/>
            <a:ext cx="8932985" cy="427635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86004"/>
            <a:ext cx="8904855" cy="666140"/>
          </a:xfrm>
        </p:spPr>
        <p:txBody>
          <a:bodyPr/>
          <a:lstStyle/>
          <a:p>
            <a:r>
              <a:rPr lang="en-US" sz="3600" dirty="0"/>
              <a:t>Areas of Continued Debate</a:t>
            </a:r>
          </a:p>
        </p:txBody>
      </p:sp>
      <p:sp>
        <p:nvSpPr>
          <p:cNvPr id="3" name="Content Placeholder 2"/>
          <p:cNvSpPr>
            <a:spLocks noGrp="1"/>
          </p:cNvSpPr>
          <p:nvPr>
            <p:ph idx="1"/>
          </p:nvPr>
        </p:nvSpPr>
        <p:spPr>
          <a:xfrm>
            <a:off x="140675" y="1610505"/>
            <a:ext cx="8883750" cy="3482703"/>
          </a:xfrm>
        </p:spPr>
        <p:txBody>
          <a:bodyPr/>
          <a:lstStyle/>
          <a:p>
            <a:pPr marL="231775" indent="-231775"/>
            <a:r>
              <a:rPr lang="en-US" sz="2500" dirty="0" smtClean="0">
                <a:solidFill>
                  <a:srgbClr val="32302A"/>
                </a:solidFill>
              </a:rPr>
              <a:t>Is </a:t>
            </a:r>
            <a:r>
              <a:rPr lang="en-US" sz="2500" dirty="0">
                <a:solidFill>
                  <a:srgbClr val="32302A"/>
                </a:solidFill>
              </a:rPr>
              <a:t>economic instability the result of the natural tendencies of a market economy or the errors of policy-makers?</a:t>
            </a:r>
          </a:p>
          <a:p>
            <a:pPr marL="631825" lvl="1" indent="-231775"/>
            <a:r>
              <a:rPr lang="en-US" sz="2500" dirty="0">
                <a:solidFill>
                  <a:srgbClr val="32302A"/>
                </a:solidFill>
              </a:rPr>
              <a:t>Many </a:t>
            </a:r>
            <a:r>
              <a:rPr lang="en-US" sz="2500" b="1" i="1" dirty="0">
                <a:solidFill>
                  <a:srgbClr val="32302A"/>
                </a:solidFill>
              </a:rPr>
              <a:t>Keynesians believe </a:t>
            </a:r>
            <a:r>
              <a:rPr lang="en-US" sz="2500" dirty="0">
                <a:solidFill>
                  <a:srgbClr val="32302A"/>
                </a:solidFill>
              </a:rPr>
              <a:t>that market economies are inherently unstable.</a:t>
            </a:r>
          </a:p>
          <a:p>
            <a:pPr marL="631825" lvl="1" indent="-231775"/>
            <a:r>
              <a:rPr lang="en-US" sz="2500" b="1" i="1" dirty="0">
                <a:solidFill>
                  <a:srgbClr val="32302A"/>
                </a:solidFill>
              </a:rPr>
              <a:t>Non-Keynesians </a:t>
            </a:r>
            <a:r>
              <a:rPr lang="en-US" sz="2500" dirty="0">
                <a:solidFill>
                  <a:srgbClr val="32302A"/>
                </a:solidFill>
              </a:rPr>
              <a:t>believe that policy errors are the primary source of economic instability.</a:t>
            </a:r>
          </a:p>
        </p:txBody>
      </p:sp>
    </p:spTree>
    <p:extLst>
      <p:ext uri="{BB962C8B-B14F-4D97-AF65-F5344CB8AC3E}">
        <p14:creationId xmlns:p14="http://schemas.microsoft.com/office/powerpoint/2010/main" val="87462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500"/>
                                        <p:tgtEl>
                                          <p:spTgt spid="3">
                                            <p:txEl>
                                              <p:pRg st="0" end="0"/>
                                            </p:txEl>
                                          </p:spTgt>
                                        </p:tgtEl>
                                      </p:cBhvr>
                                    </p:animEffect>
                                  </p:childTnLst>
                                </p:cTn>
                              </p:par>
                            </p:childTnLst>
                          </p:cTn>
                        </p:par>
                        <p:par>
                          <p:cTn id="8" fill="hold">
                            <p:stCondLst>
                              <p:cond delay="500"/>
                            </p:stCondLst>
                            <p:childTnLst>
                              <p:par>
                                <p:cTn id="9" presetID="14" presetClass="entr" presetSubtype="5"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vertical)">
                                      <p:cBhvr>
                                        <p:cTn id="11" dur="500"/>
                                        <p:tgtEl>
                                          <p:spTgt spid="3">
                                            <p:txEl>
                                              <p:pRg st="1" end="1"/>
                                            </p:txEl>
                                          </p:spTgt>
                                        </p:tgtEl>
                                      </p:cBhvr>
                                    </p:animEffect>
                                  </p:childTnLst>
                                </p:cTn>
                              </p:par>
                            </p:childTnLst>
                          </p:cTn>
                        </p:par>
                        <p:par>
                          <p:cTn id="12" fill="hold">
                            <p:stCondLst>
                              <p:cond delay="1000"/>
                            </p:stCondLst>
                            <p:childTnLst>
                              <p:par>
                                <p:cTn id="13" presetID="14" presetClass="entr" presetSubtype="5"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vertic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Current policy and Implications for the future </a:t>
            </a:r>
          </a:p>
        </p:txBody>
      </p:sp>
    </p:spTree>
    <p:extLst>
      <p:ext uri="{BB962C8B-B14F-4D97-AF65-F5344CB8AC3E}">
        <p14:creationId xmlns:p14="http://schemas.microsoft.com/office/powerpoint/2010/main" val="15065297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610504"/>
            <a:ext cx="8932985" cy="427635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211684"/>
            <a:ext cx="8904855" cy="1159916"/>
          </a:xfrm>
        </p:spPr>
        <p:txBody>
          <a:bodyPr/>
          <a:lstStyle/>
          <a:p>
            <a:r>
              <a:rPr lang="en-US" sz="3600" dirty="0"/>
              <a:t>Macroeconomic policy in </a:t>
            </a:r>
            <a:r>
              <a:rPr lang="en-US" sz="3600" dirty="0" smtClean="0"/>
              <a:t>the </a:t>
            </a:r>
            <a:br>
              <a:rPr lang="en-US" sz="3600" dirty="0" smtClean="0"/>
            </a:br>
            <a:r>
              <a:rPr lang="en-US" sz="3600" dirty="0" smtClean="0"/>
              <a:t>Aftermath </a:t>
            </a:r>
            <a:r>
              <a:rPr lang="en-US" sz="3600" dirty="0"/>
              <a:t>of the Crisis of 2008 </a:t>
            </a:r>
          </a:p>
        </p:txBody>
      </p:sp>
      <p:sp>
        <p:nvSpPr>
          <p:cNvPr id="3" name="Content Placeholder 2"/>
          <p:cNvSpPr>
            <a:spLocks noGrp="1"/>
          </p:cNvSpPr>
          <p:nvPr>
            <p:ph idx="1"/>
          </p:nvPr>
        </p:nvSpPr>
        <p:spPr>
          <a:xfrm>
            <a:off x="140675" y="1610505"/>
            <a:ext cx="8883750" cy="3482703"/>
          </a:xfrm>
        </p:spPr>
        <p:txBody>
          <a:bodyPr/>
          <a:lstStyle/>
          <a:p>
            <a:pPr marL="231775" indent="-231775"/>
            <a:r>
              <a:rPr lang="en-US" sz="2600" dirty="0">
                <a:solidFill>
                  <a:srgbClr val="32302A"/>
                </a:solidFill>
              </a:rPr>
              <a:t>Fiscal policy was highly expansionary during 2008-2011: </a:t>
            </a:r>
          </a:p>
          <a:p>
            <a:pPr marL="631825" lvl="1" indent="-231775"/>
            <a:r>
              <a:rPr lang="en-US" dirty="0">
                <a:solidFill>
                  <a:srgbClr val="32302A"/>
                </a:solidFill>
              </a:rPr>
              <a:t>budget deficits were approximately 9 </a:t>
            </a:r>
            <a:r>
              <a:rPr lang="en-US" dirty="0" smtClean="0">
                <a:solidFill>
                  <a:srgbClr val="32302A"/>
                </a:solidFill>
              </a:rPr>
              <a:t>% </a:t>
            </a:r>
            <a:r>
              <a:rPr lang="en-US" dirty="0">
                <a:solidFill>
                  <a:srgbClr val="32302A"/>
                </a:solidFill>
              </a:rPr>
              <a:t>of GDP during 2009-2011, the largest since WWII.</a:t>
            </a:r>
          </a:p>
          <a:p>
            <a:pPr marL="631825" lvl="1" indent="-231775"/>
            <a:r>
              <a:rPr lang="en-US" dirty="0" smtClean="0">
                <a:solidFill>
                  <a:srgbClr val="32302A"/>
                </a:solidFill>
              </a:rPr>
              <a:t>40% of </a:t>
            </a:r>
            <a:r>
              <a:rPr lang="en-US" dirty="0">
                <a:solidFill>
                  <a:srgbClr val="32302A"/>
                </a:solidFill>
              </a:rPr>
              <a:t>federal spending was financed by </a:t>
            </a:r>
            <a:r>
              <a:rPr lang="en-US" dirty="0" smtClean="0">
                <a:solidFill>
                  <a:srgbClr val="32302A"/>
                </a:solidFill>
              </a:rPr>
              <a:t>borrowing.</a:t>
            </a:r>
            <a:endParaRPr lang="en-US" dirty="0">
              <a:solidFill>
                <a:srgbClr val="32302A"/>
              </a:solidFill>
            </a:endParaRPr>
          </a:p>
          <a:p>
            <a:pPr marL="631825" lvl="1" indent="-231775"/>
            <a:r>
              <a:rPr lang="en-US" dirty="0">
                <a:solidFill>
                  <a:srgbClr val="32302A"/>
                </a:solidFill>
              </a:rPr>
              <a:t>There were several “stimulus” packages during this period </a:t>
            </a:r>
            <a:r>
              <a:rPr lang="en-US" dirty="0" smtClean="0">
                <a:solidFill>
                  <a:srgbClr val="32302A"/>
                </a:solidFill>
              </a:rPr>
              <a:t>and </a:t>
            </a:r>
            <a:r>
              <a:rPr lang="en-US" dirty="0">
                <a:solidFill>
                  <a:srgbClr val="32302A"/>
                </a:solidFill>
              </a:rPr>
              <a:t>federal spending rose from about </a:t>
            </a:r>
            <a:r>
              <a:rPr lang="en-US" dirty="0" smtClean="0">
                <a:solidFill>
                  <a:srgbClr val="32302A"/>
                </a:solidFill>
              </a:rPr>
              <a:t>20% </a:t>
            </a:r>
            <a:r>
              <a:rPr lang="en-US" dirty="0">
                <a:solidFill>
                  <a:srgbClr val="32302A"/>
                </a:solidFill>
              </a:rPr>
              <a:t>to </a:t>
            </a:r>
            <a:r>
              <a:rPr lang="en-US" dirty="0" smtClean="0">
                <a:solidFill>
                  <a:srgbClr val="32302A"/>
                </a:solidFill>
              </a:rPr>
              <a:t>25% </a:t>
            </a:r>
            <a:r>
              <a:rPr lang="en-US" dirty="0">
                <a:solidFill>
                  <a:srgbClr val="32302A"/>
                </a:solidFill>
              </a:rPr>
              <a:t>of GDP.</a:t>
            </a:r>
          </a:p>
        </p:txBody>
      </p:sp>
    </p:spTree>
    <p:extLst>
      <p:ext uri="{BB962C8B-B14F-4D97-AF65-F5344CB8AC3E}">
        <p14:creationId xmlns:p14="http://schemas.microsoft.com/office/powerpoint/2010/main" val="4081713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610504"/>
            <a:ext cx="8932985" cy="427635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610505"/>
            <a:ext cx="8883750" cy="3482703"/>
          </a:xfrm>
        </p:spPr>
        <p:txBody>
          <a:bodyPr/>
          <a:lstStyle/>
          <a:p>
            <a:pPr marL="231775" indent="-231775"/>
            <a:r>
              <a:rPr lang="en-US" sz="2600" dirty="0">
                <a:solidFill>
                  <a:srgbClr val="32302A"/>
                </a:solidFill>
              </a:rPr>
              <a:t>Monetary policy was also highly expansionary during </a:t>
            </a:r>
            <a:r>
              <a:rPr lang="en-US" sz="2600" dirty="0" smtClean="0">
                <a:solidFill>
                  <a:srgbClr val="32302A"/>
                </a:solidFill>
              </a:rPr>
              <a:t>the </a:t>
            </a:r>
            <a:br>
              <a:rPr lang="en-US" sz="2600" dirty="0" smtClean="0">
                <a:solidFill>
                  <a:srgbClr val="32302A"/>
                </a:solidFill>
              </a:rPr>
            </a:br>
            <a:r>
              <a:rPr lang="en-US" sz="2600" dirty="0" smtClean="0">
                <a:solidFill>
                  <a:srgbClr val="32302A"/>
                </a:solidFill>
              </a:rPr>
              <a:t>2008-2011 period.</a:t>
            </a:r>
            <a:endParaRPr lang="en-US" sz="2600" dirty="0">
              <a:solidFill>
                <a:srgbClr val="32302A"/>
              </a:solidFill>
            </a:endParaRPr>
          </a:p>
          <a:p>
            <a:pPr marL="631825" lvl="1" indent="-231775"/>
            <a:r>
              <a:rPr lang="en-US" dirty="0">
                <a:solidFill>
                  <a:srgbClr val="32302A"/>
                </a:solidFill>
              </a:rPr>
              <a:t>Between July 2008 and June 2011, the Fed tripled its purchase of assets and injected nearly $2 trillion of additional reserves into the banking system. </a:t>
            </a:r>
          </a:p>
          <a:p>
            <a:pPr marL="631825" lvl="1" indent="-231775"/>
            <a:r>
              <a:rPr lang="en-US" dirty="0">
                <a:solidFill>
                  <a:srgbClr val="32302A"/>
                </a:solidFill>
              </a:rPr>
              <a:t>The monetary base grew at an historically high rate </a:t>
            </a:r>
          </a:p>
        </p:txBody>
      </p:sp>
      <p:sp>
        <p:nvSpPr>
          <p:cNvPr id="6" name="Title 1"/>
          <p:cNvSpPr>
            <a:spLocks noGrp="1"/>
          </p:cNvSpPr>
          <p:nvPr>
            <p:ph type="title"/>
          </p:nvPr>
        </p:nvSpPr>
        <p:spPr>
          <a:xfrm>
            <a:off x="119569" y="211684"/>
            <a:ext cx="8904855" cy="1159916"/>
          </a:xfrm>
        </p:spPr>
        <p:txBody>
          <a:bodyPr/>
          <a:lstStyle/>
          <a:p>
            <a:r>
              <a:rPr lang="en-US" sz="3600" dirty="0"/>
              <a:t>Macroeconomic policy in </a:t>
            </a:r>
            <a:r>
              <a:rPr lang="en-US" sz="3600" dirty="0" smtClean="0"/>
              <a:t>the </a:t>
            </a:r>
            <a:br>
              <a:rPr lang="en-US" sz="3600" dirty="0" smtClean="0"/>
            </a:br>
            <a:r>
              <a:rPr lang="en-US" sz="3600" dirty="0" smtClean="0"/>
              <a:t>Aftermath </a:t>
            </a:r>
            <a:r>
              <a:rPr lang="en-US" sz="3600" dirty="0"/>
              <a:t>of the Crisis of 2008 </a:t>
            </a:r>
          </a:p>
        </p:txBody>
      </p:sp>
    </p:spTree>
    <p:extLst>
      <p:ext uri="{BB962C8B-B14F-4D97-AF65-F5344CB8AC3E}">
        <p14:creationId xmlns:p14="http://schemas.microsoft.com/office/powerpoint/2010/main" val="2171396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par>
                          <p:cTn id="8" fill="hold">
                            <p:stCondLst>
                              <p:cond delay="500"/>
                            </p:stCondLst>
                            <p:childTnLst>
                              <p:par>
                                <p:cTn id="9" presetID="16" presetClass="entr" presetSubtype="26"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Horizont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6"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Horizont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804672"/>
            <a:ext cx="8932985" cy="5082189"/>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38532"/>
            <a:ext cx="8904855" cy="666140"/>
          </a:xfrm>
        </p:spPr>
        <p:txBody>
          <a:bodyPr/>
          <a:lstStyle/>
          <a:p>
            <a:r>
              <a:rPr lang="en-US" sz="3500" dirty="0"/>
              <a:t>Impact of </a:t>
            </a:r>
            <a:r>
              <a:rPr lang="en-US" sz="3500" dirty="0" smtClean="0"/>
              <a:t>2008-2011 Expansionary Policy</a:t>
            </a:r>
            <a:endParaRPr lang="en-US" sz="3500" dirty="0"/>
          </a:p>
        </p:txBody>
      </p:sp>
      <p:sp>
        <p:nvSpPr>
          <p:cNvPr id="3" name="Content Placeholder 2"/>
          <p:cNvSpPr>
            <a:spLocks noGrp="1"/>
          </p:cNvSpPr>
          <p:nvPr>
            <p:ph idx="1"/>
          </p:nvPr>
        </p:nvSpPr>
        <p:spPr>
          <a:xfrm>
            <a:off x="140675" y="877825"/>
            <a:ext cx="8883750" cy="4215384"/>
          </a:xfrm>
        </p:spPr>
        <p:txBody>
          <a:bodyPr/>
          <a:lstStyle/>
          <a:p>
            <a:pPr marL="231775" indent="-231775"/>
            <a:r>
              <a:rPr lang="en-US" sz="2600" dirty="0">
                <a:solidFill>
                  <a:srgbClr val="32302A"/>
                </a:solidFill>
              </a:rPr>
              <a:t>Comparison of the recessions of 1981-1982 and 2008-2009 provide insight on this </a:t>
            </a:r>
            <a:r>
              <a:rPr lang="en-US" sz="2600" dirty="0" smtClean="0">
                <a:solidFill>
                  <a:srgbClr val="32302A"/>
                </a:solidFill>
              </a:rPr>
              <a:t>issue:</a:t>
            </a:r>
            <a:endParaRPr lang="en-US" sz="2600" dirty="0">
              <a:solidFill>
                <a:srgbClr val="32302A"/>
              </a:solidFill>
            </a:endParaRPr>
          </a:p>
          <a:p>
            <a:pPr marL="631825" lvl="1" indent="-231775"/>
            <a:r>
              <a:rPr lang="en-US" dirty="0">
                <a:solidFill>
                  <a:srgbClr val="32302A"/>
                </a:solidFill>
              </a:rPr>
              <a:t>These recessions were the most severe of the post WWII </a:t>
            </a:r>
            <a:r>
              <a:rPr lang="en-US" dirty="0" smtClean="0">
                <a:solidFill>
                  <a:srgbClr val="32302A"/>
                </a:solidFill>
              </a:rPr>
              <a:t>era.</a:t>
            </a:r>
            <a:endParaRPr lang="en-US" dirty="0">
              <a:solidFill>
                <a:srgbClr val="32302A"/>
              </a:solidFill>
            </a:endParaRPr>
          </a:p>
          <a:p>
            <a:pPr marL="631825" lvl="1" indent="-231775"/>
            <a:r>
              <a:rPr lang="en-US" dirty="0">
                <a:solidFill>
                  <a:srgbClr val="32302A"/>
                </a:solidFill>
              </a:rPr>
              <a:t>In both cases, unemployment soared above 10</a:t>
            </a:r>
            <a:r>
              <a:rPr lang="en-US" dirty="0" smtClean="0">
                <a:solidFill>
                  <a:srgbClr val="32302A"/>
                </a:solidFill>
              </a:rPr>
              <a:t>%.</a:t>
            </a:r>
            <a:endParaRPr lang="en-US" dirty="0">
              <a:solidFill>
                <a:srgbClr val="32302A"/>
              </a:solidFill>
            </a:endParaRPr>
          </a:p>
          <a:p>
            <a:pPr marL="631825" lvl="1" indent="-231775"/>
            <a:r>
              <a:rPr lang="en-US" dirty="0">
                <a:solidFill>
                  <a:srgbClr val="32302A"/>
                </a:solidFill>
              </a:rPr>
              <a:t>Policy response was dramatically different:</a:t>
            </a:r>
          </a:p>
          <a:p>
            <a:pPr marL="1031875" lvl="2" indent="-231775"/>
            <a:r>
              <a:rPr lang="en-US" dirty="0">
                <a:solidFill>
                  <a:srgbClr val="32302A"/>
                </a:solidFill>
              </a:rPr>
              <a:t>government spending was reduced as a share of the economy and monetary policy was restrictive during </a:t>
            </a:r>
            <a:r>
              <a:rPr lang="en-US" dirty="0" smtClean="0">
                <a:solidFill>
                  <a:srgbClr val="32302A"/>
                </a:solidFill>
              </a:rPr>
              <a:t/>
            </a:r>
            <a:br>
              <a:rPr lang="en-US" dirty="0" smtClean="0">
                <a:solidFill>
                  <a:srgbClr val="32302A"/>
                </a:solidFill>
              </a:rPr>
            </a:br>
            <a:r>
              <a:rPr lang="en-US" dirty="0" smtClean="0">
                <a:solidFill>
                  <a:srgbClr val="32302A"/>
                </a:solidFill>
              </a:rPr>
              <a:t>the 1981-1982 </a:t>
            </a:r>
            <a:r>
              <a:rPr lang="en-US" dirty="0">
                <a:solidFill>
                  <a:srgbClr val="32302A"/>
                </a:solidFill>
              </a:rPr>
              <a:t>recession. </a:t>
            </a:r>
          </a:p>
          <a:p>
            <a:pPr marL="1031875" lvl="2" indent="-231775"/>
            <a:r>
              <a:rPr lang="en-US" dirty="0">
                <a:solidFill>
                  <a:srgbClr val="32302A"/>
                </a:solidFill>
              </a:rPr>
              <a:t>In contrast, government expenditures increased as a share of GDP and monetary policy was highly expansionary during the </a:t>
            </a:r>
            <a:r>
              <a:rPr lang="en-US" dirty="0" smtClean="0">
                <a:solidFill>
                  <a:srgbClr val="32302A"/>
                </a:solidFill>
              </a:rPr>
              <a:t>2008-2009 </a:t>
            </a:r>
            <a:r>
              <a:rPr lang="en-US" dirty="0">
                <a:solidFill>
                  <a:srgbClr val="32302A"/>
                </a:solidFill>
              </a:rPr>
              <a:t>recession. </a:t>
            </a:r>
          </a:p>
        </p:txBody>
      </p:sp>
    </p:spTree>
    <p:extLst>
      <p:ext uri="{BB962C8B-B14F-4D97-AF65-F5344CB8AC3E}">
        <p14:creationId xmlns:p14="http://schemas.microsoft.com/office/powerpoint/2010/main" val="335987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out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37"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out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37"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outVertical)">
                                      <p:cBhvr>
                                        <p:cTn id="19" dur="500"/>
                                        <p:tgtEl>
                                          <p:spTgt spid="3">
                                            <p:txEl>
                                              <p:pRg st="3" end="3"/>
                                            </p:txEl>
                                          </p:spTgt>
                                        </p:tgtEl>
                                      </p:cBhvr>
                                    </p:animEffect>
                                  </p:childTnLst>
                                </p:cTn>
                              </p:par>
                            </p:childTnLst>
                          </p:cTn>
                        </p:par>
                        <p:par>
                          <p:cTn id="20" fill="hold">
                            <p:stCondLst>
                              <p:cond delay="2000"/>
                            </p:stCondLst>
                            <p:childTnLst>
                              <p:par>
                                <p:cTn id="21" presetID="16" presetClass="entr" presetSubtype="37"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outVertical)">
                                      <p:cBhvr>
                                        <p:cTn id="23" dur="500"/>
                                        <p:tgtEl>
                                          <p:spTgt spid="3">
                                            <p:txEl>
                                              <p:pRg st="4" end="4"/>
                                            </p:txEl>
                                          </p:spTgt>
                                        </p:tgtEl>
                                      </p:cBhvr>
                                    </p:animEffect>
                                  </p:childTnLst>
                                </p:cTn>
                              </p:par>
                            </p:childTnLst>
                          </p:cTn>
                        </p:par>
                        <p:par>
                          <p:cTn id="24" fill="hold">
                            <p:stCondLst>
                              <p:cond delay="2500"/>
                            </p:stCondLst>
                            <p:childTnLst>
                              <p:par>
                                <p:cTn id="25" presetID="16" presetClass="entr" presetSubtype="37"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outVertic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61" name="Text Box 10"/>
          <p:cNvSpPr txBox="1">
            <a:spLocks noChangeArrowheads="1"/>
          </p:cNvSpPr>
          <p:nvPr/>
        </p:nvSpPr>
        <p:spPr bwMode="auto">
          <a:xfrm>
            <a:off x="73111" y="1695185"/>
            <a:ext cx="4054961" cy="3782574"/>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200" dirty="0">
                <a:latin typeface="Times New Roman" pitchFamily="18" charset="0"/>
                <a:cs typeface="Times New Roman" pitchFamily="18" charset="0"/>
              </a:rPr>
              <a:t>The unemployment rate rose to 10.8% during the </a:t>
            </a:r>
            <a:r>
              <a:rPr lang="en-US" sz="2200" dirty="0" smtClean="0">
                <a:latin typeface="Times New Roman" pitchFamily="18" charset="0"/>
                <a:cs typeface="Times New Roman" pitchFamily="18" charset="0"/>
              </a:rPr>
              <a:t>1981-82 </a:t>
            </a:r>
            <a:r>
              <a:rPr lang="en-US" sz="2200" dirty="0">
                <a:latin typeface="Times New Roman" pitchFamily="18" charset="0"/>
                <a:cs typeface="Times New Roman" pitchFamily="18" charset="0"/>
              </a:rPr>
              <a:t>recession and to 10.1% during the </a:t>
            </a:r>
            <a:r>
              <a:rPr lang="en-US" sz="2200" dirty="0" smtClean="0">
                <a:latin typeface="Times New Roman" pitchFamily="18" charset="0"/>
                <a:cs typeface="Times New Roman" pitchFamily="18" charset="0"/>
              </a:rPr>
              <a:t>2008-09 </a:t>
            </a:r>
            <a:r>
              <a:rPr lang="en-US" sz="2200" dirty="0">
                <a:latin typeface="Times New Roman" pitchFamily="18" charset="0"/>
                <a:cs typeface="Times New Roman" pitchFamily="18" charset="0"/>
              </a:rPr>
              <a:t>recession.</a:t>
            </a:r>
          </a:p>
          <a:p>
            <a:pPr marL="115888" indent="-115888">
              <a:lnSpc>
                <a:spcPct val="90000"/>
              </a:lnSpc>
              <a:spcBef>
                <a:spcPct val="50000"/>
              </a:spcBef>
              <a:buFontTx/>
              <a:buChar char="•"/>
            </a:pPr>
            <a:r>
              <a:rPr lang="en-US" sz="2200" dirty="0">
                <a:latin typeface="Times New Roman" pitchFamily="18" charset="0"/>
                <a:cs typeface="Times New Roman" pitchFamily="18" charset="0"/>
              </a:rPr>
              <a:t>Two years after </a:t>
            </a:r>
            <a:r>
              <a:rPr lang="en-US" sz="2200" dirty="0" smtClean="0">
                <a:latin typeface="Times New Roman" pitchFamily="18" charset="0"/>
                <a:cs typeface="Times New Roman" pitchFamily="18" charset="0"/>
              </a:rPr>
              <a:t>the 1982-82 recession, the unemployment </a:t>
            </a:r>
            <a:r>
              <a:rPr lang="en-US" sz="2200" dirty="0">
                <a:latin typeface="Times New Roman" pitchFamily="18" charset="0"/>
                <a:cs typeface="Times New Roman" pitchFamily="18" charset="0"/>
              </a:rPr>
              <a:t>rate had receded to pre-recession levels (nearly 7%). </a:t>
            </a:r>
          </a:p>
          <a:p>
            <a:pPr marL="115888" indent="-115888">
              <a:lnSpc>
                <a:spcPct val="90000"/>
              </a:lnSpc>
              <a:spcBef>
                <a:spcPct val="50000"/>
              </a:spcBef>
              <a:buFontTx/>
              <a:buChar char="•"/>
            </a:pPr>
            <a:r>
              <a:rPr lang="en-US" sz="2200" dirty="0">
                <a:latin typeface="Times New Roman" pitchFamily="18" charset="0"/>
                <a:cs typeface="Times New Roman" pitchFamily="18" charset="0"/>
              </a:rPr>
              <a:t>Two years after </a:t>
            </a:r>
            <a:r>
              <a:rPr lang="en-US" sz="2200" dirty="0" smtClean="0">
                <a:latin typeface="Times New Roman" pitchFamily="18" charset="0"/>
                <a:cs typeface="Times New Roman" pitchFamily="18" charset="0"/>
              </a:rPr>
              <a:t>2008-09 </a:t>
            </a:r>
            <a:r>
              <a:rPr lang="en-US" sz="2200" dirty="0">
                <a:latin typeface="Times New Roman" pitchFamily="18" charset="0"/>
                <a:cs typeface="Times New Roman" pitchFamily="18" charset="0"/>
              </a:rPr>
              <a:t>recession, the unemployment rate remained high (9.2%). </a:t>
            </a: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49" name="Title 1"/>
          <p:cNvSpPr txBox="1">
            <a:spLocks/>
          </p:cNvSpPr>
          <p:nvPr/>
        </p:nvSpPr>
        <p:spPr>
          <a:xfrm>
            <a:off x="119569" y="85081"/>
            <a:ext cx="8904855" cy="1143760"/>
          </a:xfrm>
          <a:prstGeom prst="rect">
            <a:avLst/>
          </a:prstGeom>
        </p:spPr>
        <p:txBody>
          <a:bodyPr/>
          <a:lstStyle>
            <a:lvl1pPr algn="l" defTabSz="457200" rtl="0" eaLnBrk="1" latinLnBrk="0" hangingPunct="1">
              <a:spcBef>
                <a:spcPct val="0"/>
              </a:spcBef>
              <a:buNone/>
              <a:defRPr sz="3800" kern="1200">
                <a:solidFill>
                  <a:schemeClr val="bg1"/>
                </a:solidFill>
                <a:latin typeface="Century Schoolbook" pitchFamily="18" charset="0"/>
                <a:ea typeface="+mj-ea"/>
                <a:cs typeface="Times New Roman" pitchFamily="18" charset="0"/>
              </a:defRPr>
            </a:lvl1pPr>
          </a:lstStyle>
          <a:p>
            <a:r>
              <a:rPr lang="en-US" sz="3400" dirty="0"/>
              <a:t>How </a:t>
            </a:r>
            <a:r>
              <a:rPr lang="en-US" sz="3400" dirty="0" smtClean="0"/>
              <a:t>Does </a:t>
            </a:r>
            <a:r>
              <a:rPr lang="en-US" sz="3400" dirty="0"/>
              <a:t>the </a:t>
            </a:r>
            <a:r>
              <a:rPr lang="en-US" sz="3400" dirty="0" smtClean="0"/>
              <a:t>Strength </a:t>
            </a:r>
            <a:r>
              <a:rPr lang="en-US" sz="3400" dirty="0"/>
              <a:t>of </a:t>
            </a:r>
            <a:r>
              <a:rPr lang="en-US" sz="3400" dirty="0" smtClean="0"/>
              <a:t/>
            </a:r>
            <a:br>
              <a:rPr lang="en-US" sz="3400" dirty="0" smtClean="0"/>
            </a:br>
            <a:r>
              <a:rPr lang="en-US" sz="3400" dirty="0" smtClean="0"/>
              <a:t>the Two Recoveries Compare</a:t>
            </a:r>
            <a:r>
              <a:rPr lang="en-US" sz="3400" dirty="0"/>
              <a:t>?</a:t>
            </a:r>
          </a:p>
        </p:txBody>
      </p:sp>
      <p:cxnSp>
        <p:nvCxnSpPr>
          <p:cNvPr id="9" name="Straight Connector 8"/>
          <p:cNvCxnSpPr/>
          <p:nvPr/>
        </p:nvCxnSpPr>
        <p:spPr>
          <a:xfrm>
            <a:off x="4626860" y="1892808"/>
            <a:ext cx="0" cy="314553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4626860" y="5038344"/>
            <a:ext cx="4325116"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51" name="Rectangle 55"/>
          <p:cNvSpPr>
            <a:spLocks noChangeAspect="1" noChangeArrowheads="1"/>
          </p:cNvSpPr>
          <p:nvPr/>
        </p:nvSpPr>
        <p:spPr bwMode="auto">
          <a:xfrm>
            <a:off x="4304784" y="4893242"/>
            <a:ext cx="27411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a:cs typeface="Times New Roman"/>
              </a:rPr>
              <a:t>0%</a:t>
            </a:r>
            <a:endParaRPr kumimoji="0" lang="en-US" sz="2800" baseline="-25000" dirty="0">
              <a:solidFill>
                <a:schemeClr val="tx1"/>
              </a:solidFill>
              <a:latin typeface="Times New Roman"/>
              <a:cs typeface="Times New Roman"/>
            </a:endParaRPr>
          </a:p>
        </p:txBody>
      </p:sp>
      <p:sp>
        <p:nvSpPr>
          <p:cNvPr id="53" name="Rectangle 55"/>
          <p:cNvSpPr>
            <a:spLocks noChangeAspect="1" noChangeArrowheads="1"/>
          </p:cNvSpPr>
          <p:nvPr/>
        </p:nvSpPr>
        <p:spPr bwMode="auto">
          <a:xfrm>
            <a:off x="4310880" y="4378130"/>
            <a:ext cx="27411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a:cs typeface="Times New Roman"/>
              </a:rPr>
              <a:t>2%</a:t>
            </a:r>
            <a:endParaRPr kumimoji="0" lang="en-US" sz="2800" baseline="-25000" dirty="0">
              <a:solidFill>
                <a:schemeClr val="tx1"/>
              </a:solidFill>
              <a:latin typeface="Times New Roman"/>
              <a:cs typeface="Times New Roman"/>
            </a:endParaRPr>
          </a:p>
        </p:txBody>
      </p:sp>
      <p:sp>
        <p:nvSpPr>
          <p:cNvPr id="54" name="Rectangle 55"/>
          <p:cNvSpPr>
            <a:spLocks noChangeAspect="1" noChangeArrowheads="1"/>
          </p:cNvSpPr>
          <p:nvPr/>
        </p:nvSpPr>
        <p:spPr bwMode="auto">
          <a:xfrm>
            <a:off x="4310880" y="3847778"/>
            <a:ext cx="27411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a:cs typeface="Times New Roman"/>
              </a:rPr>
              <a:t>4%</a:t>
            </a:r>
            <a:endParaRPr kumimoji="0" lang="en-US" sz="2800" baseline="-25000" dirty="0">
              <a:solidFill>
                <a:schemeClr val="tx1"/>
              </a:solidFill>
              <a:latin typeface="Times New Roman"/>
              <a:cs typeface="Times New Roman"/>
            </a:endParaRPr>
          </a:p>
        </p:txBody>
      </p:sp>
      <p:sp>
        <p:nvSpPr>
          <p:cNvPr id="55" name="Rectangle 55"/>
          <p:cNvSpPr>
            <a:spLocks noChangeAspect="1" noChangeArrowheads="1"/>
          </p:cNvSpPr>
          <p:nvPr/>
        </p:nvSpPr>
        <p:spPr bwMode="auto">
          <a:xfrm>
            <a:off x="4316976" y="3332666"/>
            <a:ext cx="27411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a:cs typeface="Times New Roman"/>
              </a:rPr>
              <a:t>6%</a:t>
            </a:r>
            <a:endParaRPr kumimoji="0" lang="en-US" sz="2800" baseline="-25000" dirty="0">
              <a:solidFill>
                <a:schemeClr val="tx1"/>
              </a:solidFill>
              <a:latin typeface="Times New Roman"/>
              <a:cs typeface="Times New Roman"/>
            </a:endParaRPr>
          </a:p>
        </p:txBody>
      </p:sp>
      <p:sp>
        <p:nvSpPr>
          <p:cNvPr id="57" name="Rectangle 55"/>
          <p:cNvSpPr>
            <a:spLocks noChangeAspect="1" noChangeArrowheads="1"/>
          </p:cNvSpPr>
          <p:nvPr/>
        </p:nvSpPr>
        <p:spPr bwMode="auto">
          <a:xfrm>
            <a:off x="4307832" y="2793170"/>
            <a:ext cx="27411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a:cs typeface="Times New Roman"/>
              </a:rPr>
              <a:t>8%</a:t>
            </a:r>
            <a:endParaRPr kumimoji="0" lang="en-US" sz="2800" baseline="-25000" dirty="0">
              <a:solidFill>
                <a:schemeClr val="tx1"/>
              </a:solidFill>
              <a:latin typeface="Times New Roman"/>
              <a:cs typeface="Times New Roman"/>
            </a:endParaRPr>
          </a:p>
        </p:txBody>
      </p:sp>
      <p:sp>
        <p:nvSpPr>
          <p:cNvPr id="59" name="Rectangle 55"/>
          <p:cNvSpPr>
            <a:spLocks noChangeAspect="1" noChangeArrowheads="1"/>
          </p:cNvSpPr>
          <p:nvPr/>
        </p:nvSpPr>
        <p:spPr bwMode="auto">
          <a:xfrm>
            <a:off x="4198104" y="2262818"/>
            <a:ext cx="376706"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a:cs typeface="Times New Roman"/>
              </a:rPr>
              <a:t>10%</a:t>
            </a:r>
            <a:endParaRPr kumimoji="0" lang="en-US" sz="2800" baseline="-25000" dirty="0">
              <a:solidFill>
                <a:schemeClr val="tx1"/>
              </a:solidFill>
              <a:latin typeface="Times New Roman"/>
              <a:cs typeface="Times New Roman"/>
            </a:endParaRPr>
          </a:p>
        </p:txBody>
      </p:sp>
      <p:sp>
        <p:nvSpPr>
          <p:cNvPr id="60" name="Rectangle 55"/>
          <p:cNvSpPr>
            <a:spLocks noChangeAspect="1" noChangeArrowheads="1"/>
          </p:cNvSpPr>
          <p:nvPr/>
        </p:nvSpPr>
        <p:spPr bwMode="auto">
          <a:xfrm>
            <a:off x="4204200" y="1747706"/>
            <a:ext cx="376706"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a:cs typeface="Times New Roman"/>
              </a:rPr>
              <a:t>12%</a:t>
            </a:r>
            <a:endParaRPr kumimoji="0" lang="en-US" sz="2800" baseline="-25000" dirty="0">
              <a:solidFill>
                <a:schemeClr val="tx1"/>
              </a:solidFill>
              <a:latin typeface="Times New Roman"/>
              <a:cs typeface="Times New Roman"/>
            </a:endParaRPr>
          </a:p>
        </p:txBody>
      </p:sp>
      <p:sp>
        <p:nvSpPr>
          <p:cNvPr id="69" name="Rectangle 55"/>
          <p:cNvSpPr>
            <a:spLocks noChangeAspect="1" noChangeArrowheads="1"/>
          </p:cNvSpPr>
          <p:nvPr/>
        </p:nvSpPr>
        <p:spPr bwMode="auto">
          <a:xfrm>
            <a:off x="4923528" y="5302683"/>
            <a:ext cx="1553310" cy="492443"/>
          </a:xfrm>
          <a:prstGeom prst="rect">
            <a:avLst/>
          </a:prstGeom>
          <a:noFill/>
          <a:ln w="9525">
            <a:noFill/>
            <a:miter lim="800000"/>
            <a:headEnd/>
            <a:tailEnd/>
          </a:ln>
        </p:spPr>
        <p:txBody>
          <a:bodyPr wrap="none" lIns="0" tIns="0" rIns="0" bIns="0">
            <a:prstTxWarp prst="textNoShape">
              <a:avLst/>
            </a:prstTxWarp>
            <a:spAutoFit/>
          </a:bodyPr>
          <a:lstStyle/>
          <a:p>
            <a:pPr algn="ctr"/>
            <a:r>
              <a:rPr kumimoji="0" lang="en-US" sz="1600" dirty="0" smtClean="0">
                <a:solidFill>
                  <a:srgbClr val="000000"/>
                </a:solidFill>
                <a:latin typeface="Times New Roman"/>
                <a:cs typeface="Times New Roman"/>
              </a:rPr>
              <a:t>Months before end</a:t>
            </a:r>
            <a:endParaRPr lang="en-US" sz="1600" dirty="0">
              <a:latin typeface="Times New Roman"/>
              <a:cs typeface="Times New Roman"/>
            </a:endParaRPr>
          </a:p>
          <a:p>
            <a:pPr algn="ctr"/>
            <a:r>
              <a:rPr kumimoji="0" lang="en-US" sz="1600" dirty="0" smtClean="0">
                <a:solidFill>
                  <a:srgbClr val="000000"/>
                </a:solidFill>
                <a:latin typeface="Times New Roman"/>
                <a:cs typeface="Times New Roman"/>
              </a:rPr>
              <a:t>of recession</a:t>
            </a:r>
          </a:p>
        </p:txBody>
      </p:sp>
      <p:sp>
        <p:nvSpPr>
          <p:cNvPr id="80" name="Rectangle 55"/>
          <p:cNvSpPr>
            <a:spLocks noChangeAspect="1" noChangeArrowheads="1"/>
          </p:cNvSpPr>
          <p:nvPr/>
        </p:nvSpPr>
        <p:spPr bwMode="auto">
          <a:xfrm>
            <a:off x="7371659" y="5299635"/>
            <a:ext cx="1405834" cy="492443"/>
          </a:xfrm>
          <a:prstGeom prst="rect">
            <a:avLst/>
          </a:prstGeom>
          <a:noFill/>
          <a:ln w="9525">
            <a:noFill/>
            <a:miter lim="800000"/>
            <a:headEnd/>
            <a:tailEnd/>
          </a:ln>
        </p:spPr>
        <p:txBody>
          <a:bodyPr wrap="none" lIns="0" tIns="0" rIns="0" bIns="0">
            <a:prstTxWarp prst="textNoShape">
              <a:avLst/>
            </a:prstTxWarp>
            <a:spAutoFit/>
          </a:bodyPr>
          <a:lstStyle/>
          <a:p>
            <a:pPr algn="ctr"/>
            <a:r>
              <a:rPr kumimoji="0" lang="en-US" sz="1600" dirty="0" smtClean="0">
                <a:solidFill>
                  <a:srgbClr val="000000"/>
                </a:solidFill>
                <a:latin typeface="Times New Roman"/>
                <a:cs typeface="Times New Roman"/>
              </a:rPr>
              <a:t>Months after end</a:t>
            </a:r>
            <a:endParaRPr lang="en-US" sz="1600" dirty="0">
              <a:latin typeface="Times New Roman"/>
              <a:cs typeface="Times New Roman"/>
            </a:endParaRPr>
          </a:p>
          <a:p>
            <a:pPr algn="ctr"/>
            <a:r>
              <a:rPr kumimoji="0" lang="en-US" sz="1600" dirty="0" smtClean="0">
                <a:solidFill>
                  <a:srgbClr val="000000"/>
                </a:solidFill>
                <a:latin typeface="Times New Roman"/>
                <a:cs typeface="Times New Roman"/>
              </a:rPr>
              <a:t>of recession</a:t>
            </a:r>
          </a:p>
        </p:txBody>
      </p:sp>
      <p:sp>
        <p:nvSpPr>
          <p:cNvPr id="83" name="Rectangle 55"/>
          <p:cNvSpPr>
            <a:spLocks noChangeAspect="1" noChangeArrowheads="1"/>
          </p:cNvSpPr>
          <p:nvPr/>
        </p:nvSpPr>
        <p:spPr bwMode="auto">
          <a:xfrm>
            <a:off x="5448996" y="3765482"/>
            <a:ext cx="889667" cy="246221"/>
          </a:xfrm>
          <a:prstGeom prst="rect">
            <a:avLst/>
          </a:prstGeom>
          <a:noFill/>
          <a:ln w="9525">
            <a:noFill/>
            <a:miter lim="800000"/>
            <a:headEnd/>
            <a:tailEnd/>
          </a:ln>
        </p:spPr>
        <p:txBody>
          <a:bodyPr wrap="none" lIns="0" tIns="0" rIns="0" bIns="0">
            <a:prstTxWarp prst="textNoShape">
              <a:avLst/>
            </a:prstTxWarp>
            <a:spAutoFit/>
          </a:bodyPr>
          <a:lstStyle/>
          <a:p>
            <a:pPr algn="ctr"/>
            <a:r>
              <a:rPr kumimoji="0" lang="en-US" sz="1600" b="1" dirty="0" smtClean="0">
                <a:solidFill>
                  <a:srgbClr val="C00000"/>
                </a:solidFill>
                <a:latin typeface="Times New Roman"/>
                <a:cs typeface="Times New Roman"/>
              </a:rPr>
              <a:t>2008-2009</a:t>
            </a:r>
          </a:p>
        </p:txBody>
      </p:sp>
      <p:cxnSp>
        <p:nvCxnSpPr>
          <p:cNvPr id="15" name="Straight Connector 14"/>
          <p:cNvCxnSpPr>
            <a:endCxn id="83" idx="0"/>
          </p:cNvCxnSpPr>
          <p:nvPr/>
        </p:nvCxnSpPr>
        <p:spPr>
          <a:xfrm>
            <a:off x="5824728" y="3586472"/>
            <a:ext cx="69102" cy="179010"/>
          </a:xfrm>
          <a:prstGeom prst="line">
            <a:avLst/>
          </a:prstGeom>
        </p:spPr>
        <p:style>
          <a:lnRef idx="2">
            <a:schemeClr val="accent1"/>
          </a:lnRef>
          <a:fillRef idx="0">
            <a:schemeClr val="accent1"/>
          </a:fillRef>
          <a:effectRef idx="1">
            <a:schemeClr val="accent1"/>
          </a:effectRef>
          <a:fontRef idx="minor">
            <a:schemeClr val="tx1"/>
          </a:fontRef>
        </p:style>
      </p:cxnSp>
      <p:sp>
        <p:nvSpPr>
          <p:cNvPr id="84" name="Rectangle 55"/>
          <p:cNvSpPr>
            <a:spLocks noChangeAspect="1" noChangeArrowheads="1"/>
          </p:cNvSpPr>
          <p:nvPr/>
        </p:nvSpPr>
        <p:spPr bwMode="auto">
          <a:xfrm>
            <a:off x="7777668" y="3266362"/>
            <a:ext cx="889667" cy="246221"/>
          </a:xfrm>
          <a:prstGeom prst="rect">
            <a:avLst/>
          </a:prstGeom>
          <a:noFill/>
          <a:ln w="9525">
            <a:noFill/>
            <a:miter lim="800000"/>
            <a:headEnd/>
            <a:tailEnd/>
          </a:ln>
        </p:spPr>
        <p:txBody>
          <a:bodyPr wrap="none" lIns="0" tIns="0" rIns="0" bIns="0">
            <a:prstTxWarp prst="textNoShape">
              <a:avLst/>
            </a:prstTxWarp>
            <a:spAutoFit/>
          </a:bodyPr>
          <a:lstStyle/>
          <a:p>
            <a:pPr algn="ctr"/>
            <a:r>
              <a:rPr kumimoji="0" lang="en-US" sz="1600" b="1" dirty="0" smtClean="0">
                <a:solidFill>
                  <a:schemeClr val="accent5">
                    <a:lumMod val="75000"/>
                  </a:schemeClr>
                </a:solidFill>
                <a:latin typeface="Times New Roman"/>
                <a:cs typeface="Times New Roman"/>
              </a:rPr>
              <a:t>1981-1982</a:t>
            </a:r>
          </a:p>
        </p:txBody>
      </p:sp>
      <p:cxnSp>
        <p:nvCxnSpPr>
          <p:cNvPr id="85" name="Straight Connector 84"/>
          <p:cNvCxnSpPr>
            <a:endCxn id="84" idx="0"/>
          </p:cNvCxnSpPr>
          <p:nvPr/>
        </p:nvCxnSpPr>
        <p:spPr>
          <a:xfrm>
            <a:off x="8153400" y="3087352"/>
            <a:ext cx="69102" cy="179010"/>
          </a:xfrm>
          <a:prstGeom prst="line">
            <a:avLst/>
          </a:prstGeom>
          <a:ln>
            <a:solidFill>
              <a:schemeClr val="accent5">
                <a:lumMod val="75000"/>
              </a:schemeClr>
            </a:solidFill>
          </a:ln>
        </p:spPr>
        <p:style>
          <a:lnRef idx="2">
            <a:schemeClr val="accent1"/>
          </a:lnRef>
          <a:fillRef idx="0">
            <a:schemeClr val="accent1"/>
          </a:fillRef>
          <a:effectRef idx="1">
            <a:schemeClr val="accent1"/>
          </a:effectRef>
          <a:fontRef idx="minor">
            <a:schemeClr val="tx1"/>
          </a:fontRef>
        </p:style>
      </p:cxnSp>
      <p:sp>
        <p:nvSpPr>
          <p:cNvPr id="86" name="Rectangle 55"/>
          <p:cNvSpPr>
            <a:spLocks noChangeAspect="1" noChangeArrowheads="1"/>
          </p:cNvSpPr>
          <p:nvPr/>
        </p:nvSpPr>
        <p:spPr bwMode="auto">
          <a:xfrm>
            <a:off x="5924601" y="1466084"/>
            <a:ext cx="1729641" cy="246221"/>
          </a:xfrm>
          <a:prstGeom prst="rect">
            <a:avLst/>
          </a:prstGeom>
          <a:noFill/>
          <a:ln w="9525">
            <a:noFill/>
            <a:miter lim="800000"/>
            <a:headEnd/>
            <a:tailEnd/>
          </a:ln>
        </p:spPr>
        <p:txBody>
          <a:bodyPr wrap="none" lIns="0" tIns="0" rIns="0" bIns="0">
            <a:prstTxWarp prst="textNoShape">
              <a:avLst/>
            </a:prstTxWarp>
            <a:spAutoFit/>
          </a:bodyPr>
          <a:lstStyle/>
          <a:p>
            <a:pPr algn="ctr"/>
            <a:r>
              <a:rPr lang="en-US" sz="1600" b="1" i="1" dirty="0" smtClean="0">
                <a:solidFill>
                  <a:srgbClr val="000000"/>
                </a:solidFill>
                <a:latin typeface="Times New Roman"/>
                <a:cs typeface="Times New Roman"/>
              </a:rPr>
              <a:t>Unemployment Rate</a:t>
            </a:r>
            <a:endParaRPr kumimoji="0" lang="en-US" sz="1600" b="1" i="1" dirty="0" smtClean="0">
              <a:solidFill>
                <a:srgbClr val="000000"/>
              </a:solidFill>
              <a:latin typeface="Times New Roman"/>
              <a:cs typeface="Times New Roman"/>
            </a:endParaRPr>
          </a:p>
        </p:txBody>
      </p:sp>
      <p:sp>
        <p:nvSpPr>
          <p:cNvPr id="88" name="Rectangle 55"/>
          <p:cNvSpPr>
            <a:spLocks noChangeAspect="1" noChangeArrowheads="1"/>
          </p:cNvSpPr>
          <p:nvPr/>
        </p:nvSpPr>
        <p:spPr bwMode="auto">
          <a:xfrm>
            <a:off x="4508095" y="5060700"/>
            <a:ext cx="27411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a:cs typeface="Times New Roman"/>
              </a:rPr>
              <a:t>-24</a:t>
            </a:r>
            <a:endParaRPr kumimoji="0" lang="en-US" sz="2800" baseline="-25000" dirty="0">
              <a:solidFill>
                <a:schemeClr val="tx1"/>
              </a:solidFill>
              <a:latin typeface="Times New Roman"/>
              <a:cs typeface="Times New Roman"/>
            </a:endParaRPr>
          </a:p>
        </p:txBody>
      </p:sp>
      <p:sp>
        <p:nvSpPr>
          <p:cNvPr id="89" name="Rectangle 55"/>
          <p:cNvSpPr>
            <a:spLocks noChangeAspect="1" noChangeArrowheads="1"/>
          </p:cNvSpPr>
          <p:nvPr/>
        </p:nvSpPr>
        <p:spPr bwMode="auto">
          <a:xfrm>
            <a:off x="5044543" y="5057652"/>
            <a:ext cx="27411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a:cs typeface="Times New Roman"/>
              </a:rPr>
              <a:t>-18</a:t>
            </a:r>
            <a:endParaRPr kumimoji="0" lang="en-US" sz="2800" baseline="-25000" dirty="0">
              <a:solidFill>
                <a:schemeClr val="tx1"/>
              </a:solidFill>
              <a:latin typeface="Times New Roman"/>
              <a:cs typeface="Times New Roman"/>
            </a:endParaRPr>
          </a:p>
        </p:txBody>
      </p:sp>
      <p:sp>
        <p:nvSpPr>
          <p:cNvPr id="90" name="Rectangle 55"/>
          <p:cNvSpPr>
            <a:spLocks noChangeAspect="1" noChangeArrowheads="1"/>
          </p:cNvSpPr>
          <p:nvPr/>
        </p:nvSpPr>
        <p:spPr bwMode="auto">
          <a:xfrm>
            <a:off x="5565751" y="5057652"/>
            <a:ext cx="27411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a:cs typeface="Times New Roman"/>
              </a:rPr>
              <a:t>-12</a:t>
            </a:r>
            <a:endParaRPr kumimoji="0" lang="en-US" sz="2800" baseline="-25000" dirty="0">
              <a:solidFill>
                <a:schemeClr val="tx1"/>
              </a:solidFill>
              <a:latin typeface="Times New Roman"/>
              <a:cs typeface="Times New Roman"/>
            </a:endParaRPr>
          </a:p>
        </p:txBody>
      </p:sp>
      <p:sp>
        <p:nvSpPr>
          <p:cNvPr id="91" name="Rectangle 55"/>
          <p:cNvSpPr>
            <a:spLocks noChangeAspect="1" noChangeArrowheads="1"/>
          </p:cNvSpPr>
          <p:nvPr/>
        </p:nvSpPr>
        <p:spPr bwMode="auto">
          <a:xfrm>
            <a:off x="6138775" y="5054604"/>
            <a:ext cx="17152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a:cs typeface="Times New Roman"/>
              </a:rPr>
              <a:t>-6</a:t>
            </a:r>
            <a:endParaRPr kumimoji="0" lang="en-US" sz="2800" baseline="-25000" dirty="0">
              <a:solidFill>
                <a:schemeClr val="tx1"/>
              </a:solidFill>
              <a:latin typeface="Times New Roman"/>
              <a:cs typeface="Times New Roman"/>
            </a:endParaRPr>
          </a:p>
        </p:txBody>
      </p:sp>
      <p:sp>
        <p:nvSpPr>
          <p:cNvPr id="93" name="Rectangle 55"/>
          <p:cNvSpPr>
            <a:spLocks noChangeAspect="1" noChangeArrowheads="1"/>
          </p:cNvSpPr>
          <p:nvPr/>
        </p:nvSpPr>
        <p:spPr bwMode="auto">
          <a:xfrm>
            <a:off x="6739231" y="5060700"/>
            <a:ext cx="10259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a:cs typeface="Times New Roman"/>
              </a:rPr>
              <a:t>0</a:t>
            </a:r>
            <a:endParaRPr kumimoji="0" lang="en-US" sz="2800" baseline="-25000" dirty="0">
              <a:solidFill>
                <a:schemeClr val="tx1"/>
              </a:solidFill>
              <a:latin typeface="Times New Roman"/>
              <a:cs typeface="Times New Roman"/>
            </a:endParaRPr>
          </a:p>
        </p:txBody>
      </p:sp>
      <p:sp>
        <p:nvSpPr>
          <p:cNvPr id="94" name="Rectangle 55"/>
          <p:cNvSpPr>
            <a:spLocks noChangeAspect="1" noChangeArrowheads="1"/>
          </p:cNvSpPr>
          <p:nvPr/>
        </p:nvSpPr>
        <p:spPr bwMode="auto">
          <a:xfrm>
            <a:off x="7257391" y="5066796"/>
            <a:ext cx="10259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a:cs typeface="Times New Roman"/>
              </a:rPr>
              <a:t>6</a:t>
            </a:r>
            <a:endParaRPr kumimoji="0" lang="en-US" sz="2800" baseline="-25000" dirty="0">
              <a:solidFill>
                <a:schemeClr val="tx1"/>
              </a:solidFill>
              <a:latin typeface="Times New Roman"/>
              <a:cs typeface="Times New Roman"/>
            </a:endParaRPr>
          </a:p>
        </p:txBody>
      </p:sp>
      <p:sp>
        <p:nvSpPr>
          <p:cNvPr id="95" name="Rectangle 55"/>
          <p:cNvSpPr>
            <a:spLocks noChangeAspect="1" noChangeArrowheads="1"/>
          </p:cNvSpPr>
          <p:nvPr/>
        </p:nvSpPr>
        <p:spPr bwMode="auto">
          <a:xfrm>
            <a:off x="7757263" y="5063748"/>
            <a:ext cx="20518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a:cs typeface="Times New Roman"/>
              </a:rPr>
              <a:t>12</a:t>
            </a:r>
            <a:endParaRPr kumimoji="0" lang="en-US" sz="2800" baseline="-25000" dirty="0">
              <a:solidFill>
                <a:schemeClr val="tx1"/>
              </a:solidFill>
              <a:latin typeface="Times New Roman"/>
              <a:cs typeface="Times New Roman"/>
            </a:endParaRPr>
          </a:p>
        </p:txBody>
      </p:sp>
      <p:sp>
        <p:nvSpPr>
          <p:cNvPr id="96" name="Rectangle 55"/>
          <p:cNvSpPr>
            <a:spLocks noChangeAspect="1" noChangeArrowheads="1"/>
          </p:cNvSpPr>
          <p:nvPr/>
        </p:nvSpPr>
        <p:spPr bwMode="auto">
          <a:xfrm>
            <a:off x="8305903" y="5063748"/>
            <a:ext cx="20518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a:cs typeface="Times New Roman"/>
              </a:rPr>
              <a:t>18</a:t>
            </a:r>
            <a:endParaRPr kumimoji="0" lang="en-US" sz="2800" baseline="-25000" dirty="0">
              <a:solidFill>
                <a:schemeClr val="tx1"/>
              </a:solidFill>
              <a:latin typeface="Times New Roman"/>
              <a:cs typeface="Times New Roman"/>
            </a:endParaRPr>
          </a:p>
        </p:txBody>
      </p:sp>
      <p:sp>
        <p:nvSpPr>
          <p:cNvPr id="97" name="Rectangle 55"/>
          <p:cNvSpPr>
            <a:spLocks noChangeAspect="1" noChangeArrowheads="1"/>
          </p:cNvSpPr>
          <p:nvPr/>
        </p:nvSpPr>
        <p:spPr bwMode="auto">
          <a:xfrm>
            <a:off x="8814919" y="5060700"/>
            <a:ext cx="20518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a:cs typeface="Times New Roman"/>
              </a:rPr>
              <a:t>24</a:t>
            </a:r>
            <a:endParaRPr kumimoji="0" lang="en-US" sz="2800" baseline="-25000" dirty="0">
              <a:solidFill>
                <a:schemeClr val="tx1"/>
              </a:solidFill>
              <a:latin typeface="Times New Roman"/>
              <a:cs typeface="Times New Roman"/>
            </a:endParaRPr>
          </a:p>
        </p:txBody>
      </p:sp>
      <p:cxnSp>
        <p:nvCxnSpPr>
          <p:cNvPr id="21" name="Straight Connector 20"/>
          <p:cNvCxnSpPr/>
          <p:nvPr/>
        </p:nvCxnSpPr>
        <p:spPr>
          <a:xfrm flipV="1">
            <a:off x="6789418" y="1870816"/>
            <a:ext cx="0" cy="3167529"/>
          </a:xfrm>
          <a:prstGeom prst="line">
            <a:avLst/>
          </a:prstGeom>
          <a:ln w="38100">
            <a:solidFill>
              <a:schemeClr val="tx1">
                <a:lumMod val="50000"/>
                <a:lumOff val="50000"/>
              </a:schemeClr>
            </a:solidFill>
            <a:prstDash val="sysDash"/>
          </a:ln>
        </p:spPr>
        <p:style>
          <a:lnRef idx="2">
            <a:schemeClr val="accent1"/>
          </a:lnRef>
          <a:fillRef idx="0">
            <a:schemeClr val="accent1"/>
          </a:fillRef>
          <a:effectRef idx="1">
            <a:schemeClr val="accent1"/>
          </a:effectRef>
          <a:fontRef idx="minor">
            <a:schemeClr val="tx1"/>
          </a:fontRef>
        </p:style>
      </p:cxnSp>
      <p:sp>
        <p:nvSpPr>
          <p:cNvPr id="16" name="Freeform 15"/>
          <p:cNvSpPr/>
          <p:nvPr/>
        </p:nvSpPr>
        <p:spPr>
          <a:xfrm>
            <a:off x="4626864" y="2395728"/>
            <a:ext cx="4169664" cy="1463040"/>
          </a:xfrm>
          <a:custGeom>
            <a:avLst/>
            <a:gdLst>
              <a:gd name="connsiteX0" fmla="*/ 0 w 4169664"/>
              <a:gd name="connsiteY0" fmla="*/ 1389888 h 1463040"/>
              <a:gd name="connsiteX1" fmla="*/ 100584 w 4169664"/>
              <a:gd name="connsiteY1" fmla="*/ 1463040 h 1463040"/>
              <a:gd name="connsiteX2" fmla="*/ 192024 w 4169664"/>
              <a:gd name="connsiteY2" fmla="*/ 1417320 h 1463040"/>
              <a:gd name="connsiteX3" fmla="*/ 384048 w 4169664"/>
              <a:gd name="connsiteY3" fmla="*/ 1426464 h 1463040"/>
              <a:gd name="connsiteX4" fmla="*/ 493776 w 4169664"/>
              <a:gd name="connsiteY4" fmla="*/ 1335024 h 1463040"/>
              <a:gd name="connsiteX5" fmla="*/ 557784 w 4169664"/>
              <a:gd name="connsiteY5" fmla="*/ 1325880 h 1463040"/>
              <a:gd name="connsiteX6" fmla="*/ 658368 w 4169664"/>
              <a:gd name="connsiteY6" fmla="*/ 1399032 h 1463040"/>
              <a:gd name="connsiteX7" fmla="*/ 749808 w 4169664"/>
              <a:gd name="connsiteY7" fmla="*/ 1298448 h 1463040"/>
              <a:gd name="connsiteX8" fmla="*/ 832104 w 4169664"/>
              <a:gd name="connsiteY8" fmla="*/ 1362456 h 1463040"/>
              <a:gd name="connsiteX9" fmla="*/ 932688 w 4169664"/>
              <a:gd name="connsiteY9" fmla="*/ 1234440 h 1463040"/>
              <a:gd name="connsiteX10" fmla="*/ 1115568 w 4169664"/>
              <a:gd name="connsiteY10" fmla="*/ 1133856 h 1463040"/>
              <a:gd name="connsiteX11" fmla="*/ 1207008 w 4169664"/>
              <a:gd name="connsiteY11" fmla="*/ 1042416 h 1463040"/>
              <a:gd name="connsiteX12" fmla="*/ 1307592 w 4169664"/>
              <a:gd name="connsiteY12" fmla="*/ 1024128 h 1463040"/>
              <a:gd name="connsiteX13" fmla="*/ 1371600 w 4169664"/>
              <a:gd name="connsiteY13" fmla="*/ 941832 h 1463040"/>
              <a:gd name="connsiteX14" fmla="*/ 1472184 w 4169664"/>
              <a:gd name="connsiteY14" fmla="*/ 896112 h 1463040"/>
              <a:gd name="connsiteX15" fmla="*/ 1709928 w 4169664"/>
              <a:gd name="connsiteY15" fmla="*/ 521208 h 1463040"/>
              <a:gd name="connsiteX16" fmla="*/ 1856232 w 4169664"/>
              <a:gd name="connsiteY16" fmla="*/ 356616 h 1463040"/>
              <a:gd name="connsiteX17" fmla="*/ 1938528 w 4169664"/>
              <a:gd name="connsiteY17" fmla="*/ 301752 h 1463040"/>
              <a:gd name="connsiteX18" fmla="*/ 1993392 w 4169664"/>
              <a:gd name="connsiteY18" fmla="*/ 201168 h 1463040"/>
              <a:gd name="connsiteX19" fmla="*/ 2075688 w 4169664"/>
              <a:gd name="connsiteY19" fmla="*/ 155448 h 1463040"/>
              <a:gd name="connsiteX20" fmla="*/ 2176272 w 4169664"/>
              <a:gd name="connsiteY20" fmla="*/ 155448 h 1463040"/>
              <a:gd name="connsiteX21" fmla="*/ 2322576 w 4169664"/>
              <a:gd name="connsiteY21" fmla="*/ 73152 h 1463040"/>
              <a:gd name="connsiteX22" fmla="*/ 2441448 w 4169664"/>
              <a:gd name="connsiteY22" fmla="*/ 0 h 1463040"/>
              <a:gd name="connsiteX23" fmla="*/ 2569464 w 4169664"/>
              <a:gd name="connsiteY23" fmla="*/ 45720 h 1463040"/>
              <a:gd name="connsiteX24" fmla="*/ 2651760 w 4169664"/>
              <a:gd name="connsiteY24" fmla="*/ 36576 h 1463040"/>
              <a:gd name="connsiteX25" fmla="*/ 2715768 w 4169664"/>
              <a:gd name="connsiteY25" fmla="*/ 109728 h 1463040"/>
              <a:gd name="connsiteX26" fmla="*/ 2944368 w 4169664"/>
              <a:gd name="connsiteY26" fmla="*/ 109728 h 1463040"/>
              <a:gd name="connsiteX27" fmla="*/ 2944368 w 4169664"/>
              <a:gd name="connsiteY27" fmla="*/ 109728 h 1463040"/>
              <a:gd name="connsiteX28" fmla="*/ 3008376 w 4169664"/>
              <a:gd name="connsiteY28" fmla="*/ 64008 h 1463040"/>
              <a:gd name="connsiteX29" fmla="*/ 3072384 w 4169664"/>
              <a:gd name="connsiteY29" fmla="*/ 118872 h 1463040"/>
              <a:gd name="connsiteX30" fmla="*/ 3145536 w 4169664"/>
              <a:gd name="connsiteY30" fmla="*/ 164592 h 1463040"/>
              <a:gd name="connsiteX31" fmla="*/ 3264408 w 4169664"/>
              <a:gd name="connsiteY31" fmla="*/ 155448 h 1463040"/>
              <a:gd name="connsiteX32" fmla="*/ 3355848 w 4169664"/>
              <a:gd name="connsiteY32" fmla="*/ 128016 h 1463040"/>
              <a:gd name="connsiteX33" fmla="*/ 3456432 w 4169664"/>
              <a:gd name="connsiteY33" fmla="*/ 137160 h 1463040"/>
              <a:gd name="connsiteX34" fmla="*/ 3639312 w 4169664"/>
              <a:gd name="connsiteY34" fmla="*/ 73152 h 1463040"/>
              <a:gd name="connsiteX35" fmla="*/ 3803904 w 4169664"/>
              <a:gd name="connsiteY35" fmla="*/ 283464 h 1463040"/>
              <a:gd name="connsiteX36" fmla="*/ 3995928 w 4169664"/>
              <a:gd name="connsiteY36" fmla="*/ 347472 h 1463040"/>
              <a:gd name="connsiteX37" fmla="*/ 4169664 w 4169664"/>
              <a:gd name="connsiteY37" fmla="*/ 256032 h 1463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169664" h="1463040">
                <a:moveTo>
                  <a:pt x="0" y="1389888"/>
                </a:moveTo>
                <a:lnTo>
                  <a:pt x="100584" y="1463040"/>
                </a:lnTo>
                <a:lnTo>
                  <a:pt x="192024" y="1417320"/>
                </a:lnTo>
                <a:lnTo>
                  <a:pt x="384048" y="1426464"/>
                </a:lnTo>
                <a:lnTo>
                  <a:pt x="493776" y="1335024"/>
                </a:lnTo>
                <a:lnTo>
                  <a:pt x="557784" y="1325880"/>
                </a:lnTo>
                <a:lnTo>
                  <a:pt x="658368" y="1399032"/>
                </a:lnTo>
                <a:lnTo>
                  <a:pt x="749808" y="1298448"/>
                </a:lnTo>
                <a:lnTo>
                  <a:pt x="832104" y="1362456"/>
                </a:lnTo>
                <a:lnTo>
                  <a:pt x="932688" y="1234440"/>
                </a:lnTo>
                <a:lnTo>
                  <a:pt x="1115568" y="1133856"/>
                </a:lnTo>
                <a:lnTo>
                  <a:pt x="1207008" y="1042416"/>
                </a:lnTo>
                <a:lnTo>
                  <a:pt x="1307592" y="1024128"/>
                </a:lnTo>
                <a:lnTo>
                  <a:pt x="1371600" y="941832"/>
                </a:lnTo>
                <a:lnTo>
                  <a:pt x="1472184" y="896112"/>
                </a:lnTo>
                <a:lnTo>
                  <a:pt x="1709928" y="521208"/>
                </a:lnTo>
                <a:lnTo>
                  <a:pt x="1856232" y="356616"/>
                </a:lnTo>
                <a:lnTo>
                  <a:pt x="1938528" y="301752"/>
                </a:lnTo>
                <a:lnTo>
                  <a:pt x="1993392" y="201168"/>
                </a:lnTo>
                <a:lnTo>
                  <a:pt x="2075688" y="155448"/>
                </a:lnTo>
                <a:lnTo>
                  <a:pt x="2176272" y="155448"/>
                </a:lnTo>
                <a:lnTo>
                  <a:pt x="2322576" y="73152"/>
                </a:lnTo>
                <a:lnTo>
                  <a:pt x="2441448" y="0"/>
                </a:lnTo>
                <a:lnTo>
                  <a:pt x="2569464" y="45720"/>
                </a:lnTo>
                <a:lnTo>
                  <a:pt x="2651760" y="36576"/>
                </a:lnTo>
                <a:lnTo>
                  <a:pt x="2715768" y="109728"/>
                </a:lnTo>
                <a:lnTo>
                  <a:pt x="2944368" y="109728"/>
                </a:lnTo>
                <a:lnTo>
                  <a:pt x="2944368" y="109728"/>
                </a:lnTo>
                <a:lnTo>
                  <a:pt x="3008376" y="64008"/>
                </a:lnTo>
                <a:lnTo>
                  <a:pt x="3072384" y="118872"/>
                </a:lnTo>
                <a:lnTo>
                  <a:pt x="3145536" y="164592"/>
                </a:lnTo>
                <a:lnTo>
                  <a:pt x="3264408" y="155448"/>
                </a:lnTo>
                <a:lnTo>
                  <a:pt x="3355848" y="128016"/>
                </a:lnTo>
                <a:lnTo>
                  <a:pt x="3456432" y="137160"/>
                </a:lnTo>
                <a:lnTo>
                  <a:pt x="3639312" y="73152"/>
                </a:lnTo>
                <a:lnTo>
                  <a:pt x="3803904" y="283464"/>
                </a:lnTo>
                <a:lnTo>
                  <a:pt x="3995928" y="347472"/>
                </a:lnTo>
                <a:lnTo>
                  <a:pt x="4169664" y="256032"/>
                </a:lnTo>
              </a:path>
            </a:pathLst>
          </a:custGeom>
          <a:noFill/>
          <a:ln w="571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Freeform 17"/>
          <p:cNvSpPr/>
          <p:nvPr/>
        </p:nvSpPr>
        <p:spPr>
          <a:xfrm>
            <a:off x="4672584" y="2221992"/>
            <a:ext cx="4197096" cy="941832"/>
          </a:xfrm>
          <a:custGeom>
            <a:avLst/>
            <a:gdLst>
              <a:gd name="connsiteX0" fmla="*/ 0 w 4197096"/>
              <a:gd name="connsiteY0" fmla="*/ 932688 h 941832"/>
              <a:gd name="connsiteX1" fmla="*/ 82296 w 4197096"/>
              <a:gd name="connsiteY1" fmla="*/ 841248 h 941832"/>
              <a:gd name="connsiteX2" fmla="*/ 164592 w 4197096"/>
              <a:gd name="connsiteY2" fmla="*/ 896112 h 941832"/>
              <a:gd name="connsiteX3" fmla="*/ 274320 w 4197096"/>
              <a:gd name="connsiteY3" fmla="*/ 886968 h 941832"/>
              <a:gd name="connsiteX4" fmla="*/ 356616 w 4197096"/>
              <a:gd name="connsiteY4" fmla="*/ 932688 h 941832"/>
              <a:gd name="connsiteX5" fmla="*/ 448056 w 4197096"/>
              <a:gd name="connsiteY5" fmla="*/ 841248 h 941832"/>
              <a:gd name="connsiteX6" fmla="*/ 521208 w 4197096"/>
              <a:gd name="connsiteY6" fmla="*/ 841248 h 941832"/>
              <a:gd name="connsiteX7" fmla="*/ 630936 w 4197096"/>
              <a:gd name="connsiteY7" fmla="*/ 941832 h 941832"/>
              <a:gd name="connsiteX8" fmla="*/ 786384 w 4197096"/>
              <a:gd name="connsiteY8" fmla="*/ 850392 h 941832"/>
              <a:gd name="connsiteX9" fmla="*/ 905256 w 4197096"/>
              <a:gd name="connsiteY9" fmla="*/ 740664 h 941832"/>
              <a:gd name="connsiteX10" fmla="*/ 987552 w 4197096"/>
              <a:gd name="connsiteY10" fmla="*/ 640080 h 941832"/>
              <a:gd name="connsiteX11" fmla="*/ 1078992 w 4197096"/>
              <a:gd name="connsiteY11" fmla="*/ 594360 h 941832"/>
              <a:gd name="connsiteX12" fmla="*/ 1170432 w 4197096"/>
              <a:gd name="connsiteY12" fmla="*/ 585216 h 941832"/>
              <a:gd name="connsiteX13" fmla="*/ 1243584 w 4197096"/>
              <a:gd name="connsiteY13" fmla="*/ 475488 h 941832"/>
              <a:gd name="connsiteX14" fmla="*/ 1325880 w 4197096"/>
              <a:gd name="connsiteY14" fmla="*/ 466344 h 941832"/>
              <a:gd name="connsiteX15" fmla="*/ 1426464 w 4197096"/>
              <a:gd name="connsiteY15" fmla="*/ 384048 h 941832"/>
              <a:gd name="connsiteX16" fmla="*/ 1517904 w 4197096"/>
              <a:gd name="connsiteY16" fmla="*/ 374904 h 941832"/>
              <a:gd name="connsiteX17" fmla="*/ 1664208 w 4197096"/>
              <a:gd name="connsiteY17" fmla="*/ 256032 h 941832"/>
              <a:gd name="connsiteX18" fmla="*/ 1773936 w 4197096"/>
              <a:gd name="connsiteY18" fmla="*/ 246888 h 941832"/>
              <a:gd name="connsiteX19" fmla="*/ 2057400 w 4197096"/>
              <a:gd name="connsiteY19" fmla="*/ 9144 h 941832"/>
              <a:gd name="connsiteX20" fmla="*/ 2148840 w 4197096"/>
              <a:gd name="connsiteY20" fmla="*/ 0 h 941832"/>
              <a:gd name="connsiteX21" fmla="*/ 2258568 w 4197096"/>
              <a:gd name="connsiteY21" fmla="*/ 82296 h 941832"/>
              <a:gd name="connsiteX22" fmla="*/ 2331720 w 4197096"/>
              <a:gd name="connsiteY22" fmla="*/ 91440 h 941832"/>
              <a:gd name="connsiteX23" fmla="*/ 2606040 w 4197096"/>
              <a:gd name="connsiteY23" fmla="*/ 164592 h 941832"/>
              <a:gd name="connsiteX24" fmla="*/ 2679192 w 4197096"/>
              <a:gd name="connsiteY24" fmla="*/ 164592 h 941832"/>
              <a:gd name="connsiteX25" fmla="*/ 2788920 w 4197096"/>
              <a:gd name="connsiteY25" fmla="*/ 347472 h 941832"/>
              <a:gd name="connsiteX26" fmla="*/ 2852928 w 4197096"/>
              <a:gd name="connsiteY26" fmla="*/ 329184 h 941832"/>
              <a:gd name="connsiteX27" fmla="*/ 3008376 w 4197096"/>
              <a:gd name="connsiteY27" fmla="*/ 493776 h 941832"/>
              <a:gd name="connsiteX28" fmla="*/ 3136392 w 4197096"/>
              <a:gd name="connsiteY28" fmla="*/ 603504 h 941832"/>
              <a:gd name="connsiteX29" fmla="*/ 3273552 w 4197096"/>
              <a:gd name="connsiteY29" fmla="*/ 676656 h 941832"/>
              <a:gd name="connsiteX30" fmla="*/ 3401568 w 4197096"/>
              <a:gd name="connsiteY30" fmla="*/ 768096 h 941832"/>
              <a:gd name="connsiteX31" fmla="*/ 3511296 w 4197096"/>
              <a:gd name="connsiteY31" fmla="*/ 777240 h 941832"/>
              <a:gd name="connsiteX32" fmla="*/ 3593592 w 4197096"/>
              <a:gd name="connsiteY32" fmla="*/ 813816 h 941832"/>
              <a:gd name="connsiteX33" fmla="*/ 3749040 w 4197096"/>
              <a:gd name="connsiteY33" fmla="*/ 941832 h 941832"/>
              <a:gd name="connsiteX34" fmla="*/ 3849624 w 4197096"/>
              <a:gd name="connsiteY34" fmla="*/ 859536 h 941832"/>
              <a:gd name="connsiteX35" fmla="*/ 3968496 w 4197096"/>
              <a:gd name="connsiteY35" fmla="*/ 850392 h 941832"/>
              <a:gd name="connsiteX36" fmla="*/ 4041648 w 4197096"/>
              <a:gd name="connsiteY36" fmla="*/ 914400 h 941832"/>
              <a:gd name="connsiteX37" fmla="*/ 4123944 w 4197096"/>
              <a:gd name="connsiteY37" fmla="*/ 877824 h 941832"/>
              <a:gd name="connsiteX38" fmla="*/ 4197096 w 4197096"/>
              <a:gd name="connsiteY38" fmla="*/ 932688 h 94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197096" h="941832">
                <a:moveTo>
                  <a:pt x="0" y="932688"/>
                </a:moveTo>
                <a:lnTo>
                  <a:pt x="82296" y="841248"/>
                </a:lnTo>
                <a:lnTo>
                  <a:pt x="164592" y="896112"/>
                </a:lnTo>
                <a:lnTo>
                  <a:pt x="274320" y="886968"/>
                </a:lnTo>
                <a:lnTo>
                  <a:pt x="356616" y="932688"/>
                </a:lnTo>
                <a:lnTo>
                  <a:pt x="448056" y="841248"/>
                </a:lnTo>
                <a:lnTo>
                  <a:pt x="521208" y="841248"/>
                </a:lnTo>
                <a:lnTo>
                  <a:pt x="630936" y="941832"/>
                </a:lnTo>
                <a:lnTo>
                  <a:pt x="786384" y="850392"/>
                </a:lnTo>
                <a:lnTo>
                  <a:pt x="905256" y="740664"/>
                </a:lnTo>
                <a:lnTo>
                  <a:pt x="987552" y="640080"/>
                </a:lnTo>
                <a:lnTo>
                  <a:pt x="1078992" y="594360"/>
                </a:lnTo>
                <a:lnTo>
                  <a:pt x="1170432" y="585216"/>
                </a:lnTo>
                <a:lnTo>
                  <a:pt x="1243584" y="475488"/>
                </a:lnTo>
                <a:lnTo>
                  <a:pt x="1325880" y="466344"/>
                </a:lnTo>
                <a:lnTo>
                  <a:pt x="1426464" y="384048"/>
                </a:lnTo>
                <a:lnTo>
                  <a:pt x="1517904" y="374904"/>
                </a:lnTo>
                <a:lnTo>
                  <a:pt x="1664208" y="256032"/>
                </a:lnTo>
                <a:lnTo>
                  <a:pt x="1773936" y="246888"/>
                </a:lnTo>
                <a:lnTo>
                  <a:pt x="2057400" y="9144"/>
                </a:lnTo>
                <a:lnTo>
                  <a:pt x="2148840" y="0"/>
                </a:lnTo>
                <a:lnTo>
                  <a:pt x="2258568" y="82296"/>
                </a:lnTo>
                <a:lnTo>
                  <a:pt x="2331720" y="91440"/>
                </a:lnTo>
                <a:lnTo>
                  <a:pt x="2606040" y="164592"/>
                </a:lnTo>
                <a:lnTo>
                  <a:pt x="2679192" y="164592"/>
                </a:lnTo>
                <a:lnTo>
                  <a:pt x="2788920" y="347472"/>
                </a:lnTo>
                <a:lnTo>
                  <a:pt x="2852928" y="329184"/>
                </a:lnTo>
                <a:lnTo>
                  <a:pt x="3008376" y="493776"/>
                </a:lnTo>
                <a:lnTo>
                  <a:pt x="3136392" y="603504"/>
                </a:lnTo>
                <a:lnTo>
                  <a:pt x="3273552" y="676656"/>
                </a:lnTo>
                <a:lnTo>
                  <a:pt x="3401568" y="768096"/>
                </a:lnTo>
                <a:lnTo>
                  <a:pt x="3511296" y="777240"/>
                </a:lnTo>
                <a:lnTo>
                  <a:pt x="3593592" y="813816"/>
                </a:lnTo>
                <a:lnTo>
                  <a:pt x="3749040" y="941832"/>
                </a:lnTo>
                <a:lnTo>
                  <a:pt x="3849624" y="859536"/>
                </a:lnTo>
                <a:lnTo>
                  <a:pt x="3968496" y="850392"/>
                </a:lnTo>
                <a:lnTo>
                  <a:pt x="4041648" y="914400"/>
                </a:lnTo>
                <a:lnTo>
                  <a:pt x="4123944" y="877824"/>
                </a:lnTo>
                <a:lnTo>
                  <a:pt x="4197096" y="932688"/>
                </a:lnTo>
              </a:path>
            </a:pathLst>
          </a:custGeom>
          <a:noFill/>
          <a:ln w="57150">
            <a:solidFill>
              <a:schemeClr val="accent5">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44951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1">
                                            <p:txEl>
                                              <p:pRg st="1" end="1"/>
                                            </p:txEl>
                                          </p:spTgt>
                                        </p:tgtEl>
                                        <p:attrNameLst>
                                          <p:attrName>style.visibility</p:attrName>
                                        </p:attrNameLst>
                                      </p:cBhvr>
                                      <p:to>
                                        <p:strVal val="visible"/>
                                      </p:to>
                                    </p:set>
                                    <p:animEffect transition="in" filter="fade">
                                      <p:cBhvr>
                                        <p:cTn id="13" dur="500"/>
                                        <p:tgtEl>
                                          <p:spTgt spid="61">
                                            <p:txEl>
                                              <p:pRg st="1" end="1"/>
                                            </p:txEl>
                                          </p:spTgt>
                                        </p:tgtEl>
                                      </p:cBhvr>
                                    </p:animEffect>
                                    <p:anim calcmode="lin" valueType="num">
                                      <p:cBhvr>
                                        <p:cTn id="14"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1">
                                            <p:txEl>
                                              <p:pRg st="2" end="2"/>
                                            </p:txEl>
                                          </p:spTgt>
                                        </p:tgtEl>
                                        <p:attrNameLst>
                                          <p:attrName>style.visibility</p:attrName>
                                        </p:attrNameLst>
                                      </p:cBhvr>
                                      <p:to>
                                        <p:strVal val="visible"/>
                                      </p:to>
                                    </p:set>
                                    <p:animEffect transition="in" filter="fade">
                                      <p:cBhvr>
                                        <p:cTn id="19" dur="500"/>
                                        <p:tgtEl>
                                          <p:spTgt spid="61">
                                            <p:txEl>
                                              <p:pRg st="2" end="2"/>
                                            </p:txEl>
                                          </p:spTgt>
                                        </p:tgtEl>
                                      </p:cBhvr>
                                    </p:animEffect>
                                    <p:anim calcmode="lin" valueType="num">
                                      <p:cBhvr>
                                        <p:cTn id="20" dur="50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6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2" name="Title 1"/>
          <p:cNvSpPr>
            <a:spLocks noGrp="1"/>
          </p:cNvSpPr>
          <p:nvPr>
            <p:ph type="title"/>
          </p:nvPr>
        </p:nvSpPr>
        <p:spPr>
          <a:xfrm>
            <a:off x="119569" y="121656"/>
            <a:ext cx="8904855" cy="1134255"/>
          </a:xfrm>
        </p:spPr>
        <p:txBody>
          <a:bodyPr/>
          <a:lstStyle/>
          <a:p>
            <a:r>
              <a:rPr lang="en-US" sz="3400" dirty="0"/>
              <a:t>Economic Instability </a:t>
            </a:r>
            <a:br>
              <a:rPr lang="en-US" sz="3400" dirty="0"/>
            </a:br>
            <a:r>
              <a:rPr lang="en-US" sz="3400" dirty="0"/>
              <a:t>During the Last 100 Years</a:t>
            </a:r>
          </a:p>
        </p:txBody>
      </p:sp>
      <p:sp>
        <p:nvSpPr>
          <p:cNvPr id="61" name="Text Box 10"/>
          <p:cNvSpPr txBox="1">
            <a:spLocks noChangeArrowheads="1"/>
          </p:cNvSpPr>
          <p:nvPr/>
        </p:nvSpPr>
        <p:spPr bwMode="auto">
          <a:xfrm>
            <a:off x="73113" y="1885549"/>
            <a:ext cx="2520315" cy="3308598"/>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200" dirty="0">
                <a:latin typeface="Times New Roman" pitchFamily="18" charset="0"/>
                <a:cs typeface="Times New Roman" pitchFamily="18" charset="0"/>
              </a:rPr>
              <a:t>Annual changes </a:t>
            </a:r>
            <a:r>
              <a:rPr lang="en-US" sz="2200" dirty="0" smtClean="0">
                <a:latin typeface="Times New Roman" pitchFamily="18" charset="0"/>
                <a:cs typeface="Times New Roman" pitchFamily="18" charset="0"/>
              </a:rPr>
              <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in </a:t>
            </a:r>
            <a:r>
              <a:rPr lang="en-US" sz="2200" dirty="0">
                <a:latin typeface="Times New Roman" pitchFamily="18" charset="0"/>
                <a:cs typeface="Times New Roman" pitchFamily="18" charset="0"/>
              </a:rPr>
              <a:t>real GDP are illustrated here</a:t>
            </a:r>
            <a:r>
              <a:rPr lang="en-US" sz="2200" dirty="0" smtClean="0">
                <a:latin typeface="Times New Roman" pitchFamily="18" charset="0"/>
                <a:cs typeface="Times New Roman" pitchFamily="18" charset="0"/>
              </a:rPr>
              <a:t>.</a:t>
            </a:r>
          </a:p>
          <a:p>
            <a:pPr marL="115888" indent="-115888">
              <a:lnSpc>
                <a:spcPct val="90000"/>
              </a:lnSpc>
              <a:spcBef>
                <a:spcPct val="50000"/>
              </a:spcBef>
              <a:buFontTx/>
              <a:buChar char="•"/>
            </a:pPr>
            <a:r>
              <a:rPr lang="en-US" sz="2200" dirty="0">
                <a:latin typeface="Times New Roman" pitchFamily="18" charset="0"/>
                <a:cs typeface="Times New Roman" pitchFamily="18" charset="0"/>
              </a:rPr>
              <a:t>While economic ups and downs continue, note </a:t>
            </a:r>
            <a:r>
              <a:rPr lang="en-US" sz="2200" dirty="0" smtClean="0">
                <a:latin typeface="Times New Roman" pitchFamily="18" charset="0"/>
                <a:cs typeface="Times New Roman" pitchFamily="18" charset="0"/>
              </a:rPr>
              <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that </a:t>
            </a:r>
            <a:r>
              <a:rPr lang="en-US" sz="2200" dirty="0">
                <a:latin typeface="Times New Roman" pitchFamily="18" charset="0"/>
                <a:cs typeface="Times New Roman" pitchFamily="18" charset="0"/>
              </a:rPr>
              <a:t>the swings have been more moderate during the last 60 years</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cxnSp>
        <p:nvCxnSpPr>
          <p:cNvPr id="92" name="Straight Connector 91"/>
          <p:cNvCxnSpPr/>
          <p:nvPr/>
        </p:nvCxnSpPr>
        <p:spPr>
          <a:xfrm>
            <a:off x="2275568"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2815721" y="1840151"/>
            <a:ext cx="0" cy="361818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2815721" y="3759300"/>
            <a:ext cx="6053959"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6" name="Freeform 15"/>
          <p:cNvSpPr/>
          <p:nvPr/>
        </p:nvSpPr>
        <p:spPr>
          <a:xfrm>
            <a:off x="2823604" y="1997806"/>
            <a:ext cx="6006662" cy="3318642"/>
          </a:xfrm>
          <a:custGeom>
            <a:avLst/>
            <a:gdLst>
              <a:gd name="connsiteX0" fmla="*/ 0 w 6006662"/>
              <a:gd name="connsiteY0" fmla="*/ 1403131 h 3318642"/>
              <a:gd name="connsiteX1" fmla="*/ 78828 w 6006662"/>
              <a:gd name="connsiteY1" fmla="*/ 1198180 h 3318642"/>
              <a:gd name="connsiteX2" fmla="*/ 236483 w 6006662"/>
              <a:gd name="connsiteY2" fmla="*/ 2270235 h 3318642"/>
              <a:gd name="connsiteX3" fmla="*/ 331076 w 6006662"/>
              <a:gd name="connsiteY3" fmla="*/ 922283 h 3318642"/>
              <a:gd name="connsiteX4" fmla="*/ 402021 w 6006662"/>
              <a:gd name="connsiteY4" fmla="*/ 1615966 h 3318642"/>
              <a:gd name="connsiteX5" fmla="*/ 441435 w 6006662"/>
              <a:gd name="connsiteY5" fmla="*/ 441435 h 3318642"/>
              <a:gd name="connsiteX6" fmla="*/ 520262 w 6006662"/>
              <a:gd name="connsiteY6" fmla="*/ 2159876 h 3318642"/>
              <a:gd name="connsiteX7" fmla="*/ 599090 w 6006662"/>
              <a:gd name="connsiteY7" fmla="*/ 2246587 h 3318642"/>
              <a:gd name="connsiteX8" fmla="*/ 709448 w 6006662"/>
              <a:gd name="connsiteY8" fmla="*/ 2640724 h 3318642"/>
              <a:gd name="connsiteX9" fmla="*/ 717331 w 6006662"/>
              <a:gd name="connsiteY9" fmla="*/ 63062 h 3318642"/>
              <a:gd name="connsiteX10" fmla="*/ 819807 w 6006662"/>
              <a:gd name="connsiteY10" fmla="*/ 1734207 h 3318642"/>
              <a:gd name="connsiteX11" fmla="*/ 938048 w 6006662"/>
              <a:gd name="connsiteY11" fmla="*/ 835573 h 3318642"/>
              <a:gd name="connsiteX12" fmla="*/ 1032642 w 6006662"/>
              <a:gd name="connsiteY12" fmla="*/ 1757856 h 3318642"/>
              <a:gd name="connsiteX13" fmla="*/ 1072055 w 6006662"/>
              <a:gd name="connsiteY13" fmla="*/ 1710559 h 3318642"/>
              <a:gd name="connsiteX14" fmla="*/ 1111469 w 6006662"/>
              <a:gd name="connsiteY14" fmla="*/ 1079938 h 3318642"/>
              <a:gd name="connsiteX15" fmla="*/ 1229710 w 6006662"/>
              <a:gd name="connsiteY15" fmla="*/ 2751083 h 3318642"/>
              <a:gd name="connsiteX16" fmla="*/ 1284890 w 6006662"/>
              <a:gd name="connsiteY16" fmla="*/ 2617076 h 3318642"/>
              <a:gd name="connsiteX17" fmla="*/ 1332186 w 6006662"/>
              <a:gd name="connsiteY17" fmla="*/ 3192518 h 3318642"/>
              <a:gd name="connsiteX18" fmla="*/ 1434662 w 6006662"/>
              <a:gd name="connsiteY18" fmla="*/ 827690 h 3318642"/>
              <a:gd name="connsiteX19" fmla="*/ 1545021 w 6006662"/>
              <a:gd name="connsiteY19" fmla="*/ 275897 h 3318642"/>
              <a:gd name="connsiteX20" fmla="*/ 1686910 w 6006662"/>
              <a:gd name="connsiteY20" fmla="*/ 2309649 h 3318642"/>
              <a:gd name="connsiteX21" fmla="*/ 1734207 w 6006662"/>
              <a:gd name="connsiteY21" fmla="*/ 938049 h 3318642"/>
              <a:gd name="connsiteX22" fmla="*/ 1789386 w 6006662"/>
              <a:gd name="connsiteY22" fmla="*/ 969580 h 3318642"/>
              <a:gd name="connsiteX23" fmla="*/ 1868214 w 6006662"/>
              <a:gd name="connsiteY23" fmla="*/ 0 h 3318642"/>
              <a:gd name="connsiteX24" fmla="*/ 1915510 w 6006662"/>
              <a:gd name="connsiteY24" fmla="*/ 141890 h 3318642"/>
              <a:gd name="connsiteX25" fmla="*/ 1994338 w 6006662"/>
              <a:gd name="connsiteY25" fmla="*/ 173421 h 3318642"/>
              <a:gd name="connsiteX26" fmla="*/ 2191407 w 6006662"/>
              <a:gd name="connsiteY26" fmla="*/ 3318642 h 3318642"/>
              <a:gd name="connsiteX27" fmla="*/ 2270235 w 6006662"/>
              <a:gd name="connsiteY27" fmla="*/ 1355835 h 3318642"/>
              <a:gd name="connsiteX28" fmla="*/ 2364828 w 6006662"/>
              <a:gd name="connsiteY28" fmla="*/ 1277007 h 3318642"/>
              <a:gd name="connsiteX29" fmla="*/ 2427890 w 6006662"/>
              <a:gd name="connsiteY29" fmla="*/ 1820918 h 3318642"/>
              <a:gd name="connsiteX30" fmla="*/ 2483069 w 6006662"/>
              <a:gd name="connsiteY30" fmla="*/ 819807 h 3318642"/>
              <a:gd name="connsiteX31" fmla="*/ 2546131 w 6006662"/>
              <a:gd name="connsiteY31" fmla="*/ 938049 h 3318642"/>
              <a:gd name="connsiteX32" fmla="*/ 2617076 w 6006662"/>
              <a:gd name="connsiteY32" fmla="*/ 1355835 h 3318642"/>
              <a:gd name="connsiteX33" fmla="*/ 2664373 w 6006662"/>
              <a:gd name="connsiteY33" fmla="*/ 1269124 h 3318642"/>
              <a:gd name="connsiteX34" fmla="*/ 2711669 w 6006662"/>
              <a:gd name="connsiteY34" fmla="*/ 1844566 h 3318642"/>
              <a:gd name="connsiteX35" fmla="*/ 2790497 w 6006662"/>
              <a:gd name="connsiteY35" fmla="*/ 985345 h 3318642"/>
              <a:gd name="connsiteX36" fmla="*/ 2837793 w 6006662"/>
              <a:gd name="connsiteY36" fmla="*/ 1576552 h 3318642"/>
              <a:gd name="connsiteX37" fmla="*/ 2885090 w 6006662"/>
              <a:gd name="connsiteY37" fmla="*/ 1529256 h 3318642"/>
              <a:gd name="connsiteX38" fmla="*/ 2963917 w 6006662"/>
              <a:gd name="connsiteY38" fmla="*/ 1868214 h 3318642"/>
              <a:gd name="connsiteX39" fmla="*/ 3019097 w 6006662"/>
              <a:gd name="connsiteY39" fmla="*/ 1001111 h 3318642"/>
              <a:gd name="connsiteX40" fmla="*/ 3082159 w 6006662"/>
              <a:gd name="connsiteY40" fmla="*/ 1505607 h 3318642"/>
              <a:gd name="connsiteX41" fmla="*/ 3129455 w 6006662"/>
              <a:gd name="connsiteY41" fmla="*/ 1521373 h 3318642"/>
              <a:gd name="connsiteX42" fmla="*/ 3192517 w 6006662"/>
              <a:gd name="connsiteY42" fmla="*/ 1119352 h 3318642"/>
              <a:gd name="connsiteX43" fmla="*/ 3255579 w 6006662"/>
              <a:gd name="connsiteY43" fmla="*/ 1300656 h 3318642"/>
              <a:gd name="connsiteX44" fmla="*/ 3294993 w 6006662"/>
              <a:gd name="connsiteY44" fmla="*/ 1143000 h 3318642"/>
              <a:gd name="connsiteX45" fmla="*/ 3358055 w 6006662"/>
              <a:gd name="connsiteY45" fmla="*/ 1079938 h 3318642"/>
              <a:gd name="connsiteX46" fmla="*/ 3429000 w 6006662"/>
              <a:gd name="connsiteY46" fmla="*/ 1056290 h 3318642"/>
              <a:gd name="connsiteX47" fmla="*/ 3499945 w 6006662"/>
              <a:gd name="connsiteY47" fmla="*/ 1489842 h 3318642"/>
              <a:gd name="connsiteX48" fmla="*/ 3555124 w 6006662"/>
              <a:gd name="connsiteY48" fmla="*/ 1253359 h 3318642"/>
              <a:gd name="connsiteX49" fmla="*/ 3626069 w 6006662"/>
              <a:gd name="connsiteY49" fmla="*/ 1474076 h 3318642"/>
              <a:gd name="connsiteX50" fmla="*/ 3673366 w 6006662"/>
              <a:gd name="connsiteY50" fmla="*/ 1757856 h 3318642"/>
              <a:gd name="connsiteX51" fmla="*/ 3728545 w 6006662"/>
              <a:gd name="connsiteY51" fmla="*/ 1355835 h 3318642"/>
              <a:gd name="connsiteX52" fmla="*/ 3791607 w 6006662"/>
              <a:gd name="connsiteY52" fmla="*/ 1198180 h 3318642"/>
              <a:gd name="connsiteX53" fmla="*/ 3838904 w 6006662"/>
              <a:gd name="connsiteY53" fmla="*/ 1150883 h 3318642"/>
              <a:gd name="connsiteX54" fmla="*/ 3917731 w 6006662"/>
              <a:gd name="connsiteY54" fmla="*/ 1820918 h 3318642"/>
              <a:gd name="connsiteX55" fmla="*/ 3957145 w 6006662"/>
              <a:gd name="connsiteY55" fmla="*/ 1781504 h 3318642"/>
              <a:gd name="connsiteX56" fmla="*/ 4020207 w 6006662"/>
              <a:gd name="connsiteY56" fmla="*/ 1190297 h 3318642"/>
              <a:gd name="connsiteX57" fmla="*/ 4067504 w 6006662"/>
              <a:gd name="connsiteY57" fmla="*/ 1269124 h 3318642"/>
              <a:gd name="connsiteX58" fmla="*/ 4122683 w 6006662"/>
              <a:gd name="connsiteY58" fmla="*/ 1166649 h 3318642"/>
              <a:gd name="connsiteX59" fmla="*/ 4256690 w 6006662"/>
              <a:gd name="connsiteY59" fmla="*/ 1765738 h 3318642"/>
              <a:gd name="connsiteX60" fmla="*/ 4288221 w 6006662"/>
              <a:gd name="connsiteY60" fmla="*/ 1497724 h 3318642"/>
              <a:gd name="connsiteX61" fmla="*/ 4374931 w 6006662"/>
              <a:gd name="connsiteY61" fmla="*/ 1970690 h 3318642"/>
              <a:gd name="connsiteX62" fmla="*/ 4437993 w 6006662"/>
              <a:gd name="connsiteY62" fmla="*/ 1245476 h 3318642"/>
              <a:gd name="connsiteX63" fmla="*/ 4493173 w 6006662"/>
              <a:gd name="connsiteY63" fmla="*/ 985345 h 3318642"/>
              <a:gd name="connsiteX64" fmla="*/ 4556235 w 6006662"/>
              <a:gd name="connsiteY64" fmla="*/ 1316421 h 3318642"/>
              <a:gd name="connsiteX65" fmla="*/ 4603531 w 6006662"/>
              <a:gd name="connsiteY65" fmla="*/ 1395249 h 3318642"/>
              <a:gd name="connsiteX66" fmla="*/ 4666593 w 6006662"/>
              <a:gd name="connsiteY66" fmla="*/ 1403131 h 3318642"/>
              <a:gd name="connsiteX67" fmla="*/ 4737538 w 6006662"/>
              <a:gd name="connsiteY67" fmla="*/ 1332187 h 3318642"/>
              <a:gd name="connsiteX68" fmla="*/ 4776952 w 6006662"/>
              <a:gd name="connsiteY68" fmla="*/ 1379483 h 3318642"/>
              <a:gd name="connsiteX69" fmla="*/ 4895193 w 6006662"/>
              <a:gd name="connsiteY69" fmla="*/ 1749973 h 3318642"/>
              <a:gd name="connsiteX70" fmla="*/ 4958255 w 6006662"/>
              <a:gd name="connsiteY70" fmla="*/ 1403131 h 3318642"/>
              <a:gd name="connsiteX71" fmla="*/ 5013435 w 6006662"/>
              <a:gd name="connsiteY71" fmla="*/ 1466193 h 3318642"/>
              <a:gd name="connsiteX72" fmla="*/ 5076497 w 6006662"/>
              <a:gd name="connsiteY72" fmla="*/ 1347952 h 3318642"/>
              <a:gd name="connsiteX73" fmla="*/ 5147442 w 6006662"/>
              <a:gd name="connsiteY73" fmla="*/ 1481959 h 3318642"/>
              <a:gd name="connsiteX74" fmla="*/ 5257800 w 6006662"/>
              <a:gd name="connsiteY74" fmla="*/ 1261242 h 3318642"/>
              <a:gd name="connsiteX75" fmla="*/ 5328745 w 6006662"/>
              <a:gd name="connsiteY75" fmla="*/ 1324304 h 3318642"/>
              <a:gd name="connsiteX76" fmla="*/ 5368159 w 6006662"/>
              <a:gd name="connsiteY76" fmla="*/ 1292773 h 3318642"/>
              <a:gd name="connsiteX77" fmla="*/ 5431221 w 6006662"/>
              <a:gd name="connsiteY77" fmla="*/ 1347952 h 3318642"/>
              <a:gd name="connsiteX78" fmla="*/ 5486400 w 6006662"/>
              <a:gd name="connsiteY78" fmla="*/ 1663262 h 3318642"/>
              <a:gd name="connsiteX79" fmla="*/ 5651938 w 6006662"/>
              <a:gd name="connsiteY79" fmla="*/ 1379483 h 3318642"/>
              <a:gd name="connsiteX80" fmla="*/ 5699235 w 6006662"/>
              <a:gd name="connsiteY80" fmla="*/ 1450428 h 3318642"/>
              <a:gd name="connsiteX81" fmla="*/ 5746531 w 6006662"/>
              <a:gd name="connsiteY81" fmla="*/ 1450428 h 3318642"/>
              <a:gd name="connsiteX82" fmla="*/ 5817476 w 6006662"/>
              <a:gd name="connsiteY82" fmla="*/ 1537138 h 3318642"/>
              <a:gd name="connsiteX83" fmla="*/ 5967248 w 6006662"/>
              <a:gd name="connsiteY83" fmla="*/ 2025869 h 3318642"/>
              <a:gd name="connsiteX84" fmla="*/ 6006662 w 6006662"/>
              <a:gd name="connsiteY84" fmla="*/ 1474076 h 3318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6006662" h="3318642">
                <a:moveTo>
                  <a:pt x="0" y="1403131"/>
                </a:moveTo>
                <a:lnTo>
                  <a:pt x="78828" y="1198180"/>
                </a:lnTo>
                <a:lnTo>
                  <a:pt x="236483" y="2270235"/>
                </a:lnTo>
                <a:lnTo>
                  <a:pt x="331076" y="922283"/>
                </a:lnTo>
                <a:lnTo>
                  <a:pt x="402021" y="1615966"/>
                </a:lnTo>
                <a:lnTo>
                  <a:pt x="441435" y="441435"/>
                </a:lnTo>
                <a:lnTo>
                  <a:pt x="520262" y="2159876"/>
                </a:lnTo>
                <a:lnTo>
                  <a:pt x="599090" y="2246587"/>
                </a:lnTo>
                <a:lnTo>
                  <a:pt x="709448" y="2640724"/>
                </a:lnTo>
                <a:cubicBezTo>
                  <a:pt x="712076" y="1781503"/>
                  <a:pt x="714703" y="922283"/>
                  <a:pt x="717331" y="63062"/>
                </a:cubicBezTo>
                <a:lnTo>
                  <a:pt x="819807" y="1734207"/>
                </a:lnTo>
                <a:lnTo>
                  <a:pt x="938048" y="835573"/>
                </a:lnTo>
                <a:lnTo>
                  <a:pt x="1032642" y="1757856"/>
                </a:lnTo>
                <a:lnTo>
                  <a:pt x="1072055" y="1710559"/>
                </a:lnTo>
                <a:lnTo>
                  <a:pt x="1111469" y="1079938"/>
                </a:lnTo>
                <a:lnTo>
                  <a:pt x="1229710" y="2751083"/>
                </a:lnTo>
                <a:lnTo>
                  <a:pt x="1284890" y="2617076"/>
                </a:lnTo>
                <a:lnTo>
                  <a:pt x="1332186" y="3192518"/>
                </a:lnTo>
                <a:lnTo>
                  <a:pt x="1434662" y="827690"/>
                </a:lnTo>
                <a:lnTo>
                  <a:pt x="1545021" y="275897"/>
                </a:lnTo>
                <a:lnTo>
                  <a:pt x="1686910" y="2309649"/>
                </a:lnTo>
                <a:lnTo>
                  <a:pt x="1734207" y="938049"/>
                </a:lnTo>
                <a:lnTo>
                  <a:pt x="1789386" y="969580"/>
                </a:lnTo>
                <a:lnTo>
                  <a:pt x="1868214" y="0"/>
                </a:lnTo>
                <a:lnTo>
                  <a:pt x="1915510" y="141890"/>
                </a:lnTo>
                <a:lnTo>
                  <a:pt x="1994338" y="173421"/>
                </a:lnTo>
                <a:lnTo>
                  <a:pt x="2191407" y="3318642"/>
                </a:lnTo>
                <a:lnTo>
                  <a:pt x="2270235" y="1355835"/>
                </a:lnTo>
                <a:lnTo>
                  <a:pt x="2364828" y="1277007"/>
                </a:lnTo>
                <a:lnTo>
                  <a:pt x="2427890" y="1820918"/>
                </a:lnTo>
                <a:lnTo>
                  <a:pt x="2483069" y="819807"/>
                </a:lnTo>
                <a:lnTo>
                  <a:pt x="2546131" y="938049"/>
                </a:lnTo>
                <a:lnTo>
                  <a:pt x="2617076" y="1355835"/>
                </a:lnTo>
                <a:lnTo>
                  <a:pt x="2664373" y="1269124"/>
                </a:lnTo>
                <a:lnTo>
                  <a:pt x="2711669" y="1844566"/>
                </a:lnTo>
                <a:lnTo>
                  <a:pt x="2790497" y="985345"/>
                </a:lnTo>
                <a:lnTo>
                  <a:pt x="2837793" y="1576552"/>
                </a:lnTo>
                <a:lnTo>
                  <a:pt x="2885090" y="1529256"/>
                </a:lnTo>
                <a:lnTo>
                  <a:pt x="2963917" y="1868214"/>
                </a:lnTo>
                <a:lnTo>
                  <a:pt x="3019097" y="1001111"/>
                </a:lnTo>
                <a:lnTo>
                  <a:pt x="3082159" y="1505607"/>
                </a:lnTo>
                <a:lnTo>
                  <a:pt x="3129455" y="1521373"/>
                </a:lnTo>
                <a:lnTo>
                  <a:pt x="3192517" y="1119352"/>
                </a:lnTo>
                <a:lnTo>
                  <a:pt x="3255579" y="1300656"/>
                </a:lnTo>
                <a:lnTo>
                  <a:pt x="3294993" y="1143000"/>
                </a:lnTo>
                <a:lnTo>
                  <a:pt x="3358055" y="1079938"/>
                </a:lnTo>
                <a:lnTo>
                  <a:pt x="3429000" y="1056290"/>
                </a:lnTo>
                <a:lnTo>
                  <a:pt x="3499945" y="1489842"/>
                </a:lnTo>
                <a:lnTo>
                  <a:pt x="3555124" y="1253359"/>
                </a:lnTo>
                <a:lnTo>
                  <a:pt x="3626069" y="1474076"/>
                </a:lnTo>
                <a:lnTo>
                  <a:pt x="3673366" y="1757856"/>
                </a:lnTo>
                <a:lnTo>
                  <a:pt x="3728545" y="1355835"/>
                </a:lnTo>
                <a:lnTo>
                  <a:pt x="3791607" y="1198180"/>
                </a:lnTo>
                <a:lnTo>
                  <a:pt x="3838904" y="1150883"/>
                </a:lnTo>
                <a:lnTo>
                  <a:pt x="3917731" y="1820918"/>
                </a:lnTo>
                <a:lnTo>
                  <a:pt x="3957145" y="1781504"/>
                </a:lnTo>
                <a:lnTo>
                  <a:pt x="4020207" y="1190297"/>
                </a:lnTo>
                <a:lnTo>
                  <a:pt x="4067504" y="1269124"/>
                </a:lnTo>
                <a:lnTo>
                  <a:pt x="4122683" y="1166649"/>
                </a:lnTo>
                <a:lnTo>
                  <a:pt x="4256690" y="1765738"/>
                </a:lnTo>
                <a:lnTo>
                  <a:pt x="4288221" y="1497724"/>
                </a:lnTo>
                <a:lnTo>
                  <a:pt x="4374931" y="1970690"/>
                </a:lnTo>
                <a:lnTo>
                  <a:pt x="4437993" y="1245476"/>
                </a:lnTo>
                <a:lnTo>
                  <a:pt x="4493173" y="985345"/>
                </a:lnTo>
                <a:lnTo>
                  <a:pt x="4556235" y="1316421"/>
                </a:lnTo>
                <a:lnTo>
                  <a:pt x="4603531" y="1395249"/>
                </a:lnTo>
                <a:lnTo>
                  <a:pt x="4666593" y="1403131"/>
                </a:lnTo>
                <a:lnTo>
                  <a:pt x="4737538" y="1332187"/>
                </a:lnTo>
                <a:lnTo>
                  <a:pt x="4776952" y="1379483"/>
                </a:lnTo>
                <a:lnTo>
                  <a:pt x="4895193" y="1749973"/>
                </a:lnTo>
                <a:lnTo>
                  <a:pt x="4958255" y="1403131"/>
                </a:lnTo>
                <a:lnTo>
                  <a:pt x="5013435" y="1466193"/>
                </a:lnTo>
                <a:lnTo>
                  <a:pt x="5076497" y="1347952"/>
                </a:lnTo>
                <a:lnTo>
                  <a:pt x="5147442" y="1481959"/>
                </a:lnTo>
                <a:lnTo>
                  <a:pt x="5257800" y="1261242"/>
                </a:lnTo>
                <a:lnTo>
                  <a:pt x="5328745" y="1324304"/>
                </a:lnTo>
                <a:lnTo>
                  <a:pt x="5368159" y="1292773"/>
                </a:lnTo>
                <a:lnTo>
                  <a:pt x="5431221" y="1347952"/>
                </a:lnTo>
                <a:lnTo>
                  <a:pt x="5486400" y="1663262"/>
                </a:lnTo>
                <a:lnTo>
                  <a:pt x="5651938" y="1379483"/>
                </a:lnTo>
                <a:lnTo>
                  <a:pt x="5699235" y="1450428"/>
                </a:lnTo>
                <a:lnTo>
                  <a:pt x="5746531" y="1450428"/>
                </a:lnTo>
                <a:lnTo>
                  <a:pt x="5817476" y="1537138"/>
                </a:lnTo>
                <a:lnTo>
                  <a:pt x="5967248" y="2025869"/>
                </a:lnTo>
                <a:lnTo>
                  <a:pt x="6006662" y="1474076"/>
                </a:lnTo>
              </a:path>
            </a:pathLst>
          </a:custGeom>
          <a:noFill/>
          <a:ln w="38100">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7" name="Group 114"/>
          <p:cNvGrpSpPr>
            <a:grpSpLocks/>
          </p:cNvGrpSpPr>
          <p:nvPr/>
        </p:nvGrpSpPr>
        <p:grpSpPr bwMode="auto">
          <a:xfrm>
            <a:off x="3102675" y="1615766"/>
            <a:ext cx="835026" cy="350838"/>
            <a:chOff x="-850" y="732"/>
            <a:chExt cx="526" cy="221"/>
          </a:xfrm>
        </p:grpSpPr>
        <p:sp>
          <p:nvSpPr>
            <p:cNvPr id="28" name="Rectangle 115"/>
            <p:cNvSpPr>
              <a:spLocks noChangeArrowheads="1"/>
            </p:cNvSpPr>
            <p:nvPr/>
          </p:nvSpPr>
          <p:spPr bwMode="auto">
            <a:xfrm>
              <a:off x="-850" y="732"/>
              <a:ext cx="526" cy="221"/>
            </a:xfrm>
            <a:prstGeom prst="rect">
              <a:avLst/>
            </a:prstGeom>
            <a:solidFill>
              <a:schemeClr val="bg1"/>
            </a:solidFill>
            <a:ln w="12700">
              <a:solidFill>
                <a:schemeClr val="tx1"/>
              </a:solidFill>
              <a:miter lim="800000"/>
              <a:headEnd/>
              <a:tailEnd/>
            </a:ln>
            <a:effectLst>
              <a:outerShdw blurRad="50800" dist="38100" dir="2700000" algn="tl" rotWithShape="0">
                <a:prstClr val="black">
                  <a:alpha val="40000"/>
                </a:prstClr>
              </a:outerShdw>
            </a:effectLst>
          </p:spPr>
          <p:txBody>
            <a:bodyPr wrap="none" anchor="ctr">
              <a:prstTxWarp prst="textNoShape">
                <a:avLst/>
              </a:prstTxWarp>
            </a:bodyPr>
            <a:lstStyle/>
            <a:p>
              <a:pPr>
                <a:defRPr/>
              </a:pPr>
              <a:endParaRPr lang="en-US" sz="1400" i="1">
                <a:latin typeface="Times New Roman" pitchFamily="18" charset="0"/>
                <a:cs typeface="Times New Roman" pitchFamily="18" charset="0"/>
              </a:endParaRPr>
            </a:p>
          </p:txBody>
        </p:sp>
        <p:sp>
          <p:nvSpPr>
            <p:cNvPr id="29" name="Rectangle 116"/>
            <p:cNvSpPr>
              <a:spLocks noChangeArrowheads="1"/>
            </p:cNvSpPr>
            <p:nvPr/>
          </p:nvSpPr>
          <p:spPr bwMode="auto">
            <a:xfrm>
              <a:off x="-815" y="762"/>
              <a:ext cx="447" cy="186"/>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200" b="0" i="1" dirty="0">
                  <a:solidFill>
                    <a:srgbClr val="000000"/>
                  </a:solidFill>
                  <a:latin typeface="Times New Roman" pitchFamily="18" charset="0"/>
                  <a:cs typeface="Times New Roman" pitchFamily="18" charset="0"/>
                </a:rPr>
                <a:t>First World</a:t>
              </a:r>
              <a:br>
                <a:rPr kumimoji="0" lang="en-US" sz="1200" b="0" i="1" dirty="0">
                  <a:solidFill>
                    <a:srgbClr val="000000"/>
                  </a:solidFill>
                  <a:latin typeface="Times New Roman" pitchFamily="18" charset="0"/>
                  <a:cs typeface="Times New Roman" pitchFamily="18" charset="0"/>
                </a:rPr>
              </a:br>
              <a:r>
                <a:rPr kumimoji="0" lang="en-US" sz="1200" b="0" i="1" dirty="0">
                  <a:solidFill>
                    <a:srgbClr val="000000"/>
                  </a:solidFill>
                  <a:latin typeface="Times New Roman" pitchFamily="18" charset="0"/>
                  <a:cs typeface="Times New Roman" pitchFamily="18" charset="0"/>
                </a:rPr>
                <a:t>War boom </a:t>
              </a:r>
            </a:p>
          </p:txBody>
        </p:sp>
      </p:grpSp>
      <p:grpSp>
        <p:nvGrpSpPr>
          <p:cNvPr id="30" name="Group 117"/>
          <p:cNvGrpSpPr>
            <a:grpSpLocks/>
          </p:cNvGrpSpPr>
          <p:nvPr/>
        </p:nvGrpSpPr>
        <p:grpSpPr bwMode="auto">
          <a:xfrm>
            <a:off x="3064307" y="4716601"/>
            <a:ext cx="704851" cy="303213"/>
            <a:chOff x="910" y="2466"/>
            <a:chExt cx="444" cy="191"/>
          </a:xfrm>
        </p:grpSpPr>
        <p:sp>
          <p:nvSpPr>
            <p:cNvPr id="33" name="Rectangle 118"/>
            <p:cNvSpPr>
              <a:spLocks noChangeArrowheads="1"/>
            </p:cNvSpPr>
            <p:nvPr/>
          </p:nvSpPr>
          <p:spPr bwMode="auto">
            <a:xfrm>
              <a:off x="910" y="2466"/>
              <a:ext cx="441" cy="191"/>
            </a:xfrm>
            <a:prstGeom prst="rect">
              <a:avLst/>
            </a:prstGeom>
            <a:solidFill>
              <a:schemeClr val="bg1"/>
            </a:solidFill>
            <a:ln w="12700">
              <a:solidFill>
                <a:schemeClr val="tx1"/>
              </a:solidFill>
              <a:miter lim="800000"/>
              <a:headEnd/>
              <a:tailEnd/>
            </a:ln>
            <a:effectLst>
              <a:outerShdw blurRad="50800" dist="38100" dir="2700000" algn="tl" rotWithShape="0">
                <a:prstClr val="black">
                  <a:alpha val="40000"/>
                </a:prstClr>
              </a:outerShdw>
            </a:effectLst>
          </p:spPr>
          <p:txBody>
            <a:bodyPr wrap="none" anchor="ctr">
              <a:prstTxWarp prst="textNoShape">
                <a:avLst/>
              </a:prstTxWarp>
            </a:bodyPr>
            <a:lstStyle/>
            <a:p>
              <a:pPr>
                <a:defRPr/>
              </a:pPr>
              <a:endParaRPr lang="en-US" sz="1400" i="1">
                <a:latin typeface="Times New Roman" pitchFamily="18" charset="0"/>
                <a:cs typeface="Times New Roman" pitchFamily="18" charset="0"/>
              </a:endParaRPr>
            </a:p>
          </p:txBody>
        </p:sp>
        <p:sp>
          <p:nvSpPr>
            <p:cNvPr id="34" name="Rectangle 119"/>
            <p:cNvSpPr>
              <a:spLocks noChangeArrowheads="1"/>
            </p:cNvSpPr>
            <p:nvPr/>
          </p:nvSpPr>
          <p:spPr bwMode="auto">
            <a:xfrm>
              <a:off x="936" y="2492"/>
              <a:ext cx="418" cy="165"/>
            </a:xfrm>
            <a:prstGeom prst="rect">
              <a:avLst/>
            </a:prstGeom>
            <a:noFill/>
            <a:ln w="9525">
              <a:noFill/>
              <a:miter lim="800000"/>
              <a:headEnd/>
              <a:tailEnd/>
            </a:ln>
          </p:spPr>
          <p:txBody>
            <a:bodyPr wrap="none" lIns="0" tIns="0" rIns="0" bIns="0">
              <a:prstTxWarp prst="textNoShape">
                <a:avLst/>
              </a:prstTxWarp>
              <a:spAutoFit/>
            </a:bodyPr>
            <a:lstStyle/>
            <a:p>
              <a:pPr algn="ctr">
                <a:lnSpc>
                  <a:spcPct val="70000"/>
                </a:lnSpc>
              </a:pPr>
              <a:r>
                <a:rPr kumimoji="0" lang="en-US" sz="1200" b="0" i="1" dirty="0">
                  <a:solidFill>
                    <a:srgbClr val="000000"/>
                  </a:solidFill>
                  <a:latin typeface="Times New Roman" pitchFamily="18" charset="0"/>
                  <a:cs typeface="Times New Roman" pitchFamily="18" charset="0"/>
                </a:rPr>
                <a:t>1920-21</a:t>
              </a:r>
              <a:br>
                <a:rPr kumimoji="0" lang="en-US" sz="1200" b="0" i="1" dirty="0">
                  <a:solidFill>
                    <a:srgbClr val="000000"/>
                  </a:solidFill>
                  <a:latin typeface="Times New Roman" pitchFamily="18" charset="0"/>
                  <a:cs typeface="Times New Roman" pitchFamily="18" charset="0"/>
                </a:rPr>
              </a:br>
              <a:r>
                <a:rPr kumimoji="0" lang="en-US" sz="1200" b="0" i="1" dirty="0">
                  <a:solidFill>
                    <a:srgbClr val="000000"/>
                  </a:solidFill>
                  <a:latin typeface="Times New Roman" pitchFamily="18" charset="0"/>
                  <a:cs typeface="Times New Roman" pitchFamily="18" charset="0"/>
                </a:rPr>
                <a:t>Recession </a:t>
              </a:r>
            </a:p>
          </p:txBody>
        </p:sp>
      </p:grpSp>
      <p:grpSp>
        <p:nvGrpSpPr>
          <p:cNvPr id="37" name="Group 122"/>
          <p:cNvGrpSpPr>
            <a:grpSpLocks/>
          </p:cNvGrpSpPr>
          <p:nvPr/>
        </p:nvGrpSpPr>
        <p:grpSpPr bwMode="auto">
          <a:xfrm>
            <a:off x="3314872" y="5105101"/>
            <a:ext cx="774701" cy="311151"/>
            <a:chOff x="-1139" y="1378"/>
            <a:chExt cx="488" cy="196"/>
          </a:xfrm>
        </p:grpSpPr>
        <p:sp>
          <p:nvSpPr>
            <p:cNvPr id="38" name="Rectangle 123"/>
            <p:cNvSpPr>
              <a:spLocks noChangeArrowheads="1"/>
            </p:cNvSpPr>
            <p:nvPr/>
          </p:nvSpPr>
          <p:spPr bwMode="auto">
            <a:xfrm>
              <a:off x="-1139" y="1378"/>
              <a:ext cx="488" cy="196"/>
            </a:xfrm>
            <a:prstGeom prst="rect">
              <a:avLst/>
            </a:prstGeom>
            <a:solidFill>
              <a:schemeClr val="bg1"/>
            </a:solidFill>
            <a:ln w="12700">
              <a:solidFill>
                <a:schemeClr val="tx1"/>
              </a:solidFill>
              <a:miter lim="800000"/>
              <a:headEnd/>
              <a:tailEnd/>
            </a:ln>
            <a:effectLst>
              <a:outerShdw blurRad="50800" dist="38100" dir="2700000" algn="tl" rotWithShape="0">
                <a:prstClr val="black">
                  <a:alpha val="40000"/>
                </a:prst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43" name="Rectangle 124"/>
            <p:cNvSpPr>
              <a:spLocks noChangeArrowheads="1"/>
            </p:cNvSpPr>
            <p:nvPr/>
          </p:nvSpPr>
          <p:spPr bwMode="auto">
            <a:xfrm>
              <a:off x="-1119" y="1398"/>
              <a:ext cx="436" cy="165"/>
            </a:xfrm>
            <a:prstGeom prst="rect">
              <a:avLst/>
            </a:prstGeom>
            <a:noFill/>
            <a:ln w="9525">
              <a:noFill/>
              <a:miter lim="800000"/>
              <a:headEnd/>
              <a:tailEnd/>
            </a:ln>
          </p:spPr>
          <p:txBody>
            <a:bodyPr wrap="none" lIns="0" tIns="0" rIns="0" bIns="0">
              <a:prstTxWarp prst="textNoShape">
                <a:avLst/>
              </a:prstTxWarp>
              <a:spAutoFit/>
            </a:bodyPr>
            <a:lstStyle/>
            <a:p>
              <a:pPr algn="ctr">
                <a:lnSpc>
                  <a:spcPct val="70000"/>
                </a:lnSpc>
              </a:pPr>
              <a:r>
                <a:rPr kumimoji="0" lang="en-US" sz="1200" b="0" i="1" dirty="0">
                  <a:solidFill>
                    <a:srgbClr val="000000"/>
                  </a:solidFill>
                  <a:latin typeface="Times New Roman" pitchFamily="18" charset="0"/>
                  <a:cs typeface="Times New Roman" pitchFamily="18" charset="0"/>
                </a:rPr>
                <a:t>Great</a:t>
              </a:r>
              <a:br>
                <a:rPr kumimoji="0" lang="en-US" sz="1200" b="0" i="1" dirty="0">
                  <a:solidFill>
                    <a:srgbClr val="000000"/>
                  </a:solidFill>
                  <a:latin typeface="Times New Roman" pitchFamily="18" charset="0"/>
                  <a:cs typeface="Times New Roman" pitchFamily="18" charset="0"/>
                </a:rPr>
              </a:br>
              <a:r>
                <a:rPr kumimoji="0" lang="en-US" sz="1200" b="0" i="1" dirty="0">
                  <a:solidFill>
                    <a:srgbClr val="000000"/>
                  </a:solidFill>
                  <a:latin typeface="Times New Roman" pitchFamily="18" charset="0"/>
                  <a:cs typeface="Times New Roman" pitchFamily="18" charset="0"/>
                </a:rPr>
                <a:t>Depression</a:t>
              </a:r>
            </a:p>
          </p:txBody>
        </p:sp>
      </p:grpSp>
      <p:grpSp>
        <p:nvGrpSpPr>
          <p:cNvPr id="46" name="Group 127"/>
          <p:cNvGrpSpPr>
            <a:grpSpLocks/>
          </p:cNvGrpSpPr>
          <p:nvPr/>
        </p:nvGrpSpPr>
        <p:grpSpPr bwMode="auto">
          <a:xfrm>
            <a:off x="4220786" y="4482528"/>
            <a:ext cx="704851" cy="301625"/>
            <a:chOff x="-1137" y="1379"/>
            <a:chExt cx="444" cy="190"/>
          </a:xfrm>
        </p:grpSpPr>
        <p:sp>
          <p:nvSpPr>
            <p:cNvPr id="47" name="Rectangle 128"/>
            <p:cNvSpPr>
              <a:spLocks noChangeArrowheads="1"/>
            </p:cNvSpPr>
            <p:nvPr/>
          </p:nvSpPr>
          <p:spPr bwMode="auto">
            <a:xfrm>
              <a:off x="-1137" y="1379"/>
              <a:ext cx="438" cy="190"/>
            </a:xfrm>
            <a:prstGeom prst="rect">
              <a:avLst/>
            </a:prstGeom>
            <a:solidFill>
              <a:schemeClr val="bg1"/>
            </a:solidFill>
            <a:ln w="12700">
              <a:solidFill>
                <a:schemeClr val="tx1"/>
              </a:solidFill>
              <a:miter lim="800000"/>
              <a:headEnd/>
              <a:tailEnd/>
            </a:ln>
            <a:effectLst>
              <a:outerShdw blurRad="50800" dist="38100" dir="2700000" algn="tl" rotWithShape="0">
                <a:prstClr val="black">
                  <a:alpha val="40000"/>
                </a:prstClr>
              </a:outerShdw>
            </a:effectLst>
          </p:spPr>
          <p:txBody>
            <a:bodyPr wrap="none" anchor="ctr">
              <a:prstTxWarp prst="textNoShape">
                <a:avLst/>
              </a:prstTxWarp>
            </a:bodyPr>
            <a:lstStyle/>
            <a:p>
              <a:pPr>
                <a:defRPr/>
              </a:pPr>
              <a:endParaRPr lang="en-US" sz="1400" i="1">
                <a:latin typeface="Times New Roman" pitchFamily="18" charset="0"/>
                <a:cs typeface="Times New Roman" pitchFamily="18" charset="0"/>
              </a:endParaRPr>
            </a:p>
          </p:txBody>
        </p:sp>
        <p:sp>
          <p:nvSpPr>
            <p:cNvPr id="48" name="Rectangle 129"/>
            <p:cNvSpPr>
              <a:spLocks noChangeArrowheads="1"/>
            </p:cNvSpPr>
            <p:nvPr/>
          </p:nvSpPr>
          <p:spPr bwMode="auto">
            <a:xfrm>
              <a:off x="-1111" y="1398"/>
              <a:ext cx="418" cy="165"/>
            </a:xfrm>
            <a:prstGeom prst="rect">
              <a:avLst/>
            </a:prstGeom>
            <a:noFill/>
            <a:ln w="9525">
              <a:noFill/>
              <a:miter lim="800000"/>
              <a:headEnd/>
              <a:tailEnd/>
            </a:ln>
          </p:spPr>
          <p:txBody>
            <a:bodyPr wrap="none" lIns="0" tIns="0" rIns="0" bIns="0">
              <a:prstTxWarp prst="textNoShape">
                <a:avLst/>
              </a:prstTxWarp>
              <a:spAutoFit/>
            </a:bodyPr>
            <a:lstStyle/>
            <a:p>
              <a:pPr algn="ctr">
                <a:lnSpc>
                  <a:spcPct val="70000"/>
                </a:lnSpc>
              </a:pPr>
              <a:r>
                <a:rPr kumimoji="0" lang="en-US" sz="1200" b="0" i="1" dirty="0">
                  <a:solidFill>
                    <a:srgbClr val="000000"/>
                  </a:solidFill>
                  <a:latin typeface="Times New Roman" pitchFamily="18" charset="0"/>
                  <a:cs typeface="Times New Roman" pitchFamily="18" charset="0"/>
                </a:rPr>
                <a:t>1937-38</a:t>
              </a:r>
              <a:br>
                <a:rPr kumimoji="0" lang="en-US" sz="1200" b="0" i="1" dirty="0">
                  <a:solidFill>
                    <a:srgbClr val="000000"/>
                  </a:solidFill>
                  <a:latin typeface="Times New Roman" pitchFamily="18" charset="0"/>
                  <a:cs typeface="Times New Roman" pitchFamily="18" charset="0"/>
                </a:rPr>
              </a:br>
              <a:r>
                <a:rPr kumimoji="0" lang="en-US" sz="1200" b="0" i="1" dirty="0">
                  <a:solidFill>
                    <a:srgbClr val="000000"/>
                  </a:solidFill>
                  <a:latin typeface="Times New Roman" pitchFamily="18" charset="0"/>
                  <a:cs typeface="Times New Roman" pitchFamily="18" charset="0"/>
                </a:rPr>
                <a:t>Recession </a:t>
              </a:r>
            </a:p>
          </p:txBody>
        </p:sp>
      </p:grpSp>
      <p:grpSp>
        <p:nvGrpSpPr>
          <p:cNvPr id="49" name="Group 130"/>
          <p:cNvGrpSpPr>
            <a:grpSpLocks/>
          </p:cNvGrpSpPr>
          <p:nvPr/>
        </p:nvGrpSpPr>
        <p:grpSpPr bwMode="auto">
          <a:xfrm>
            <a:off x="4930455" y="1873300"/>
            <a:ext cx="936625" cy="325438"/>
            <a:chOff x="2571" y="1578"/>
            <a:chExt cx="590" cy="205"/>
          </a:xfrm>
        </p:grpSpPr>
        <p:sp>
          <p:nvSpPr>
            <p:cNvPr id="51" name="Rectangle 132"/>
            <p:cNvSpPr>
              <a:spLocks noChangeArrowheads="1"/>
            </p:cNvSpPr>
            <p:nvPr/>
          </p:nvSpPr>
          <p:spPr bwMode="auto">
            <a:xfrm>
              <a:off x="2571" y="1578"/>
              <a:ext cx="590" cy="205"/>
            </a:xfrm>
            <a:prstGeom prst="rect">
              <a:avLst/>
            </a:prstGeom>
            <a:solidFill>
              <a:schemeClr val="bg1"/>
            </a:solidFill>
            <a:ln w="12700">
              <a:solidFill>
                <a:schemeClr val="tx1"/>
              </a:solidFill>
              <a:miter lim="800000"/>
              <a:headEnd/>
              <a:tailEnd/>
            </a:ln>
            <a:effectLst>
              <a:outerShdw blurRad="50800" dist="38100" dir="2700000" algn="tl" rotWithShape="0">
                <a:prstClr val="black">
                  <a:alpha val="40000"/>
                </a:prstClr>
              </a:outerShdw>
            </a:effectLst>
          </p:spPr>
          <p:txBody>
            <a:bodyPr wrap="none" anchor="ctr">
              <a:prstTxWarp prst="textNoShape">
                <a:avLst/>
              </a:prstTxWarp>
            </a:bodyPr>
            <a:lstStyle/>
            <a:p>
              <a:pPr>
                <a:defRPr/>
              </a:pPr>
              <a:endParaRPr lang="en-US" sz="1400" i="1">
                <a:latin typeface="Times New Roman" pitchFamily="18" charset="0"/>
                <a:cs typeface="Times New Roman" pitchFamily="18" charset="0"/>
              </a:endParaRPr>
            </a:p>
          </p:txBody>
        </p:sp>
        <p:sp>
          <p:nvSpPr>
            <p:cNvPr id="52" name="Rectangle 133"/>
            <p:cNvSpPr>
              <a:spLocks noChangeArrowheads="1"/>
            </p:cNvSpPr>
            <p:nvPr/>
          </p:nvSpPr>
          <p:spPr bwMode="auto">
            <a:xfrm>
              <a:off x="2584" y="1592"/>
              <a:ext cx="549" cy="186"/>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200" b="0" i="1" dirty="0">
                  <a:solidFill>
                    <a:srgbClr val="000000"/>
                  </a:solidFill>
                  <a:latin typeface="Times New Roman" pitchFamily="18" charset="0"/>
                  <a:cs typeface="Times New Roman" pitchFamily="18" charset="0"/>
                </a:rPr>
                <a:t>Second World</a:t>
              </a:r>
              <a:br>
                <a:rPr kumimoji="0" lang="en-US" sz="1200" b="0" i="1" dirty="0">
                  <a:solidFill>
                    <a:srgbClr val="000000"/>
                  </a:solidFill>
                  <a:latin typeface="Times New Roman" pitchFamily="18" charset="0"/>
                  <a:cs typeface="Times New Roman" pitchFamily="18" charset="0"/>
                </a:rPr>
              </a:br>
              <a:r>
                <a:rPr kumimoji="0" lang="en-US" sz="1200" b="0" i="1" dirty="0">
                  <a:solidFill>
                    <a:srgbClr val="000000"/>
                  </a:solidFill>
                  <a:latin typeface="Times New Roman" pitchFamily="18" charset="0"/>
                  <a:cs typeface="Times New Roman" pitchFamily="18" charset="0"/>
                </a:rPr>
                <a:t>War boom </a:t>
              </a:r>
            </a:p>
          </p:txBody>
        </p:sp>
      </p:grpSp>
      <p:sp>
        <p:nvSpPr>
          <p:cNvPr id="55" name="Rectangle 136"/>
          <p:cNvSpPr>
            <a:spLocks noChangeArrowheads="1"/>
          </p:cNvSpPr>
          <p:nvPr/>
        </p:nvSpPr>
        <p:spPr bwMode="auto">
          <a:xfrm>
            <a:off x="3961631" y="1398596"/>
            <a:ext cx="3919572" cy="177356"/>
          </a:xfrm>
          <a:prstGeom prst="rect">
            <a:avLst/>
          </a:prstGeom>
          <a:noFill/>
          <a:ln w="9525">
            <a:noFill/>
            <a:miter lim="800000"/>
            <a:headEnd/>
            <a:tailEnd/>
          </a:ln>
        </p:spPr>
        <p:txBody>
          <a:bodyPr wrap="square" lIns="0" tIns="0" rIns="0" bIns="0">
            <a:prstTxWarp prst="textNoShape">
              <a:avLst/>
            </a:prstTxWarp>
            <a:spAutoFit/>
          </a:bodyPr>
          <a:lstStyle/>
          <a:p>
            <a:pPr algn="ctr">
              <a:lnSpc>
                <a:spcPct val="70000"/>
              </a:lnSpc>
            </a:pPr>
            <a:r>
              <a:rPr kumimoji="0" lang="en-US" sz="1600" i="1" dirty="0" smtClean="0">
                <a:solidFill>
                  <a:srgbClr val="000000"/>
                </a:solidFill>
                <a:latin typeface="Times New Roman" pitchFamily="18" charset="0"/>
                <a:cs typeface="Times New Roman" pitchFamily="18" charset="0"/>
              </a:rPr>
              <a:t>Annual % Change in real GDP: 1910 - 2011</a:t>
            </a:r>
            <a:endParaRPr kumimoji="0" lang="en-US" sz="1600" i="1" dirty="0">
              <a:solidFill>
                <a:srgbClr val="000000"/>
              </a:solidFill>
              <a:latin typeface="Times New Roman" pitchFamily="18" charset="0"/>
              <a:cs typeface="Times New Roman" pitchFamily="18" charset="0"/>
            </a:endParaRPr>
          </a:p>
        </p:txBody>
      </p:sp>
      <p:sp>
        <p:nvSpPr>
          <p:cNvPr id="57" name="Rectangle 7"/>
          <p:cNvSpPr>
            <a:spLocks noChangeArrowheads="1"/>
          </p:cNvSpPr>
          <p:nvPr/>
        </p:nvSpPr>
        <p:spPr bwMode="auto">
          <a:xfrm>
            <a:off x="2644067" y="5468031"/>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1910</a:t>
            </a:r>
            <a:endParaRPr kumimoji="0" lang="en-US" sz="1400" b="1" baseline="-25000" dirty="0">
              <a:latin typeface="Times New Roman" pitchFamily="18" charset="0"/>
              <a:cs typeface="Times New Roman" pitchFamily="18" charset="0"/>
            </a:endParaRPr>
          </a:p>
        </p:txBody>
      </p:sp>
      <p:sp>
        <p:nvSpPr>
          <p:cNvPr id="58" name="Rectangle 7"/>
          <p:cNvSpPr>
            <a:spLocks noChangeArrowheads="1"/>
          </p:cNvSpPr>
          <p:nvPr/>
        </p:nvSpPr>
        <p:spPr bwMode="auto">
          <a:xfrm>
            <a:off x="2963725" y="5672632"/>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1915</a:t>
            </a:r>
            <a:endParaRPr kumimoji="0" lang="en-US" sz="1400" b="1" baseline="-25000" dirty="0">
              <a:latin typeface="Times New Roman" pitchFamily="18" charset="0"/>
              <a:cs typeface="Times New Roman" pitchFamily="18" charset="0"/>
            </a:endParaRPr>
          </a:p>
        </p:txBody>
      </p:sp>
      <p:sp>
        <p:nvSpPr>
          <p:cNvPr id="59" name="Rectangle 7"/>
          <p:cNvSpPr>
            <a:spLocks noChangeArrowheads="1"/>
          </p:cNvSpPr>
          <p:nvPr/>
        </p:nvSpPr>
        <p:spPr bwMode="auto">
          <a:xfrm>
            <a:off x="2365908" y="5137188"/>
            <a:ext cx="418384"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1" dirty="0" smtClean="0">
                <a:latin typeface="Times New Roman" pitchFamily="18" charset="0"/>
                <a:cs typeface="Times New Roman" pitchFamily="18" charset="0"/>
              </a:rPr>
              <a:t>-14%</a:t>
            </a:r>
            <a:endParaRPr kumimoji="0" lang="en-US" sz="1400" b="1" baseline="-25000" dirty="0">
              <a:latin typeface="Times New Roman" pitchFamily="18" charset="0"/>
              <a:cs typeface="Times New Roman" pitchFamily="18" charset="0"/>
            </a:endParaRPr>
          </a:p>
        </p:txBody>
      </p:sp>
      <p:sp>
        <p:nvSpPr>
          <p:cNvPr id="70" name="Rectangle 7"/>
          <p:cNvSpPr>
            <a:spLocks noChangeArrowheads="1"/>
          </p:cNvSpPr>
          <p:nvPr/>
        </p:nvSpPr>
        <p:spPr bwMode="auto">
          <a:xfrm>
            <a:off x="3245275" y="5468031"/>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1920</a:t>
            </a:r>
            <a:endParaRPr kumimoji="0" lang="en-US" sz="1400" b="1" baseline="-25000" dirty="0">
              <a:latin typeface="Times New Roman" pitchFamily="18" charset="0"/>
              <a:cs typeface="Times New Roman" pitchFamily="18" charset="0"/>
            </a:endParaRPr>
          </a:p>
        </p:txBody>
      </p:sp>
      <p:sp>
        <p:nvSpPr>
          <p:cNvPr id="71" name="Rectangle 7"/>
          <p:cNvSpPr>
            <a:spLocks noChangeArrowheads="1"/>
          </p:cNvSpPr>
          <p:nvPr/>
        </p:nvSpPr>
        <p:spPr bwMode="auto">
          <a:xfrm>
            <a:off x="3596988" y="5672632"/>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1925</a:t>
            </a:r>
            <a:endParaRPr kumimoji="0" lang="en-US" sz="1400" b="1" baseline="-25000" dirty="0">
              <a:latin typeface="Times New Roman" pitchFamily="18" charset="0"/>
              <a:cs typeface="Times New Roman" pitchFamily="18" charset="0"/>
            </a:endParaRPr>
          </a:p>
        </p:txBody>
      </p:sp>
      <p:sp>
        <p:nvSpPr>
          <p:cNvPr id="72" name="Rectangle 7"/>
          <p:cNvSpPr>
            <a:spLocks noChangeArrowheads="1"/>
          </p:cNvSpPr>
          <p:nvPr/>
        </p:nvSpPr>
        <p:spPr bwMode="auto">
          <a:xfrm>
            <a:off x="3846483" y="5468031"/>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1930</a:t>
            </a:r>
            <a:endParaRPr kumimoji="0" lang="en-US" sz="1400" b="1" baseline="-25000" dirty="0">
              <a:latin typeface="Times New Roman" pitchFamily="18" charset="0"/>
              <a:cs typeface="Times New Roman" pitchFamily="18" charset="0"/>
            </a:endParaRPr>
          </a:p>
        </p:txBody>
      </p:sp>
      <p:sp>
        <p:nvSpPr>
          <p:cNvPr id="73" name="Rectangle 7"/>
          <p:cNvSpPr>
            <a:spLocks noChangeArrowheads="1"/>
          </p:cNvSpPr>
          <p:nvPr/>
        </p:nvSpPr>
        <p:spPr bwMode="auto">
          <a:xfrm>
            <a:off x="4211862" y="5672632"/>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1935</a:t>
            </a:r>
            <a:endParaRPr kumimoji="0" lang="en-US" sz="1400" b="1" baseline="-25000" dirty="0">
              <a:latin typeface="Times New Roman" pitchFamily="18" charset="0"/>
              <a:cs typeface="Times New Roman" pitchFamily="18" charset="0"/>
            </a:endParaRPr>
          </a:p>
        </p:txBody>
      </p:sp>
      <p:sp>
        <p:nvSpPr>
          <p:cNvPr id="74" name="Rectangle 7"/>
          <p:cNvSpPr>
            <a:spLocks noChangeArrowheads="1"/>
          </p:cNvSpPr>
          <p:nvPr/>
        </p:nvSpPr>
        <p:spPr bwMode="auto">
          <a:xfrm>
            <a:off x="4447691" y="5468031"/>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1940</a:t>
            </a:r>
            <a:endParaRPr kumimoji="0" lang="en-US" sz="1400" b="1" baseline="-25000" dirty="0">
              <a:latin typeface="Times New Roman" pitchFamily="18" charset="0"/>
              <a:cs typeface="Times New Roman" pitchFamily="18" charset="0"/>
            </a:endParaRPr>
          </a:p>
        </p:txBody>
      </p:sp>
      <p:sp>
        <p:nvSpPr>
          <p:cNvPr id="75" name="Rectangle 7"/>
          <p:cNvSpPr>
            <a:spLocks noChangeArrowheads="1"/>
          </p:cNvSpPr>
          <p:nvPr/>
        </p:nvSpPr>
        <p:spPr bwMode="auto">
          <a:xfrm>
            <a:off x="4837242" y="5672632"/>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1945</a:t>
            </a:r>
            <a:endParaRPr kumimoji="0" lang="en-US" sz="1400" b="1" baseline="-25000" dirty="0">
              <a:latin typeface="Times New Roman" pitchFamily="18" charset="0"/>
              <a:cs typeface="Times New Roman" pitchFamily="18" charset="0"/>
            </a:endParaRPr>
          </a:p>
        </p:txBody>
      </p:sp>
      <p:sp>
        <p:nvSpPr>
          <p:cNvPr id="76" name="Rectangle 7"/>
          <p:cNvSpPr>
            <a:spLocks noChangeArrowheads="1"/>
          </p:cNvSpPr>
          <p:nvPr/>
        </p:nvSpPr>
        <p:spPr bwMode="auto">
          <a:xfrm>
            <a:off x="5048899" y="5468031"/>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1950</a:t>
            </a:r>
            <a:endParaRPr kumimoji="0" lang="en-US" sz="1400" b="1" baseline="-25000" dirty="0">
              <a:latin typeface="Times New Roman" pitchFamily="18" charset="0"/>
              <a:cs typeface="Times New Roman" pitchFamily="18" charset="0"/>
            </a:endParaRPr>
          </a:p>
        </p:txBody>
      </p:sp>
      <p:sp>
        <p:nvSpPr>
          <p:cNvPr id="77" name="Rectangle 7"/>
          <p:cNvSpPr>
            <a:spLocks noChangeArrowheads="1"/>
          </p:cNvSpPr>
          <p:nvPr/>
        </p:nvSpPr>
        <p:spPr bwMode="auto">
          <a:xfrm>
            <a:off x="5428467" y="5672632"/>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1955</a:t>
            </a:r>
            <a:endParaRPr kumimoji="0" lang="en-US" sz="1400" b="1" baseline="-25000" dirty="0">
              <a:latin typeface="Times New Roman" pitchFamily="18" charset="0"/>
              <a:cs typeface="Times New Roman" pitchFamily="18" charset="0"/>
            </a:endParaRPr>
          </a:p>
        </p:txBody>
      </p:sp>
      <p:sp>
        <p:nvSpPr>
          <p:cNvPr id="78" name="Rectangle 7"/>
          <p:cNvSpPr>
            <a:spLocks noChangeArrowheads="1"/>
          </p:cNvSpPr>
          <p:nvPr/>
        </p:nvSpPr>
        <p:spPr bwMode="auto">
          <a:xfrm>
            <a:off x="5650107" y="5468031"/>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1960</a:t>
            </a:r>
            <a:endParaRPr kumimoji="0" lang="en-US" sz="1400" b="1" baseline="-25000" dirty="0">
              <a:latin typeface="Times New Roman" pitchFamily="18" charset="0"/>
              <a:cs typeface="Times New Roman" pitchFamily="18" charset="0"/>
            </a:endParaRPr>
          </a:p>
        </p:txBody>
      </p:sp>
      <p:sp>
        <p:nvSpPr>
          <p:cNvPr id="79" name="Rectangle 7"/>
          <p:cNvSpPr>
            <a:spLocks noChangeArrowheads="1"/>
          </p:cNvSpPr>
          <p:nvPr/>
        </p:nvSpPr>
        <p:spPr bwMode="auto">
          <a:xfrm>
            <a:off x="6022315" y="5672632"/>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1965</a:t>
            </a:r>
            <a:endParaRPr kumimoji="0" lang="en-US" sz="1400" b="1" baseline="-25000" dirty="0">
              <a:latin typeface="Times New Roman" pitchFamily="18" charset="0"/>
              <a:cs typeface="Times New Roman" pitchFamily="18" charset="0"/>
            </a:endParaRPr>
          </a:p>
        </p:txBody>
      </p:sp>
      <p:sp>
        <p:nvSpPr>
          <p:cNvPr id="80" name="Rectangle 7"/>
          <p:cNvSpPr>
            <a:spLocks noChangeArrowheads="1"/>
          </p:cNvSpPr>
          <p:nvPr/>
        </p:nvSpPr>
        <p:spPr bwMode="auto">
          <a:xfrm>
            <a:off x="6251315" y="5468031"/>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1970</a:t>
            </a:r>
            <a:endParaRPr kumimoji="0" lang="en-US" sz="1400" b="1" baseline="-25000" dirty="0">
              <a:latin typeface="Times New Roman" pitchFamily="18" charset="0"/>
              <a:cs typeface="Times New Roman" pitchFamily="18" charset="0"/>
            </a:endParaRPr>
          </a:p>
        </p:txBody>
      </p:sp>
      <p:sp>
        <p:nvSpPr>
          <p:cNvPr id="81" name="Rectangle 7"/>
          <p:cNvSpPr>
            <a:spLocks noChangeArrowheads="1"/>
          </p:cNvSpPr>
          <p:nvPr/>
        </p:nvSpPr>
        <p:spPr bwMode="auto">
          <a:xfrm>
            <a:off x="6613540" y="5672632"/>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1975</a:t>
            </a:r>
            <a:endParaRPr kumimoji="0" lang="en-US" sz="1400" b="1" baseline="-25000" dirty="0">
              <a:latin typeface="Times New Roman" pitchFamily="18" charset="0"/>
              <a:cs typeface="Times New Roman" pitchFamily="18" charset="0"/>
            </a:endParaRPr>
          </a:p>
        </p:txBody>
      </p:sp>
      <p:sp>
        <p:nvSpPr>
          <p:cNvPr id="82" name="Rectangle 7"/>
          <p:cNvSpPr>
            <a:spLocks noChangeArrowheads="1"/>
          </p:cNvSpPr>
          <p:nvPr/>
        </p:nvSpPr>
        <p:spPr bwMode="auto">
          <a:xfrm>
            <a:off x="6852523" y="5468031"/>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1980</a:t>
            </a:r>
            <a:endParaRPr kumimoji="0" lang="en-US" sz="1400" b="1" baseline="-25000" dirty="0">
              <a:latin typeface="Times New Roman" pitchFamily="18" charset="0"/>
              <a:cs typeface="Times New Roman" pitchFamily="18" charset="0"/>
            </a:endParaRPr>
          </a:p>
        </p:txBody>
      </p:sp>
      <p:sp>
        <p:nvSpPr>
          <p:cNvPr id="83" name="Rectangle 7"/>
          <p:cNvSpPr>
            <a:spLocks noChangeArrowheads="1"/>
          </p:cNvSpPr>
          <p:nvPr/>
        </p:nvSpPr>
        <p:spPr bwMode="auto">
          <a:xfrm>
            <a:off x="7215271" y="5672632"/>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1985</a:t>
            </a:r>
            <a:endParaRPr kumimoji="0" lang="en-US" sz="1400" b="1" baseline="-25000" dirty="0">
              <a:latin typeface="Times New Roman" pitchFamily="18" charset="0"/>
              <a:cs typeface="Times New Roman" pitchFamily="18" charset="0"/>
            </a:endParaRPr>
          </a:p>
        </p:txBody>
      </p:sp>
      <p:sp>
        <p:nvSpPr>
          <p:cNvPr id="89" name="Rectangle 7"/>
          <p:cNvSpPr>
            <a:spLocks noChangeArrowheads="1"/>
          </p:cNvSpPr>
          <p:nvPr/>
        </p:nvSpPr>
        <p:spPr bwMode="auto">
          <a:xfrm>
            <a:off x="7453731" y="5468031"/>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1990</a:t>
            </a:r>
            <a:endParaRPr kumimoji="0" lang="en-US" sz="1400" b="1" baseline="-25000" dirty="0">
              <a:latin typeface="Times New Roman" pitchFamily="18" charset="0"/>
              <a:cs typeface="Times New Roman" pitchFamily="18" charset="0"/>
            </a:endParaRPr>
          </a:p>
        </p:txBody>
      </p:sp>
      <p:sp>
        <p:nvSpPr>
          <p:cNvPr id="90" name="Rectangle 7"/>
          <p:cNvSpPr>
            <a:spLocks noChangeArrowheads="1"/>
          </p:cNvSpPr>
          <p:nvPr/>
        </p:nvSpPr>
        <p:spPr bwMode="auto">
          <a:xfrm>
            <a:off x="7806496" y="5672632"/>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1995</a:t>
            </a:r>
            <a:endParaRPr kumimoji="0" lang="en-US" sz="1400" b="1" baseline="-25000" dirty="0">
              <a:latin typeface="Times New Roman" pitchFamily="18" charset="0"/>
              <a:cs typeface="Times New Roman" pitchFamily="18" charset="0"/>
            </a:endParaRPr>
          </a:p>
        </p:txBody>
      </p:sp>
      <p:sp>
        <p:nvSpPr>
          <p:cNvPr id="91" name="Rectangle 7"/>
          <p:cNvSpPr>
            <a:spLocks noChangeArrowheads="1"/>
          </p:cNvSpPr>
          <p:nvPr/>
        </p:nvSpPr>
        <p:spPr bwMode="auto">
          <a:xfrm>
            <a:off x="8054939" y="5468031"/>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2000</a:t>
            </a:r>
            <a:endParaRPr kumimoji="0" lang="en-US" sz="1400" b="1" baseline="-25000" dirty="0">
              <a:latin typeface="Times New Roman" pitchFamily="18" charset="0"/>
              <a:cs typeface="Times New Roman" pitchFamily="18" charset="0"/>
            </a:endParaRPr>
          </a:p>
        </p:txBody>
      </p:sp>
      <p:sp>
        <p:nvSpPr>
          <p:cNvPr id="93" name="Rectangle 7"/>
          <p:cNvSpPr>
            <a:spLocks noChangeArrowheads="1"/>
          </p:cNvSpPr>
          <p:nvPr/>
        </p:nvSpPr>
        <p:spPr bwMode="auto">
          <a:xfrm>
            <a:off x="8366189" y="5672632"/>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2005</a:t>
            </a:r>
            <a:endParaRPr kumimoji="0" lang="en-US" sz="1400" b="1" baseline="-25000" dirty="0">
              <a:latin typeface="Times New Roman" pitchFamily="18" charset="0"/>
              <a:cs typeface="Times New Roman" pitchFamily="18" charset="0"/>
            </a:endParaRPr>
          </a:p>
        </p:txBody>
      </p:sp>
      <p:sp>
        <p:nvSpPr>
          <p:cNvPr id="94" name="Rectangle 7"/>
          <p:cNvSpPr>
            <a:spLocks noChangeArrowheads="1"/>
          </p:cNvSpPr>
          <p:nvPr/>
        </p:nvSpPr>
        <p:spPr bwMode="auto">
          <a:xfrm>
            <a:off x="8656145" y="5468031"/>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2010</a:t>
            </a:r>
            <a:endParaRPr kumimoji="0" lang="en-US" sz="1400" b="1" baseline="-25000" dirty="0">
              <a:latin typeface="Times New Roman" pitchFamily="18" charset="0"/>
              <a:cs typeface="Times New Roman" pitchFamily="18" charset="0"/>
            </a:endParaRPr>
          </a:p>
        </p:txBody>
      </p:sp>
      <p:sp>
        <p:nvSpPr>
          <p:cNvPr id="95" name="Rectangle 7"/>
          <p:cNvSpPr>
            <a:spLocks noChangeArrowheads="1"/>
          </p:cNvSpPr>
          <p:nvPr/>
        </p:nvSpPr>
        <p:spPr bwMode="auto">
          <a:xfrm>
            <a:off x="2365908" y="4923218"/>
            <a:ext cx="418384"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1" dirty="0" smtClean="0">
                <a:latin typeface="Times New Roman" pitchFamily="18" charset="0"/>
                <a:cs typeface="Times New Roman" pitchFamily="18" charset="0"/>
              </a:rPr>
              <a:t>-12%</a:t>
            </a:r>
            <a:endParaRPr kumimoji="0" lang="en-US" sz="1400" b="1" baseline="-25000" dirty="0">
              <a:latin typeface="Times New Roman" pitchFamily="18" charset="0"/>
              <a:cs typeface="Times New Roman" pitchFamily="18" charset="0"/>
            </a:endParaRPr>
          </a:p>
        </p:txBody>
      </p:sp>
      <p:sp>
        <p:nvSpPr>
          <p:cNvPr id="96" name="Rectangle 7"/>
          <p:cNvSpPr>
            <a:spLocks noChangeArrowheads="1"/>
          </p:cNvSpPr>
          <p:nvPr/>
        </p:nvSpPr>
        <p:spPr bwMode="auto">
          <a:xfrm>
            <a:off x="2365908" y="4709249"/>
            <a:ext cx="418384"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1" dirty="0" smtClean="0">
                <a:latin typeface="Times New Roman" pitchFamily="18" charset="0"/>
                <a:cs typeface="Times New Roman" pitchFamily="18" charset="0"/>
              </a:rPr>
              <a:t>-10%</a:t>
            </a:r>
            <a:endParaRPr kumimoji="0" lang="en-US" sz="1400" b="1" baseline="-25000" dirty="0">
              <a:latin typeface="Times New Roman" pitchFamily="18" charset="0"/>
              <a:cs typeface="Times New Roman" pitchFamily="18" charset="0"/>
            </a:endParaRPr>
          </a:p>
        </p:txBody>
      </p:sp>
      <p:sp>
        <p:nvSpPr>
          <p:cNvPr id="97" name="Rectangle 7"/>
          <p:cNvSpPr>
            <a:spLocks noChangeArrowheads="1"/>
          </p:cNvSpPr>
          <p:nvPr/>
        </p:nvSpPr>
        <p:spPr bwMode="auto">
          <a:xfrm>
            <a:off x="2455677" y="4495280"/>
            <a:ext cx="328615"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1" dirty="0" smtClean="0">
                <a:latin typeface="Times New Roman" pitchFamily="18" charset="0"/>
                <a:cs typeface="Times New Roman" pitchFamily="18" charset="0"/>
              </a:rPr>
              <a:t>-8%</a:t>
            </a:r>
            <a:endParaRPr kumimoji="0" lang="en-US" sz="1400" b="1" baseline="-25000" dirty="0">
              <a:latin typeface="Times New Roman" pitchFamily="18" charset="0"/>
              <a:cs typeface="Times New Roman" pitchFamily="18" charset="0"/>
            </a:endParaRPr>
          </a:p>
        </p:txBody>
      </p:sp>
      <p:sp>
        <p:nvSpPr>
          <p:cNvPr id="98" name="Rectangle 7"/>
          <p:cNvSpPr>
            <a:spLocks noChangeArrowheads="1"/>
          </p:cNvSpPr>
          <p:nvPr/>
        </p:nvSpPr>
        <p:spPr bwMode="auto">
          <a:xfrm>
            <a:off x="2458300" y="4281311"/>
            <a:ext cx="328615"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1" dirty="0" smtClean="0">
                <a:latin typeface="Times New Roman" pitchFamily="18" charset="0"/>
                <a:cs typeface="Times New Roman" pitchFamily="18" charset="0"/>
              </a:rPr>
              <a:t>-6%</a:t>
            </a:r>
            <a:endParaRPr kumimoji="0" lang="en-US" sz="1400" b="1" baseline="-25000" dirty="0">
              <a:latin typeface="Times New Roman" pitchFamily="18" charset="0"/>
              <a:cs typeface="Times New Roman" pitchFamily="18" charset="0"/>
            </a:endParaRPr>
          </a:p>
        </p:txBody>
      </p:sp>
      <p:sp>
        <p:nvSpPr>
          <p:cNvPr id="99" name="Rectangle 7"/>
          <p:cNvSpPr>
            <a:spLocks noChangeArrowheads="1"/>
          </p:cNvSpPr>
          <p:nvPr/>
        </p:nvSpPr>
        <p:spPr bwMode="auto">
          <a:xfrm>
            <a:off x="2458300" y="4067342"/>
            <a:ext cx="328615"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1" dirty="0" smtClean="0">
                <a:latin typeface="Times New Roman" pitchFamily="18" charset="0"/>
                <a:cs typeface="Times New Roman" pitchFamily="18" charset="0"/>
              </a:rPr>
              <a:t>-4%</a:t>
            </a:r>
            <a:endParaRPr kumimoji="0" lang="en-US" sz="1400" b="1" baseline="-25000" dirty="0">
              <a:latin typeface="Times New Roman" pitchFamily="18" charset="0"/>
              <a:cs typeface="Times New Roman" pitchFamily="18" charset="0"/>
            </a:endParaRPr>
          </a:p>
        </p:txBody>
      </p:sp>
      <p:sp>
        <p:nvSpPr>
          <p:cNvPr id="100" name="Rectangle 7"/>
          <p:cNvSpPr>
            <a:spLocks noChangeArrowheads="1"/>
          </p:cNvSpPr>
          <p:nvPr/>
        </p:nvSpPr>
        <p:spPr bwMode="auto">
          <a:xfrm>
            <a:off x="2458300" y="3853373"/>
            <a:ext cx="328615"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1" dirty="0" smtClean="0">
                <a:latin typeface="Times New Roman" pitchFamily="18" charset="0"/>
                <a:cs typeface="Times New Roman" pitchFamily="18" charset="0"/>
              </a:rPr>
              <a:t>-2%</a:t>
            </a:r>
            <a:endParaRPr kumimoji="0" lang="en-US" sz="1400" b="1" baseline="-25000" dirty="0">
              <a:latin typeface="Times New Roman" pitchFamily="18" charset="0"/>
              <a:cs typeface="Times New Roman" pitchFamily="18" charset="0"/>
            </a:endParaRPr>
          </a:p>
        </p:txBody>
      </p:sp>
      <p:sp>
        <p:nvSpPr>
          <p:cNvPr id="101" name="Rectangle 7"/>
          <p:cNvSpPr>
            <a:spLocks noChangeArrowheads="1"/>
          </p:cNvSpPr>
          <p:nvPr/>
        </p:nvSpPr>
        <p:spPr bwMode="auto">
          <a:xfrm>
            <a:off x="2517611" y="3639404"/>
            <a:ext cx="269304"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1" dirty="0" smtClean="0">
                <a:latin typeface="Times New Roman" pitchFamily="18" charset="0"/>
                <a:cs typeface="Times New Roman" pitchFamily="18" charset="0"/>
              </a:rPr>
              <a:t>0%</a:t>
            </a:r>
            <a:endParaRPr kumimoji="0" lang="en-US" sz="1400" b="1" baseline="-25000" dirty="0">
              <a:latin typeface="Times New Roman" pitchFamily="18" charset="0"/>
              <a:cs typeface="Times New Roman" pitchFamily="18" charset="0"/>
            </a:endParaRPr>
          </a:p>
        </p:txBody>
      </p:sp>
      <p:sp>
        <p:nvSpPr>
          <p:cNvPr id="102" name="Rectangle 7"/>
          <p:cNvSpPr>
            <a:spLocks noChangeArrowheads="1"/>
          </p:cNvSpPr>
          <p:nvPr/>
        </p:nvSpPr>
        <p:spPr bwMode="auto">
          <a:xfrm>
            <a:off x="2519128" y="3425961"/>
            <a:ext cx="269304"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1" dirty="0" smtClean="0">
                <a:latin typeface="Times New Roman" pitchFamily="18" charset="0"/>
                <a:cs typeface="Times New Roman" pitchFamily="18" charset="0"/>
              </a:rPr>
              <a:t>2%</a:t>
            </a:r>
            <a:endParaRPr kumimoji="0" lang="en-US" sz="1400" b="1" baseline="-25000" dirty="0">
              <a:latin typeface="Times New Roman" pitchFamily="18" charset="0"/>
              <a:cs typeface="Times New Roman" pitchFamily="18" charset="0"/>
            </a:endParaRPr>
          </a:p>
        </p:txBody>
      </p:sp>
      <p:sp>
        <p:nvSpPr>
          <p:cNvPr id="103" name="Rectangle 7"/>
          <p:cNvSpPr>
            <a:spLocks noChangeArrowheads="1"/>
          </p:cNvSpPr>
          <p:nvPr/>
        </p:nvSpPr>
        <p:spPr bwMode="auto">
          <a:xfrm>
            <a:off x="2519128" y="3214245"/>
            <a:ext cx="269304"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1" dirty="0" smtClean="0">
                <a:latin typeface="Times New Roman" pitchFamily="18" charset="0"/>
                <a:cs typeface="Times New Roman" pitchFamily="18" charset="0"/>
              </a:rPr>
              <a:t>4%</a:t>
            </a:r>
            <a:endParaRPr kumimoji="0" lang="en-US" sz="1400" b="1" baseline="-25000" dirty="0">
              <a:latin typeface="Times New Roman" pitchFamily="18" charset="0"/>
              <a:cs typeface="Times New Roman" pitchFamily="18" charset="0"/>
            </a:endParaRPr>
          </a:p>
        </p:txBody>
      </p:sp>
      <p:sp>
        <p:nvSpPr>
          <p:cNvPr id="104" name="Rectangle 7"/>
          <p:cNvSpPr>
            <a:spLocks noChangeArrowheads="1"/>
          </p:cNvSpPr>
          <p:nvPr/>
        </p:nvSpPr>
        <p:spPr bwMode="auto">
          <a:xfrm>
            <a:off x="2519128" y="3002528"/>
            <a:ext cx="269304"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1" dirty="0" smtClean="0">
                <a:latin typeface="Times New Roman" pitchFamily="18" charset="0"/>
                <a:cs typeface="Times New Roman" pitchFamily="18" charset="0"/>
              </a:rPr>
              <a:t>6%</a:t>
            </a:r>
            <a:endParaRPr kumimoji="0" lang="en-US" sz="1400" b="1" baseline="-25000" dirty="0">
              <a:latin typeface="Times New Roman" pitchFamily="18" charset="0"/>
              <a:cs typeface="Times New Roman" pitchFamily="18" charset="0"/>
            </a:endParaRPr>
          </a:p>
        </p:txBody>
      </p:sp>
      <p:sp>
        <p:nvSpPr>
          <p:cNvPr id="105" name="Rectangle 7"/>
          <p:cNvSpPr>
            <a:spLocks noChangeArrowheads="1"/>
          </p:cNvSpPr>
          <p:nvPr/>
        </p:nvSpPr>
        <p:spPr bwMode="auto">
          <a:xfrm>
            <a:off x="2519128" y="2790811"/>
            <a:ext cx="269304"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1" dirty="0" smtClean="0">
                <a:latin typeface="Times New Roman" pitchFamily="18" charset="0"/>
                <a:cs typeface="Times New Roman" pitchFamily="18" charset="0"/>
              </a:rPr>
              <a:t>8%</a:t>
            </a:r>
            <a:endParaRPr kumimoji="0" lang="en-US" sz="1400" b="1" baseline="-25000" dirty="0">
              <a:latin typeface="Times New Roman" pitchFamily="18" charset="0"/>
              <a:cs typeface="Times New Roman" pitchFamily="18" charset="0"/>
            </a:endParaRPr>
          </a:p>
        </p:txBody>
      </p:sp>
      <p:sp>
        <p:nvSpPr>
          <p:cNvPr id="106" name="Rectangle 7"/>
          <p:cNvSpPr>
            <a:spLocks noChangeArrowheads="1"/>
          </p:cNvSpPr>
          <p:nvPr/>
        </p:nvSpPr>
        <p:spPr bwMode="auto">
          <a:xfrm>
            <a:off x="2424099" y="2579094"/>
            <a:ext cx="359073"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1" dirty="0" smtClean="0">
                <a:latin typeface="Times New Roman" pitchFamily="18" charset="0"/>
                <a:cs typeface="Times New Roman" pitchFamily="18" charset="0"/>
              </a:rPr>
              <a:t>10%</a:t>
            </a:r>
            <a:endParaRPr kumimoji="0" lang="en-US" sz="1400" b="1" baseline="-25000" dirty="0">
              <a:latin typeface="Times New Roman" pitchFamily="18" charset="0"/>
              <a:cs typeface="Times New Roman" pitchFamily="18" charset="0"/>
            </a:endParaRPr>
          </a:p>
        </p:txBody>
      </p:sp>
      <p:sp>
        <p:nvSpPr>
          <p:cNvPr id="107" name="Rectangle 7"/>
          <p:cNvSpPr>
            <a:spLocks noChangeArrowheads="1"/>
          </p:cNvSpPr>
          <p:nvPr/>
        </p:nvSpPr>
        <p:spPr bwMode="auto">
          <a:xfrm>
            <a:off x="2424099" y="2367377"/>
            <a:ext cx="359073" cy="215444"/>
          </a:xfrm>
          <a:prstGeom prst="rect">
            <a:avLst/>
          </a:prstGeom>
          <a:noFill/>
          <a:ln w="9525">
            <a:noFill/>
            <a:miter lim="800000"/>
            <a:headEnd/>
            <a:tailEnd/>
          </a:ln>
        </p:spPr>
        <p:txBody>
          <a:bodyPr wrap="none" lIns="0" tIns="0" rIns="0" bIns="0">
            <a:prstTxWarp prst="textNoShape">
              <a:avLst/>
            </a:prstTxWarp>
            <a:spAutoFit/>
          </a:bodyPr>
          <a:lstStyle/>
          <a:p>
            <a:pPr algn="r"/>
            <a:r>
              <a:rPr lang="en-US" sz="1400" b="1" dirty="0" smtClean="0">
                <a:latin typeface="Times New Roman" pitchFamily="18" charset="0"/>
                <a:cs typeface="Times New Roman" pitchFamily="18" charset="0"/>
              </a:rPr>
              <a:t>12</a:t>
            </a:r>
            <a:r>
              <a:rPr kumimoji="0" lang="en-US" sz="1400" b="1" dirty="0" smtClean="0">
                <a:latin typeface="Times New Roman" pitchFamily="18" charset="0"/>
                <a:cs typeface="Times New Roman" pitchFamily="18" charset="0"/>
              </a:rPr>
              <a:t>%</a:t>
            </a:r>
            <a:endParaRPr kumimoji="0" lang="en-US" sz="1400" b="1" baseline="-25000" dirty="0">
              <a:latin typeface="Times New Roman" pitchFamily="18" charset="0"/>
              <a:cs typeface="Times New Roman" pitchFamily="18" charset="0"/>
            </a:endParaRPr>
          </a:p>
        </p:txBody>
      </p:sp>
      <p:sp>
        <p:nvSpPr>
          <p:cNvPr id="108" name="Rectangle 7"/>
          <p:cNvSpPr>
            <a:spLocks noChangeArrowheads="1"/>
          </p:cNvSpPr>
          <p:nvPr/>
        </p:nvSpPr>
        <p:spPr bwMode="auto">
          <a:xfrm>
            <a:off x="2424099" y="2155660"/>
            <a:ext cx="359073" cy="215444"/>
          </a:xfrm>
          <a:prstGeom prst="rect">
            <a:avLst/>
          </a:prstGeom>
          <a:noFill/>
          <a:ln w="9525">
            <a:noFill/>
            <a:miter lim="800000"/>
            <a:headEnd/>
            <a:tailEnd/>
          </a:ln>
        </p:spPr>
        <p:txBody>
          <a:bodyPr wrap="none" lIns="0" tIns="0" rIns="0" bIns="0">
            <a:prstTxWarp prst="textNoShape">
              <a:avLst/>
            </a:prstTxWarp>
            <a:spAutoFit/>
          </a:bodyPr>
          <a:lstStyle/>
          <a:p>
            <a:pPr algn="r"/>
            <a:r>
              <a:rPr lang="en-US" sz="1400" b="1" dirty="0" smtClean="0">
                <a:latin typeface="Times New Roman" pitchFamily="18" charset="0"/>
                <a:cs typeface="Times New Roman" pitchFamily="18" charset="0"/>
              </a:rPr>
              <a:t>14</a:t>
            </a:r>
            <a:r>
              <a:rPr kumimoji="0" lang="en-US" sz="1400" b="1" dirty="0" smtClean="0">
                <a:latin typeface="Times New Roman" pitchFamily="18" charset="0"/>
                <a:cs typeface="Times New Roman" pitchFamily="18" charset="0"/>
              </a:rPr>
              <a:t>%</a:t>
            </a:r>
            <a:endParaRPr kumimoji="0" lang="en-US" sz="1400" b="1" baseline="-25000" dirty="0">
              <a:latin typeface="Times New Roman" pitchFamily="18" charset="0"/>
              <a:cs typeface="Times New Roman" pitchFamily="18" charset="0"/>
            </a:endParaRPr>
          </a:p>
        </p:txBody>
      </p:sp>
      <p:sp>
        <p:nvSpPr>
          <p:cNvPr id="109" name="Rectangle 7"/>
          <p:cNvSpPr>
            <a:spLocks noChangeArrowheads="1"/>
          </p:cNvSpPr>
          <p:nvPr/>
        </p:nvSpPr>
        <p:spPr bwMode="auto">
          <a:xfrm>
            <a:off x="2424099" y="1943943"/>
            <a:ext cx="359073"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1" dirty="0" smtClean="0">
                <a:latin typeface="Times New Roman" pitchFamily="18" charset="0"/>
                <a:cs typeface="Times New Roman" pitchFamily="18" charset="0"/>
              </a:rPr>
              <a:t>16%</a:t>
            </a:r>
            <a:endParaRPr kumimoji="0" lang="en-US" sz="1400" b="1" baseline="-25000" dirty="0">
              <a:latin typeface="Times New Roman" pitchFamily="18" charset="0"/>
              <a:cs typeface="Times New Roman" pitchFamily="18" charset="0"/>
            </a:endParaRPr>
          </a:p>
        </p:txBody>
      </p:sp>
    </p:spTree>
    <p:extLst>
      <p:ext uri="{BB962C8B-B14F-4D97-AF65-F5344CB8AC3E}">
        <p14:creationId xmlns:p14="http://schemas.microsoft.com/office/powerpoint/2010/main" val="1369306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1">
                                            <p:txEl>
                                              <p:pRg st="1" end="1"/>
                                            </p:txEl>
                                          </p:spTgt>
                                        </p:tgtEl>
                                        <p:attrNameLst>
                                          <p:attrName>style.visibility</p:attrName>
                                        </p:attrNameLst>
                                      </p:cBhvr>
                                      <p:to>
                                        <p:strVal val="visible"/>
                                      </p:to>
                                    </p:set>
                                    <p:animEffect transition="in" filter="fade">
                                      <p:cBhvr>
                                        <p:cTn id="13" dur="500"/>
                                        <p:tgtEl>
                                          <p:spTgt spid="61">
                                            <p:txEl>
                                              <p:pRg st="1" end="1"/>
                                            </p:txEl>
                                          </p:spTgt>
                                        </p:tgtEl>
                                      </p:cBhvr>
                                    </p:animEffect>
                                    <p:anim calcmode="lin" valueType="num">
                                      <p:cBhvr>
                                        <p:cTn id="14"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55475"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61" name="Text Box 10"/>
          <p:cNvSpPr txBox="1">
            <a:spLocks noChangeArrowheads="1"/>
          </p:cNvSpPr>
          <p:nvPr/>
        </p:nvSpPr>
        <p:spPr bwMode="auto">
          <a:xfrm>
            <a:off x="73111" y="1484873"/>
            <a:ext cx="4054961" cy="4087273"/>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200" dirty="0">
                <a:latin typeface="Times New Roman" pitchFamily="18" charset="0"/>
                <a:cs typeface="Times New Roman" pitchFamily="18" charset="0"/>
              </a:rPr>
              <a:t>During the two years of recovery from the </a:t>
            </a:r>
            <a:r>
              <a:rPr lang="en-US" sz="2200" dirty="0" smtClean="0">
                <a:latin typeface="Times New Roman" pitchFamily="18" charset="0"/>
                <a:cs typeface="Times New Roman" pitchFamily="18" charset="0"/>
              </a:rPr>
              <a:t>1981-82 </a:t>
            </a:r>
            <a:r>
              <a:rPr lang="en-US" sz="2200" dirty="0">
                <a:latin typeface="Times New Roman" pitchFamily="18" charset="0"/>
                <a:cs typeface="Times New Roman" pitchFamily="18" charset="0"/>
              </a:rPr>
              <a:t>recession, </a:t>
            </a:r>
            <a:r>
              <a:rPr lang="en-US" sz="2200" dirty="0" smtClean="0">
                <a:latin typeface="Times New Roman" pitchFamily="18" charset="0"/>
                <a:cs typeface="Times New Roman" pitchFamily="18" charset="0"/>
              </a:rPr>
              <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real GDP </a:t>
            </a:r>
            <a:r>
              <a:rPr lang="en-US" sz="2200" dirty="0">
                <a:latin typeface="Times New Roman" pitchFamily="18" charset="0"/>
                <a:cs typeface="Times New Roman" pitchFamily="18" charset="0"/>
              </a:rPr>
              <a:t>grew at an annual rate of 6.5%.</a:t>
            </a:r>
          </a:p>
          <a:p>
            <a:pPr marL="115888" indent="-115888">
              <a:lnSpc>
                <a:spcPct val="90000"/>
              </a:lnSpc>
              <a:spcBef>
                <a:spcPct val="50000"/>
              </a:spcBef>
              <a:buFontTx/>
              <a:buChar char="•"/>
            </a:pPr>
            <a:r>
              <a:rPr lang="en-US" sz="2200" dirty="0">
                <a:latin typeface="Times New Roman" pitchFamily="18" charset="0"/>
                <a:cs typeface="Times New Roman" pitchFamily="18" charset="0"/>
              </a:rPr>
              <a:t>In contrast, annual </a:t>
            </a:r>
            <a:r>
              <a:rPr lang="en-US" sz="2200" dirty="0" smtClean="0">
                <a:latin typeface="Times New Roman" pitchFamily="18" charset="0"/>
                <a:cs typeface="Times New Roman" pitchFamily="18" charset="0"/>
              </a:rPr>
              <a:t>real GDP growth </a:t>
            </a:r>
            <a:r>
              <a:rPr lang="en-US" sz="2200" dirty="0">
                <a:latin typeface="Times New Roman" pitchFamily="18" charset="0"/>
                <a:cs typeface="Times New Roman" pitchFamily="18" charset="0"/>
              </a:rPr>
              <a:t>was only 2.7% </a:t>
            </a:r>
            <a:r>
              <a:rPr lang="en-US" sz="2200" dirty="0" smtClean="0">
                <a:latin typeface="Times New Roman" pitchFamily="18" charset="0"/>
                <a:cs typeface="Times New Roman" pitchFamily="18" charset="0"/>
              </a:rPr>
              <a:t>following the </a:t>
            </a:r>
            <a:r>
              <a:rPr lang="en-US" sz="2200" dirty="0">
                <a:latin typeface="Times New Roman" pitchFamily="18" charset="0"/>
                <a:cs typeface="Times New Roman" pitchFamily="18" charset="0"/>
              </a:rPr>
              <a:t>most recent recession (less than half </a:t>
            </a:r>
            <a:r>
              <a:rPr lang="en-US" sz="2200" dirty="0" smtClean="0">
                <a:latin typeface="Times New Roman" pitchFamily="18" charset="0"/>
                <a:cs typeface="Times New Roman" pitchFamily="18" charset="0"/>
              </a:rPr>
              <a:t>the rate following the 1981-82 </a:t>
            </a:r>
            <a:r>
              <a:rPr lang="en-US" sz="2200" dirty="0">
                <a:latin typeface="Times New Roman" pitchFamily="18" charset="0"/>
                <a:cs typeface="Times New Roman" pitchFamily="18" charset="0"/>
              </a:rPr>
              <a:t>recession).  </a:t>
            </a:r>
          </a:p>
          <a:p>
            <a:pPr marL="115888" indent="-115888">
              <a:lnSpc>
                <a:spcPct val="90000"/>
              </a:lnSpc>
              <a:spcBef>
                <a:spcPct val="50000"/>
              </a:spcBef>
              <a:buFontTx/>
              <a:buChar char="•"/>
            </a:pPr>
            <a:r>
              <a:rPr lang="en-US" sz="2200" dirty="0">
                <a:latin typeface="Times New Roman" pitchFamily="18" charset="0"/>
                <a:cs typeface="Times New Roman" pitchFamily="18" charset="0"/>
              </a:rPr>
              <a:t>The recovery phase of the most recent recession is the weakest of any since the great depression.</a:t>
            </a: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50" name="Title 1"/>
          <p:cNvSpPr txBox="1">
            <a:spLocks/>
          </p:cNvSpPr>
          <p:nvPr/>
        </p:nvSpPr>
        <p:spPr>
          <a:xfrm>
            <a:off x="119569" y="85081"/>
            <a:ext cx="8904855" cy="1143760"/>
          </a:xfrm>
          <a:prstGeom prst="rect">
            <a:avLst/>
          </a:prstGeom>
        </p:spPr>
        <p:txBody>
          <a:bodyPr/>
          <a:lstStyle>
            <a:lvl1pPr algn="l" defTabSz="457200" rtl="0" eaLnBrk="1" latinLnBrk="0" hangingPunct="1">
              <a:spcBef>
                <a:spcPct val="0"/>
              </a:spcBef>
              <a:buNone/>
              <a:defRPr sz="3800" kern="1200">
                <a:solidFill>
                  <a:schemeClr val="bg1"/>
                </a:solidFill>
                <a:latin typeface="Century Schoolbook" pitchFamily="18" charset="0"/>
                <a:ea typeface="+mj-ea"/>
                <a:cs typeface="Times New Roman" pitchFamily="18" charset="0"/>
              </a:defRPr>
            </a:lvl1pPr>
          </a:lstStyle>
          <a:p>
            <a:r>
              <a:rPr lang="en-US" sz="3400" dirty="0"/>
              <a:t>How </a:t>
            </a:r>
            <a:r>
              <a:rPr lang="en-US" sz="3400" dirty="0" smtClean="0"/>
              <a:t>Does </a:t>
            </a:r>
            <a:r>
              <a:rPr lang="en-US" sz="3400" dirty="0"/>
              <a:t>the </a:t>
            </a:r>
            <a:r>
              <a:rPr lang="en-US" sz="3400" dirty="0" smtClean="0"/>
              <a:t>Strength </a:t>
            </a:r>
            <a:r>
              <a:rPr lang="en-US" sz="3400" dirty="0"/>
              <a:t>of </a:t>
            </a:r>
            <a:r>
              <a:rPr lang="en-US" sz="3400" dirty="0" smtClean="0"/>
              <a:t/>
            </a:r>
            <a:br>
              <a:rPr lang="en-US" sz="3400" dirty="0" smtClean="0"/>
            </a:br>
            <a:r>
              <a:rPr lang="en-US" sz="3400" dirty="0" smtClean="0"/>
              <a:t>the Two Recoveries Compare</a:t>
            </a:r>
            <a:r>
              <a:rPr lang="en-US" sz="3400" dirty="0"/>
              <a:t>?</a:t>
            </a:r>
          </a:p>
        </p:txBody>
      </p:sp>
      <p:cxnSp>
        <p:nvCxnSpPr>
          <p:cNvPr id="51" name="Straight Connector 50"/>
          <p:cNvCxnSpPr/>
          <p:nvPr/>
        </p:nvCxnSpPr>
        <p:spPr>
          <a:xfrm>
            <a:off x="4626860" y="1892808"/>
            <a:ext cx="0" cy="314553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a:off x="4626860" y="5038344"/>
            <a:ext cx="4325116"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54" name="Rectangle 55"/>
          <p:cNvSpPr>
            <a:spLocks noChangeAspect="1" noChangeArrowheads="1"/>
          </p:cNvSpPr>
          <p:nvPr/>
        </p:nvSpPr>
        <p:spPr bwMode="auto">
          <a:xfrm>
            <a:off x="4277352" y="4865810"/>
            <a:ext cx="343043"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a:cs typeface="Times New Roman"/>
              </a:rPr>
              <a:t>-8%</a:t>
            </a:r>
            <a:endParaRPr kumimoji="0" lang="en-US" sz="2800" baseline="-25000" dirty="0">
              <a:solidFill>
                <a:schemeClr val="tx1"/>
              </a:solidFill>
              <a:latin typeface="Times New Roman"/>
              <a:cs typeface="Times New Roman"/>
            </a:endParaRPr>
          </a:p>
        </p:txBody>
      </p:sp>
      <p:sp>
        <p:nvSpPr>
          <p:cNvPr id="55" name="Rectangle 55"/>
          <p:cNvSpPr>
            <a:spLocks noChangeAspect="1" noChangeArrowheads="1"/>
          </p:cNvSpPr>
          <p:nvPr/>
        </p:nvSpPr>
        <p:spPr bwMode="auto">
          <a:xfrm>
            <a:off x="4329168" y="3536882"/>
            <a:ext cx="27411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a:cs typeface="Times New Roman"/>
              </a:rPr>
              <a:t>0%</a:t>
            </a:r>
            <a:endParaRPr kumimoji="0" lang="en-US" sz="2800" baseline="-25000" dirty="0">
              <a:solidFill>
                <a:schemeClr val="tx1"/>
              </a:solidFill>
              <a:latin typeface="Times New Roman"/>
              <a:cs typeface="Times New Roman"/>
            </a:endParaRPr>
          </a:p>
        </p:txBody>
      </p:sp>
      <p:sp>
        <p:nvSpPr>
          <p:cNvPr id="57" name="Rectangle 55"/>
          <p:cNvSpPr>
            <a:spLocks noChangeAspect="1" noChangeArrowheads="1"/>
          </p:cNvSpPr>
          <p:nvPr/>
        </p:nvSpPr>
        <p:spPr bwMode="auto">
          <a:xfrm>
            <a:off x="4329168" y="3198554"/>
            <a:ext cx="27411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a:cs typeface="Times New Roman"/>
              </a:rPr>
              <a:t>2%</a:t>
            </a:r>
            <a:endParaRPr kumimoji="0" lang="en-US" sz="2800" baseline="-25000" dirty="0">
              <a:solidFill>
                <a:schemeClr val="tx1"/>
              </a:solidFill>
              <a:latin typeface="Times New Roman"/>
              <a:cs typeface="Times New Roman"/>
            </a:endParaRPr>
          </a:p>
        </p:txBody>
      </p:sp>
      <p:sp>
        <p:nvSpPr>
          <p:cNvPr id="59" name="Rectangle 55"/>
          <p:cNvSpPr>
            <a:spLocks noChangeAspect="1" noChangeArrowheads="1"/>
          </p:cNvSpPr>
          <p:nvPr/>
        </p:nvSpPr>
        <p:spPr bwMode="auto">
          <a:xfrm>
            <a:off x="4326120" y="2866322"/>
            <a:ext cx="27411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a:cs typeface="Times New Roman"/>
              </a:rPr>
              <a:t>4%</a:t>
            </a:r>
            <a:endParaRPr kumimoji="0" lang="en-US" sz="2800" baseline="-25000" dirty="0">
              <a:solidFill>
                <a:schemeClr val="tx1"/>
              </a:solidFill>
              <a:latin typeface="Times New Roman"/>
              <a:cs typeface="Times New Roman"/>
            </a:endParaRPr>
          </a:p>
        </p:txBody>
      </p:sp>
      <p:sp>
        <p:nvSpPr>
          <p:cNvPr id="60" name="Rectangle 55"/>
          <p:cNvSpPr>
            <a:spLocks noChangeAspect="1" noChangeArrowheads="1"/>
          </p:cNvSpPr>
          <p:nvPr/>
        </p:nvSpPr>
        <p:spPr bwMode="auto">
          <a:xfrm>
            <a:off x="4307832" y="2518850"/>
            <a:ext cx="27411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a:cs typeface="Times New Roman"/>
              </a:rPr>
              <a:t>6%</a:t>
            </a:r>
            <a:endParaRPr kumimoji="0" lang="en-US" sz="2800" baseline="-25000" dirty="0">
              <a:solidFill>
                <a:schemeClr val="tx1"/>
              </a:solidFill>
              <a:latin typeface="Times New Roman"/>
              <a:cs typeface="Times New Roman"/>
            </a:endParaRPr>
          </a:p>
        </p:txBody>
      </p:sp>
      <p:sp>
        <p:nvSpPr>
          <p:cNvPr id="69" name="Rectangle 55"/>
          <p:cNvSpPr>
            <a:spLocks noChangeAspect="1" noChangeArrowheads="1"/>
          </p:cNvSpPr>
          <p:nvPr/>
        </p:nvSpPr>
        <p:spPr bwMode="auto">
          <a:xfrm>
            <a:off x="4316976" y="2180522"/>
            <a:ext cx="27411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a:cs typeface="Times New Roman"/>
              </a:rPr>
              <a:t>8%</a:t>
            </a:r>
            <a:endParaRPr kumimoji="0" lang="en-US" sz="2800" baseline="-25000" dirty="0">
              <a:solidFill>
                <a:schemeClr val="tx1"/>
              </a:solidFill>
              <a:latin typeface="Times New Roman"/>
              <a:cs typeface="Times New Roman"/>
            </a:endParaRPr>
          </a:p>
        </p:txBody>
      </p:sp>
      <p:sp>
        <p:nvSpPr>
          <p:cNvPr id="80" name="Rectangle 55"/>
          <p:cNvSpPr>
            <a:spLocks noChangeAspect="1" noChangeArrowheads="1"/>
          </p:cNvSpPr>
          <p:nvPr/>
        </p:nvSpPr>
        <p:spPr bwMode="auto">
          <a:xfrm>
            <a:off x="4240776" y="1839146"/>
            <a:ext cx="376706"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a:cs typeface="Times New Roman"/>
              </a:rPr>
              <a:t>10%</a:t>
            </a:r>
            <a:endParaRPr kumimoji="0" lang="en-US" sz="2800" baseline="-25000" dirty="0">
              <a:solidFill>
                <a:schemeClr val="tx1"/>
              </a:solidFill>
              <a:latin typeface="Times New Roman"/>
              <a:cs typeface="Times New Roman"/>
            </a:endParaRPr>
          </a:p>
        </p:txBody>
      </p:sp>
      <p:sp>
        <p:nvSpPr>
          <p:cNvPr id="83" name="Rectangle 55"/>
          <p:cNvSpPr>
            <a:spLocks noChangeAspect="1" noChangeArrowheads="1"/>
          </p:cNvSpPr>
          <p:nvPr/>
        </p:nvSpPr>
        <p:spPr bwMode="auto">
          <a:xfrm>
            <a:off x="5031733" y="5293539"/>
            <a:ext cx="1336904" cy="492443"/>
          </a:xfrm>
          <a:prstGeom prst="rect">
            <a:avLst/>
          </a:prstGeom>
          <a:noFill/>
          <a:ln w="9525">
            <a:noFill/>
            <a:miter lim="800000"/>
            <a:headEnd/>
            <a:tailEnd/>
          </a:ln>
        </p:spPr>
        <p:txBody>
          <a:bodyPr wrap="none" lIns="0" tIns="0" rIns="0" bIns="0">
            <a:prstTxWarp prst="textNoShape">
              <a:avLst/>
            </a:prstTxWarp>
            <a:spAutoFit/>
          </a:bodyPr>
          <a:lstStyle/>
          <a:p>
            <a:pPr algn="ctr"/>
            <a:r>
              <a:rPr kumimoji="0" lang="en-US" sz="1600" dirty="0" smtClean="0">
                <a:solidFill>
                  <a:srgbClr val="000000"/>
                </a:solidFill>
                <a:latin typeface="Times New Roman"/>
                <a:cs typeface="Times New Roman"/>
              </a:rPr>
              <a:t>Quarters before </a:t>
            </a:r>
            <a:br>
              <a:rPr kumimoji="0" lang="en-US" sz="1600" dirty="0" smtClean="0">
                <a:solidFill>
                  <a:srgbClr val="000000"/>
                </a:solidFill>
                <a:latin typeface="Times New Roman"/>
                <a:cs typeface="Times New Roman"/>
              </a:rPr>
            </a:br>
            <a:r>
              <a:rPr kumimoji="0" lang="en-US" sz="1600" dirty="0" smtClean="0">
                <a:solidFill>
                  <a:srgbClr val="000000"/>
                </a:solidFill>
                <a:latin typeface="Times New Roman"/>
                <a:cs typeface="Times New Roman"/>
              </a:rPr>
              <a:t>end</a:t>
            </a:r>
            <a:r>
              <a:rPr lang="en-US" sz="1600" dirty="0">
                <a:latin typeface="Times New Roman"/>
                <a:cs typeface="Times New Roman"/>
              </a:rPr>
              <a:t> </a:t>
            </a:r>
            <a:r>
              <a:rPr kumimoji="0" lang="en-US" sz="1600" dirty="0" smtClean="0">
                <a:solidFill>
                  <a:srgbClr val="000000"/>
                </a:solidFill>
                <a:latin typeface="Times New Roman"/>
                <a:cs typeface="Times New Roman"/>
              </a:rPr>
              <a:t>of recession</a:t>
            </a:r>
          </a:p>
        </p:txBody>
      </p:sp>
      <p:sp>
        <p:nvSpPr>
          <p:cNvPr id="84" name="Rectangle 55"/>
          <p:cNvSpPr>
            <a:spLocks noChangeAspect="1" noChangeArrowheads="1"/>
          </p:cNvSpPr>
          <p:nvPr/>
        </p:nvSpPr>
        <p:spPr bwMode="auto">
          <a:xfrm>
            <a:off x="7406125" y="5290491"/>
            <a:ext cx="1336904" cy="492443"/>
          </a:xfrm>
          <a:prstGeom prst="rect">
            <a:avLst/>
          </a:prstGeom>
          <a:noFill/>
          <a:ln w="9525">
            <a:noFill/>
            <a:miter lim="800000"/>
            <a:headEnd/>
            <a:tailEnd/>
          </a:ln>
        </p:spPr>
        <p:txBody>
          <a:bodyPr wrap="none" lIns="0" tIns="0" rIns="0" bIns="0">
            <a:prstTxWarp prst="textNoShape">
              <a:avLst/>
            </a:prstTxWarp>
            <a:spAutoFit/>
          </a:bodyPr>
          <a:lstStyle/>
          <a:p>
            <a:pPr algn="ctr"/>
            <a:r>
              <a:rPr kumimoji="0" lang="en-US" sz="1600" dirty="0" smtClean="0">
                <a:solidFill>
                  <a:srgbClr val="000000"/>
                </a:solidFill>
                <a:latin typeface="Times New Roman"/>
                <a:cs typeface="Times New Roman"/>
              </a:rPr>
              <a:t>Quarters after </a:t>
            </a:r>
            <a:br>
              <a:rPr kumimoji="0" lang="en-US" sz="1600" dirty="0" smtClean="0">
                <a:solidFill>
                  <a:srgbClr val="000000"/>
                </a:solidFill>
                <a:latin typeface="Times New Roman"/>
                <a:cs typeface="Times New Roman"/>
              </a:rPr>
            </a:br>
            <a:r>
              <a:rPr kumimoji="0" lang="en-US" sz="1600" dirty="0" smtClean="0">
                <a:solidFill>
                  <a:srgbClr val="000000"/>
                </a:solidFill>
                <a:latin typeface="Times New Roman"/>
                <a:cs typeface="Times New Roman"/>
              </a:rPr>
              <a:t>end</a:t>
            </a:r>
            <a:r>
              <a:rPr lang="en-US" sz="1600" dirty="0">
                <a:latin typeface="Times New Roman"/>
                <a:cs typeface="Times New Roman"/>
              </a:rPr>
              <a:t> </a:t>
            </a:r>
            <a:r>
              <a:rPr kumimoji="0" lang="en-US" sz="1600" dirty="0" smtClean="0">
                <a:solidFill>
                  <a:srgbClr val="000000"/>
                </a:solidFill>
                <a:latin typeface="Times New Roman"/>
                <a:cs typeface="Times New Roman"/>
              </a:rPr>
              <a:t>of recession</a:t>
            </a:r>
          </a:p>
        </p:txBody>
      </p:sp>
      <p:sp>
        <p:nvSpPr>
          <p:cNvPr id="85" name="Rectangle 55"/>
          <p:cNvSpPr>
            <a:spLocks noChangeAspect="1" noChangeArrowheads="1"/>
          </p:cNvSpPr>
          <p:nvPr/>
        </p:nvSpPr>
        <p:spPr bwMode="auto">
          <a:xfrm>
            <a:off x="7660858" y="3552866"/>
            <a:ext cx="889667" cy="246221"/>
          </a:xfrm>
          <a:prstGeom prst="rect">
            <a:avLst/>
          </a:prstGeom>
          <a:noFill/>
          <a:ln w="9525">
            <a:noFill/>
            <a:miter lim="800000"/>
            <a:headEnd/>
            <a:tailEnd/>
          </a:ln>
        </p:spPr>
        <p:txBody>
          <a:bodyPr wrap="none" lIns="0" tIns="0" rIns="0" bIns="0">
            <a:prstTxWarp prst="textNoShape">
              <a:avLst/>
            </a:prstTxWarp>
            <a:spAutoFit/>
          </a:bodyPr>
          <a:lstStyle/>
          <a:p>
            <a:pPr algn="ctr"/>
            <a:r>
              <a:rPr kumimoji="0" lang="en-US" sz="1600" b="1" dirty="0" smtClean="0">
                <a:solidFill>
                  <a:srgbClr val="C00000"/>
                </a:solidFill>
                <a:latin typeface="Times New Roman"/>
                <a:cs typeface="Times New Roman"/>
              </a:rPr>
              <a:t>2008-2009</a:t>
            </a:r>
          </a:p>
        </p:txBody>
      </p:sp>
      <p:cxnSp>
        <p:nvCxnSpPr>
          <p:cNvPr id="86" name="Straight Connector 85"/>
          <p:cNvCxnSpPr>
            <a:endCxn id="85" idx="0"/>
          </p:cNvCxnSpPr>
          <p:nvPr/>
        </p:nvCxnSpPr>
        <p:spPr>
          <a:xfrm>
            <a:off x="8036590" y="3373856"/>
            <a:ext cx="69102" cy="179010"/>
          </a:xfrm>
          <a:prstGeom prst="line">
            <a:avLst/>
          </a:prstGeom>
        </p:spPr>
        <p:style>
          <a:lnRef idx="2">
            <a:schemeClr val="accent1"/>
          </a:lnRef>
          <a:fillRef idx="0">
            <a:schemeClr val="accent1"/>
          </a:fillRef>
          <a:effectRef idx="1">
            <a:schemeClr val="accent1"/>
          </a:effectRef>
          <a:fontRef idx="minor">
            <a:schemeClr val="tx1"/>
          </a:fontRef>
        </p:style>
      </p:cxnSp>
      <p:sp>
        <p:nvSpPr>
          <p:cNvPr id="87" name="Rectangle 55"/>
          <p:cNvSpPr>
            <a:spLocks noChangeAspect="1" noChangeArrowheads="1"/>
          </p:cNvSpPr>
          <p:nvPr/>
        </p:nvSpPr>
        <p:spPr bwMode="auto">
          <a:xfrm>
            <a:off x="7396733" y="2518849"/>
            <a:ext cx="889667" cy="246221"/>
          </a:xfrm>
          <a:prstGeom prst="rect">
            <a:avLst/>
          </a:prstGeom>
          <a:noFill/>
          <a:ln w="9525">
            <a:noFill/>
            <a:miter lim="800000"/>
            <a:headEnd/>
            <a:tailEnd/>
          </a:ln>
        </p:spPr>
        <p:txBody>
          <a:bodyPr wrap="none" lIns="0" tIns="0" rIns="0" bIns="0">
            <a:prstTxWarp prst="textNoShape">
              <a:avLst/>
            </a:prstTxWarp>
            <a:spAutoFit/>
          </a:bodyPr>
          <a:lstStyle/>
          <a:p>
            <a:pPr algn="ctr"/>
            <a:r>
              <a:rPr kumimoji="0" lang="en-US" sz="1600" b="1" dirty="0" smtClean="0">
                <a:solidFill>
                  <a:schemeClr val="accent5">
                    <a:lumMod val="75000"/>
                  </a:schemeClr>
                </a:solidFill>
                <a:latin typeface="Times New Roman"/>
                <a:cs typeface="Times New Roman"/>
              </a:rPr>
              <a:t>1981-1982</a:t>
            </a:r>
          </a:p>
        </p:txBody>
      </p:sp>
      <p:cxnSp>
        <p:nvCxnSpPr>
          <p:cNvPr id="88" name="Straight Connector 87"/>
          <p:cNvCxnSpPr>
            <a:endCxn id="87" idx="0"/>
          </p:cNvCxnSpPr>
          <p:nvPr/>
        </p:nvCxnSpPr>
        <p:spPr>
          <a:xfrm>
            <a:off x="7772465" y="2339839"/>
            <a:ext cx="69102" cy="179010"/>
          </a:xfrm>
          <a:prstGeom prst="line">
            <a:avLst/>
          </a:prstGeom>
          <a:ln>
            <a:solidFill>
              <a:schemeClr val="accent5">
                <a:lumMod val="75000"/>
              </a:schemeClr>
            </a:solidFill>
          </a:ln>
        </p:spPr>
        <p:style>
          <a:lnRef idx="2">
            <a:schemeClr val="accent1"/>
          </a:lnRef>
          <a:fillRef idx="0">
            <a:schemeClr val="accent1"/>
          </a:fillRef>
          <a:effectRef idx="1">
            <a:schemeClr val="accent1"/>
          </a:effectRef>
          <a:fontRef idx="minor">
            <a:schemeClr val="tx1"/>
          </a:fontRef>
        </p:style>
      </p:cxnSp>
      <p:sp>
        <p:nvSpPr>
          <p:cNvPr id="89" name="Rectangle 55"/>
          <p:cNvSpPr>
            <a:spLocks noChangeAspect="1" noChangeArrowheads="1"/>
          </p:cNvSpPr>
          <p:nvPr/>
        </p:nvSpPr>
        <p:spPr bwMode="auto">
          <a:xfrm>
            <a:off x="5799378" y="1466084"/>
            <a:ext cx="1980094" cy="246221"/>
          </a:xfrm>
          <a:prstGeom prst="rect">
            <a:avLst/>
          </a:prstGeom>
          <a:noFill/>
          <a:ln w="9525">
            <a:noFill/>
            <a:miter lim="800000"/>
            <a:headEnd/>
            <a:tailEnd/>
          </a:ln>
        </p:spPr>
        <p:txBody>
          <a:bodyPr wrap="none" lIns="0" tIns="0" rIns="0" bIns="0">
            <a:prstTxWarp prst="textNoShape">
              <a:avLst/>
            </a:prstTxWarp>
            <a:spAutoFit/>
          </a:bodyPr>
          <a:lstStyle/>
          <a:p>
            <a:pPr algn="ctr"/>
            <a:r>
              <a:rPr lang="en-US" sz="1600" b="1" i="1" dirty="0" smtClean="0">
                <a:solidFill>
                  <a:srgbClr val="000000"/>
                </a:solidFill>
                <a:latin typeface="Times New Roman"/>
                <a:cs typeface="Times New Roman"/>
              </a:rPr>
              <a:t>Real GDP Growth Rate</a:t>
            </a:r>
            <a:endParaRPr kumimoji="0" lang="en-US" sz="1600" b="1" i="1" dirty="0" smtClean="0">
              <a:solidFill>
                <a:srgbClr val="000000"/>
              </a:solidFill>
              <a:latin typeface="Times New Roman"/>
              <a:cs typeface="Times New Roman"/>
            </a:endParaRPr>
          </a:p>
        </p:txBody>
      </p:sp>
      <p:sp>
        <p:nvSpPr>
          <p:cNvPr id="90" name="Rectangle 55"/>
          <p:cNvSpPr>
            <a:spLocks noChangeAspect="1" noChangeArrowheads="1"/>
          </p:cNvSpPr>
          <p:nvPr/>
        </p:nvSpPr>
        <p:spPr bwMode="auto">
          <a:xfrm>
            <a:off x="4508095" y="5060700"/>
            <a:ext cx="17152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a:cs typeface="Times New Roman"/>
              </a:rPr>
              <a:t>-8</a:t>
            </a:r>
            <a:endParaRPr kumimoji="0" lang="en-US" sz="2800" baseline="-25000" dirty="0">
              <a:solidFill>
                <a:schemeClr val="tx1"/>
              </a:solidFill>
              <a:latin typeface="Times New Roman"/>
              <a:cs typeface="Times New Roman"/>
            </a:endParaRPr>
          </a:p>
        </p:txBody>
      </p:sp>
      <p:sp>
        <p:nvSpPr>
          <p:cNvPr id="91" name="Rectangle 55"/>
          <p:cNvSpPr>
            <a:spLocks noChangeAspect="1" noChangeArrowheads="1"/>
          </p:cNvSpPr>
          <p:nvPr/>
        </p:nvSpPr>
        <p:spPr bwMode="auto">
          <a:xfrm>
            <a:off x="5135983" y="5057652"/>
            <a:ext cx="17152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a:cs typeface="Times New Roman"/>
              </a:rPr>
              <a:t>-6</a:t>
            </a:r>
            <a:endParaRPr kumimoji="0" lang="en-US" sz="2800" baseline="-25000" dirty="0">
              <a:solidFill>
                <a:schemeClr val="tx1"/>
              </a:solidFill>
              <a:latin typeface="Times New Roman"/>
              <a:cs typeface="Times New Roman"/>
            </a:endParaRPr>
          </a:p>
        </p:txBody>
      </p:sp>
      <p:sp>
        <p:nvSpPr>
          <p:cNvPr id="93" name="Rectangle 55"/>
          <p:cNvSpPr>
            <a:spLocks noChangeAspect="1" noChangeArrowheads="1"/>
          </p:cNvSpPr>
          <p:nvPr/>
        </p:nvSpPr>
        <p:spPr bwMode="auto">
          <a:xfrm>
            <a:off x="5437735" y="5057652"/>
            <a:ext cx="17152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a:cs typeface="Times New Roman"/>
              </a:rPr>
              <a:t>-5</a:t>
            </a:r>
            <a:endParaRPr kumimoji="0" lang="en-US" sz="2800" baseline="-25000" dirty="0">
              <a:solidFill>
                <a:schemeClr val="tx1"/>
              </a:solidFill>
              <a:latin typeface="Times New Roman"/>
              <a:cs typeface="Times New Roman"/>
            </a:endParaRPr>
          </a:p>
        </p:txBody>
      </p:sp>
      <p:sp>
        <p:nvSpPr>
          <p:cNvPr id="94" name="Rectangle 55"/>
          <p:cNvSpPr>
            <a:spLocks noChangeAspect="1" noChangeArrowheads="1"/>
          </p:cNvSpPr>
          <p:nvPr/>
        </p:nvSpPr>
        <p:spPr bwMode="auto">
          <a:xfrm>
            <a:off x="6001615" y="5054604"/>
            <a:ext cx="17152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a:cs typeface="Times New Roman"/>
              </a:rPr>
              <a:t>-3</a:t>
            </a:r>
            <a:endParaRPr kumimoji="0" lang="en-US" sz="2800" baseline="-25000" dirty="0">
              <a:solidFill>
                <a:schemeClr val="tx1"/>
              </a:solidFill>
              <a:latin typeface="Times New Roman"/>
              <a:cs typeface="Times New Roman"/>
            </a:endParaRPr>
          </a:p>
        </p:txBody>
      </p:sp>
      <p:sp>
        <p:nvSpPr>
          <p:cNvPr id="95" name="Rectangle 55"/>
          <p:cNvSpPr>
            <a:spLocks noChangeAspect="1" noChangeArrowheads="1"/>
          </p:cNvSpPr>
          <p:nvPr/>
        </p:nvSpPr>
        <p:spPr bwMode="auto">
          <a:xfrm>
            <a:off x="6570159" y="5053604"/>
            <a:ext cx="17152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a:cs typeface="Times New Roman"/>
              </a:rPr>
              <a:t>-1</a:t>
            </a:r>
            <a:endParaRPr kumimoji="0" lang="en-US" sz="2800" baseline="-25000" dirty="0">
              <a:solidFill>
                <a:schemeClr val="tx1"/>
              </a:solidFill>
              <a:latin typeface="Times New Roman"/>
              <a:cs typeface="Times New Roman"/>
            </a:endParaRPr>
          </a:p>
        </p:txBody>
      </p:sp>
      <p:cxnSp>
        <p:nvCxnSpPr>
          <p:cNvPr id="100" name="Straight Connector 99"/>
          <p:cNvCxnSpPr/>
          <p:nvPr/>
        </p:nvCxnSpPr>
        <p:spPr>
          <a:xfrm flipV="1">
            <a:off x="6789418" y="1870816"/>
            <a:ext cx="0" cy="3167529"/>
          </a:xfrm>
          <a:prstGeom prst="line">
            <a:avLst/>
          </a:prstGeom>
          <a:ln w="38100">
            <a:solidFill>
              <a:schemeClr val="tx1">
                <a:lumMod val="50000"/>
                <a:lumOff val="50000"/>
              </a:schemeClr>
            </a:solidFill>
            <a:prstDash val="sysDash"/>
          </a:ln>
        </p:spPr>
        <p:style>
          <a:lnRef idx="2">
            <a:schemeClr val="accent1"/>
          </a:lnRef>
          <a:fillRef idx="0">
            <a:schemeClr val="accent1"/>
          </a:fillRef>
          <a:effectRef idx="1">
            <a:schemeClr val="accent1"/>
          </a:effectRef>
          <a:fontRef idx="minor">
            <a:schemeClr val="tx1"/>
          </a:fontRef>
        </p:style>
      </p:cxnSp>
      <p:sp>
        <p:nvSpPr>
          <p:cNvPr id="103" name="Rectangle 55"/>
          <p:cNvSpPr>
            <a:spLocks noChangeAspect="1" noChangeArrowheads="1"/>
          </p:cNvSpPr>
          <p:nvPr/>
        </p:nvSpPr>
        <p:spPr bwMode="auto">
          <a:xfrm>
            <a:off x="4806799" y="5048508"/>
            <a:ext cx="17152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a:cs typeface="Times New Roman"/>
              </a:rPr>
              <a:t>-7</a:t>
            </a:r>
            <a:endParaRPr kumimoji="0" lang="en-US" sz="2800" baseline="-25000" dirty="0">
              <a:solidFill>
                <a:schemeClr val="tx1"/>
              </a:solidFill>
              <a:latin typeface="Times New Roman"/>
              <a:cs typeface="Times New Roman"/>
            </a:endParaRPr>
          </a:p>
        </p:txBody>
      </p:sp>
      <p:sp>
        <p:nvSpPr>
          <p:cNvPr id="104" name="Rectangle 55"/>
          <p:cNvSpPr>
            <a:spLocks noChangeAspect="1" noChangeArrowheads="1"/>
          </p:cNvSpPr>
          <p:nvPr/>
        </p:nvSpPr>
        <p:spPr bwMode="auto">
          <a:xfrm>
            <a:off x="5715103" y="5051556"/>
            <a:ext cx="17152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a:cs typeface="Times New Roman"/>
              </a:rPr>
              <a:t>-4</a:t>
            </a:r>
            <a:endParaRPr kumimoji="0" lang="en-US" sz="2800" baseline="-25000" dirty="0">
              <a:solidFill>
                <a:schemeClr val="tx1"/>
              </a:solidFill>
              <a:latin typeface="Times New Roman"/>
              <a:cs typeface="Times New Roman"/>
            </a:endParaRPr>
          </a:p>
        </p:txBody>
      </p:sp>
      <p:sp>
        <p:nvSpPr>
          <p:cNvPr id="105" name="Rectangle 55"/>
          <p:cNvSpPr>
            <a:spLocks noChangeAspect="1" noChangeArrowheads="1"/>
          </p:cNvSpPr>
          <p:nvPr/>
        </p:nvSpPr>
        <p:spPr bwMode="auto">
          <a:xfrm>
            <a:off x="6272887" y="5060700"/>
            <a:ext cx="17152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a:cs typeface="Times New Roman"/>
              </a:rPr>
              <a:t>-2</a:t>
            </a:r>
            <a:endParaRPr kumimoji="0" lang="en-US" sz="2800" baseline="-25000" dirty="0">
              <a:solidFill>
                <a:schemeClr val="tx1"/>
              </a:solidFill>
              <a:latin typeface="Times New Roman"/>
              <a:cs typeface="Times New Roman"/>
            </a:endParaRPr>
          </a:p>
        </p:txBody>
      </p:sp>
      <p:sp>
        <p:nvSpPr>
          <p:cNvPr id="111" name="Rectangle 55"/>
          <p:cNvSpPr>
            <a:spLocks noChangeAspect="1" noChangeArrowheads="1"/>
          </p:cNvSpPr>
          <p:nvPr/>
        </p:nvSpPr>
        <p:spPr bwMode="auto">
          <a:xfrm>
            <a:off x="6882487" y="5057652"/>
            <a:ext cx="10259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a:cs typeface="Times New Roman"/>
              </a:rPr>
              <a:t>1</a:t>
            </a:r>
            <a:endParaRPr kumimoji="0" lang="en-US" sz="2800" baseline="-25000" dirty="0">
              <a:solidFill>
                <a:schemeClr val="tx1"/>
              </a:solidFill>
              <a:latin typeface="Times New Roman"/>
              <a:cs typeface="Times New Roman"/>
            </a:endParaRPr>
          </a:p>
        </p:txBody>
      </p:sp>
      <p:sp>
        <p:nvSpPr>
          <p:cNvPr id="112" name="Rectangle 55"/>
          <p:cNvSpPr>
            <a:spLocks noChangeAspect="1" noChangeArrowheads="1"/>
          </p:cNvSpPr>
          <p:nvPr/>
        </p:nvSpPr>
        <p:spPr bwMode="auto">
          <a:xfrm>
            <a:off x="7464655" y="5054604"/>
            <a:ext cx="10259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a:cs typeface="Times New Roman"/>
              </a:rPr>
              <a:t>3</a:t>
            </a:r>
            <a:endParaRPr kumimoji="0" lang="en-US" sz="2800" baseline="-25000" dirty="0">
              <a:solidFill>
                <a:schemeClr val="tx1"/>
              </a:solidFill>
              <a:latin typeface="Times New Roman"/>
              <a:cs typeface="Times New Roman"/>
            </a:endParaRPr>
          </a:p>
        </p:txBody>
      </p:sp>
      <p:sp>
        <p:nvSpPr>
          <p:cNvPr id="113" name="Rectangle 55"/>
          <p:cNvSpPr>
            <a:spLocks noChangeAspect="1" noChangeArrowheads="1"/>
          </p:cNvSpPr>
          <p:nvPr/>
        </p:nvSpPr>
        <p:spPr bwMode="auto">
          <a:xfrm>
            <a:off x="7738975" y="5054604"/>
            <a:ext cx="10259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a:cs typeface="Times New Roman"/>
              </a:rPr>
              <a:t>4</a:t>
            </a:r>
            <a:endParaRPr kumimoji="0" lang="en-US" sz="2800" baseline="-25000" dirty="0">
              <a:solidFill>
                <a:schemeClr val="tx1"/>
              </a:solidFill>
              <a:latin typeface="Times New Roman"/>
              <a:cs typeface="Times New Roman"/>
            </a:endParaRPr>
          </a:p>
        </p:txBody>
      </p:sp>
      <p:sp>
        <p:nvSpPr>
          <p:cNvPr id="114" name="Rectangle 55"/>
          <p:cNvSpPr>
            <a:spLocks noChangeAspect="1" noChangeArrowheads="1"/>
          </p:cNvSpPr>
          <p:nvPr/>
        </p:nvSpPr>
        <p:spPr bwMode="auto">
          <a:xfrm>
            <a:off x="8302855" y="5051556"/>
            <a:ext cx="10259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a:cs typeface="Times New Roman"/>
              </a:rPr>
              <a:t>6</a:t>
            </a:r>
            <a:endParaRPr kumimoji="0" lang="en-US" sz="2800" baseline="-25000" dirty="0">
              <a:solidFill>
                <a:schemeClr val="tx1"/>
              </a:solidFill>
              <a:latin typeface="Times New Roman"/>
              <a:cs typeface="Times New Roman"/>
            </a:endParaRPr>
          </a:p>
        </p:txBody>
      </p:sp>
      <p:sp>
        <p:nvSpPr>
          <p:cNvPr id="115" name="Rectangle 55"/>
          <p:cNvSpPr>
            <a:spLocks noChangeAspect="1" noChangeArrowheads="1"/>
          </p:cNvSpPr>
          <p:nvPr/>
        </p:nvSpPr>
        <p:spPr bwMode="auto">
          <a:xfrm>
            <a:off x="8871399" y="5050556"/>
            <a:ext cx="10259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a:cs typeface="Times New Roman"/>
              </a:rPr>
              <a:t>8</a:t>
            </a:r>
            <a:endParaRPr kumimoji="0" lang="en-US" sz="2800" baseline="-25000" dirty="0">
              <a:solidFill>
                <a:schemeClr val="tx1"/>
              </a:solidFill>
              <a:latin typeface="Times New Roman"/>
              <a:cs typeface="Times New Roman"/>
            </a:endParaRPr>
          </a:p>
        </p:txBody>
      </p:sp>
      <p:sp>
        <p:nvSpPr>
          <p:cNvPr id="116" name="Rectangle 55"/>
          <p:cNvSpPr>
            <a:spLocks noChangeAspect="1" noChangeArrowheads="1"/>
          </p:cNvSpPr>
          <p:nvPr/>
        </p:nvSpPr>
        <p:spPr bwMode="auto">
          <a:xfrm>
            <a:off x="7181191" y="5045460"/>
            <a:ext cx="10259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a:cs typeface="Times New Roman"/>
              </a:rPr>
              <a:t>2</a:t>
            </a:r>
            <a:endParaRPr kumimoji="0" lang="en-US" sz="2800" baseline="-25000" dirty="0">
              <a:solidFill>
                <a:schemeClr val="tx1"/>
              </a:solidFill>
              <a:latin typeface="Times New Roman"/>
              <a:cs typeface="Times New Roman"/>
            </a:endParaRPr>
          </a:p>
        </p:txBody>
      </p:sp>
      <p:sp>
        <p:nvSpPr>
          <p:cNvPr id="117" name="Rectangle 55"/>
          <p:cNvSpPr>
            <a:spLocks noChangeAspect="1" noChangeArrowheads="1"/>
          </p:cNvSpPr>
          <p:nvPr/>
        </p:nvSpPr>
        <p:spPr bwMode="auto">
          <a:xfrm>
            <a:off x="8016343" y="5048508"/>
            <a:ext cx="10259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a:cs typeface="Times New Roman"/>
              </a:rPr>
              <a:t>5</a:t>
            </a:r>
            <a:endParaRPr kumimoji="0" lang="en-US" sz="2800" baseline="-25000" dirty="0">
              <a:solidFill>
                <a:schemeClr val="tx1"/>
              </a:solidFill>
              <a:latin typeface="Times New Roman"/>
              <a:cs typeface="Times New Roman"/>
            </a:endParaRPr>
          </a:p>
        </p:txBody>
      </p:sp>
      <p:sp>
        <p:nvSpPr>
          <p:cNvPr id="118" name="Rectangle 55"/>
          <p:cNvSpPr>
            <a:spLocks noChangeAspect="1" noChangeArrowheads="1"/>
          </p:cNvSpPr>
          <p:nvPr/>
        </p:nvSpPr>
        <p:spPr bwMode="auto">
          <a:xfrm>
            <a:off x="8574127" y="5057652"/>
            <a:ext cx="10259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a:cs typeface="Times New Roman"/>
              </a:rPr>
              <a:t>7</a:t>
            </a:r>
            <a:endParaRPr kumimoji="0" lang="en-US" sz="2800" baseline="-25000" dirty="0">
              <a:solidFill>
                <a:schemeClr val="tx1"/>
              </a:solidFill>
              <a:latin typeface="Times New Roman"/>
              <a:cs typeface="Times New Roman"/>
            </a:endParaRPr>
          </a:p>
        </p:txBody>
      </p:sp>
      <p:sp>
        <p:nvSpPr>
          <p:cNvPr id="119" name="Rectangle 55"/>
          <p:cNvSpPr>
            <a:spLocks noChangeAspect="1" noChangeArrowheads="1"/>
          </p:cNvSpPr>
          <p:nvPr/>
        </p:nvSpPr>
        <p:spPr bwMode="auto">
          <a:xfrm>
            <a:off x="4265160" y="4551866"/>
            <a:ext cx="343043"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a:cs typeface="Times New Roman"/>
              </a:rPr>
              <a:t>-6%</a:t>
            </a:r>
            <a:endParaRPr kumimoji="0" lang="en-US" sz="2800" baseline="-25000" dirty="0">
              <a:solidFill>
                <a:schemeClr val="tx1"/>
              </a:solidFill>
              <a:latin typeface="Times New Roman"/>
              <a:cs typeface="Times New Roman"/>
            </a:endParaRPr>
          </a:p>
        </p:txBody>
      </p:sp>
      <p:sp>
        <p:nvSpPr>
          <p:cNvPr id="120" name="Rectangle 55"/>
          <p:cNvSpPr>
            <a:spLocks noChangeAspect="1" noChangeArrowheads="1"/>
          </p:cNvSpPr>
          <p:nvPr/>
        </p:nvSpPr>
        <p:spPr bwMode="auto">
          <a:xfrm>
            <a:off x="4271256" y="4219634"/>
            <a:ext cx="343043"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a:cs typeface="Times New Roman"/>
              </a:rPr>
              <a:t>-4%</a:t>
            </a:r>
            <a:endParaRPr kumimoji="0" lang="en-US" sz="2800" baseline="-25000" dirty="0">
              <a:solidFill>
                <a:schemeClr val="tx1"/>
              </a:solidFill>
              <a:latin typeface="Times New Roman"/>
              <a:cs typeface="Times New Roman"/>
            </a:endParaRPr>
          </a:p>
        </p:txBody>
      </p:sp>
      <p:sp>
        <p:nvSpPr>
          <p:cNvPr id="121" name="Rectangle 55"/>
          <p:cNvSpPr>
            <a:spLocks noChangeAspect="1" noChangeArrowheads="1"/>
          </p:cNvSpPr>
          <p:nvPr/>
        </p:nvSpPr>
        <p:spPr bwMode="auto">
          <a:xfrm>
            <a:off x="4268208" y="3869114"/>
            <a:ext cx="343043"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a:cs typeface="Times New Roman"/>
              </a:rPr>
              <a:t>-2%</a:t>
            </a:r>
            <a:endParaRPr kumimoji="0" lang="en-US" sz="2800" baseline="-25000" dirty="0">
              <a:solidFill>
                <a:schemeClr val="tx1"/>
              </a:solidFill>
              <a:latin typeface="Times New Roman"/>
              <a:cs typeface="Times New Roman"/>
            </a:endParaRPr>
          </a:p>
        </p:txBody>
      </p:sp>
      <p:sp>
        <p:nvSpPr>
          <p:cNvPr id="9" name="Freeform 8"/>
          <p:cNvSpPr/>
          <p:nvPr/>
        </p:nvSpPr>
        <p:spPr>
          <a:xfrm>
            <a:off x="4636008" y="2825496"/>
            <a:ext cx="4014216" cy="2020824"/>
          </a:xfrm>
          <a:custGeom>
            <a:avLst/>
            <a:gdLst>
              <a:gd name="connsiteX0" fmla="*/ 0 w 4014216"/>
              <a:gd name="connsiteY0" fmla="*/ 438912 h 2020824"/>
              <a:gd name="connsiteX1" fmla="*/ 265176 w 4014216"/>
              <a:gd name="connsiteY1" fmla="*/ 347472 h 2020824"/>
              <a:gd name="connsiteX2" fmla="*/ 585216 w 4014216"/>
              <a:gd name="connsiteY2" fmla="*/ 914400 h 2020824"/>
              <a:gd name="connsiteX3" fmla="*/ 841248 w 4014216"/>
              <a:gd name="connsiteY3" fmla="*/ 749808 h 2020824"/>
              <a:gd name="connsiteX4" fmla="*/ 1133856 w 4014216"/>
              <a:gd name="connsiteY4" fmla="*/ 1508760 h 2020824"/>
              <a:gd name="connsiteX5" fmla="*/ 1435608 w 4014216"/>
              <a:gd name="connsiteY5" fmla="*/ 2020824 h 2020824"/>
              <a:gd name="connsiteX6" fmla="*/ 1728216 w 4014216"/>
              <a:gd name="connsiteY6" fmla="*/ 1709928 h 2020824"/>
              <a:gd name="connsiteX7" fmla="*/ 2011680 w 4014216"/>
              <a:gd name="connsiteY7" fmla="*/ 978408 h 2020824"/>
              <a:gd name="connsiteX8" fmla="*/ 2313432 w 4014216"/>
              <a:gd name="connsiteY8" fmla="*/ 521208 h 2020824"/>
              <a:gd name="connsiteX9" fmla="*/ 2587752 w 4014216"/>
              <a:gd name="connsiteY9" fmla="*/ 0 h 2020824"/>
              <a:gd name="connsiteX10" fmla="*/ 2843784 w 4014216"/>
              <a:gd name="connsiteY10" fmla="*/ 182880 h 2020824"/>
              <a:gd name="connsiteX11" fmla="*/ 3145536 w 4014216"/>
              <a:gd name="connsiteY11" fmla="*/ 557784 h 2020824"/>
              <a:gd name="connsiteX12" fmla="*/ 3721608 w 4014216"/>
              <a:gd name="connsiteY12" fmla="*/ 320040 h 2020824"/>
              <a:gd name="connsiteX13" fmla="*/ 4014216 w 4014216"/>
              <a:gd name="connsiteY13" fmla="*/ 512064 h 20208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014216" h="2020824">
                <a:moveTo>
                  <a:pt x="0" y="438912"/>
                </a:moveTo>
                <a:lnTo>
                  <a:pt x="265176" y="347472"/>
                </a:lnTo>
                <a:lnTo>
                  <a:pt x="585216" y="914400"/>
                </a:lnTo>
                <a:lnTo>
                  <a:pt x="841248" y="749808"/>
                </a:lnTo>
                <a:lnTo>
                  <a:pt x="1133856" y="1508760"/>
                </a:lnTo>
                <a:lnTo>
                  <a:pt x="1435608" y="2020824"/>
                </a:lnTo>
                <a:lnTo>
                  <a:pt x="1728216" y="1709928"/>
                </a:lnTo>
                <a:lnTo>
                  <a:pt x="2011680" y="978408"/>
                </a:lnTo>
                <a:lnTo>
                  <a:pt x="2313432" y="521208"/>
                </a:lnTo>
                <a:lnTo>
                  <a:pt x="2587752" y="0"/>
                </a:lnTo>
                <a:lnTo>
                  <a:pt x="2843784" y="182880"/>
                </a:lnTo>
                <a:lnTo>
                  <a:pt x="3145536" y="557784"/>
                </a:lnTo>
                <a:lnTo>
                  <a:pt x="3721608" y="320040"/>
                </a:lnTo>
                <a:lnTo>
                  <a:pt x="4014216" y="512064"/>
                </a:lnTo>
              </a:path>
            </a:pathLst>
          </a:custGeom>
          <a:noFill/>
          <a:ln w="571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Freeform 9"/>
          <p:cNvSpPr/>
          <p:nvPr/>
        </p:nvSpPr>
        <p:spPr>
          <a:xfrm>
            <a:off x="4626864" y="2103120"/>
            <a:ext cx="4279392" cy="2688336"/>
          </a:xfrm>
          <a:custGeom>
            <a:avLst/>
            <a:gdLst>
              <a:gd name="connsiteX0" fmla="*/ 0 w 4279392"/>
              <a:gd name="connsiteY0" fmla="*/ 137160 h 2688336"/>
              <a:gd name="connsiteX1" fmla="*/ 310896 w 4279392"/>
              <a:gd name="connsiteY1" fmla="*/ 2112264 h 2688336"/>
              <a:gd name="connsiteX2" fmla="*/ 576072 w 4279392"/>
              <a:gd name="connsiteY2" fmla="*/ 722376 h 2688336"/>
              <a:gd name="connsiteX3" fmla="*/ 868680 w 4279392"/>
              <a:gd name="connsiteY3" fmla="*/ 2441448 h 2688336"/>
              <a:gd name="connsiteX4" fmla="*/ 1143000 w 4279392"/>
              <a:gd name="connsiteY4" fmla="*/ 2688336 h 2688336"/>
              <a:gd name="connsiteX5" fmla="*/ 1444752 w 4279392"/>
              <a:gd name="connsiteY5" fmla="*/ 1197864 h 2688336"/>
              <a:gd name="connsiteX6" fmla="*/ 1737360 w 4279392"/>
              <a:gd name="connsiteY6" fmla="*/ 1847088 h 2688336"/>
              <a:gd name="connsiteX7" fmla="*/ 2011680 w 4279392"/>
              <a:gd name="connsiteY7" fmla="*/ 1490472 h 2688336"/>
              <a:gd name="connsiteX8" fmla="*/ 2587752 w 4279392"/>
              <a:gd name="connsiteY8" fmla="*/ 0 h 2688336"/>
              <a:gd name="connsiteX9" fmla="*/ 2889504 w 4279392"/>
              <a:gd name="connsiteY9" fmla="*/ 210312 h 2688336"/>
              <a:gd name="connsiteX10" fmla="*/ 3154680 w 4279392"/>
              <a:gd name="connsiteY10" fmla="*/ 137160 h 2688336"/>
              <a:gd name="connsiteX11" fmla="*/ 3410712 w 4279392"/>
              <a:gd name="connsiteY11" fmla="*/ 228600 h 2688336"/>
              <a:gd name="connsiteX12" fmla="*/ 3703320 w 4279392"/>
              <a:gd name="connsiteY12" fmla="*/ 356616 h 2688336"/>
              <a:gd name="connsiteX13" fmla="*/ 4005072 w 4279392"/>
              <a:gd name="connsiteY13" fmla="*/ 877824 h 2688336"/>
              <a:gd name="connsiteX14" fmla="*/ 4279392 w 4279392"/>
              <a:gd name="connsiteY14" fmla="*/ 1005840 h 2688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279392" h="2688336">
                <a:moveTo>
                  <a:pt x="0" y="137160"/>
                </a:moveTo>
                <a:lnTo>
                  <a:pt x="310896" y="2112264"/>
                </a:lnTo>
                <a:lnTo>
                  <a:pt x="576072" y="722376"/>
                </a:lnTo>
                <a:lnTo>
                  <a:pt x="868680" y="2441448"/>
                </a:lnTo>
                <a:lnTo>
                  <a:pt x="1143000" y="2688336"/>
                </a:lnTo>
                <a:lnTo>
                  <a:pt x="1444752" y="1197864"/>
                </a:lnTo>
                <a:lnTo>
                  <a:pt x="1737360" y="1847088"/>
                </a:lnTo>
                <a:lnTo>
                  <a:pt x="2011680" y="1490472"/>
                </a:lnTo>
                <a:lnTo>
                  <a:pt x="2587752" y="0"/>
                </a:lnTo>
                <a:lnTo>
                  <a:pt x="2889504" y="210312"/>
                </a:lnTo>
                <a:lnTo>
                  <a:pt x="3154680" y="137160"/>
                </a:lnTo>
                <a:lnTo>
                  <a:pt x="3410712" y="228600"/>
                </a:lnTo>
                <a:lnTo>
                  <a:pt x="3703320" y="356616"/>
                </a:lnTo>
                <a:lnTo>
                  <a:pt x="4005072" y="877824"/>
                </a:lnTo>
                <a:lnTo>
                  <a:pt x="4279392" y="1005840"/>
                </a:lnTo>
              </a:path>
            </a:pathLst>
          </a:custGeom>
          <a:noFill/>
          <a:ln w="57150">
            <a:solidFill>
              <a:schemeClr val="accent5">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44951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1">
                                            <p:txEl>
                                              <p:pRg st="1" end="1"/>
                                            </p:txEl>
                                          </p:spTgt>
                                        </p:tgtEl>
                                        <p:attrNameLst>
                                          <p:attrName>style.visibility</p:attrName>
                                        </p:attrNameLst>
                                      </p:cBhvr>
                                      <p:to>
                                        <p:strVal val="visible"/>
                                      </p:to>
                                    </p:set>
                                    <p:animEffect transition="in" filter="fade">
                                      <p:cBhvr>
                                        <p:cTn id="13" dur="500"/>
                                        <p:tgtEl>
                                          <p:spTgt spid="61">
                                            <p:txEl>
                                              <p:pRg st="1" end="1"/>
                                            </p:txEl>
                                          </p:spTgt>
                                        </p:tgtEl>
                                      </p:cBhvr>
                                    </p:animEffect>
                                    <p:anim calcmode="lin" valueType="num">
                                      <p:cBhvr>
                                        <p:cTn id="14"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1">
                                            <p:txEl>
                                              <p:pRg st="2" end="2"/>
                                            </p:txEl>
                                          </p:spTgt>
                                        </p:tgtEl>
                                        <p:attrNameLst>
                                          <p:attrName>style.visibility</p:attrName>
                                        </p:attrNameLst>
                                      </p:cBhvr>
                                      <p:to>
                                        <p:strVal val="visible"/>
                                      </p:to>
                                    </p:set>
                                    <p:animEffect transition="in" filter="fade">
                                      <p:cBhvr>
                                        <p:cTn id="19" dur="500"/>
                                        <p:tgtEl>
                                          <p:spTgt spid="61">
                                            <p:txEl>
                                              <p:pRg st="2" end="2"/>
                                            </p:txEl>
                                          </p:spTgt>
                                        </p:tgtEl>
                                      </p:cBhvr>
                                    </p:animEffect>
                                    <p:anim calcmode="lin" valueType="num">
                                      <p:cBhvr>
                                        <p:cTn id="20" dur="50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6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61" name="Text Box 10"/>
          <p:cNvSpPr txBox="1">
            <a:spLocks noChangeArrowheads="1"/>
          </p:cNvSpPr>
          <p:nvPr/>
        </p:nvSpPr>
        <p:spPr bwMode="auto">
          <a:xfrm>
            <a:off x="73111" y="1612889"/>
            <a:ext cx="4054961" cy="4087273"/>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200" dirty="0" smtClean="0">
                <a:latin typeface="Times New Roman" pitchFamily="18" charset="0"/>
                <a:cs typeface="Times New Roman" pitchFamily="18" charset="0"/>
              </a:rPr>
              <a:t>During </a:t>
            </a:r>
            <a:r>
              <a:rPr lang="en-US" sz="2200" dirty="0">
                <a:latin typeface="Times New Roman" pitchFamily="18" charset="0"/>
                <a:cs typeface="Times New Roman" pitchFamily="18" charset="0"/>
              </a:rPr>
              <a:t>and following the </a:t>
            </a:r>
            <a:r>
              <a:rPr lang="en-US" sz="2200" dirty="0" smtClean="0">
                <a:latin typeface="Times New Roman" pitchFamily="18" charset="0"/>
                <a:cs typeface="Times New Roman" pitchFamily="18" charset="0"/>
              </a:rPr>
              <a:t>2008-2009 recession, net </a:t>
            </a:r>
            <a:r>
              <a:rPr lang="en-US" sz="2200" dirty="0">
                <a:latin typeface="Times New Roman" pitchFamily="18" charset="0"/>
                <a:cs typeface="Times New Roman" pitchFamily="18" charset="0"/>
              </a:rPr>
              <a:t>private domestic investment rate fell to its lowest level since the great depression.  </a:t>
            </a:r>
            <a:endParaRPr lang="en-US" sz="2200" dirty="0" smtClean="0">
              <a:latin typeface="Times New Roman" pitchFamily="18" charset="0"/>
              <a:cs typeface="Times New Roman" pitchFamily="18" charset="0"/>
            </a:endParaRPr>
          </a:p>
          <a:p>
            <a:pPr marL="115888" indent="-115888">
              <a:lnSpc>
                <a:spcPct val="90000"/>
              </a:lnSpc>
              <a:spcBef>
                <a:spcPct val="50000"/>
              </a:spcBef>
              <a:buFontTx/>
              <a:buChar char="•"/>
            </a:pPr>
            <a:r>
              <a:rPr lang="en-US" sz="2200" dirty="0">
                <a:latin typeface="Times New Roman" pitchFamily="18" charset="0"/>
                <a:cs typeface="Times New Roman" pitchFamily="18" charset="0"/>
              </a:rPr>
              <a:t>Net private business investment was actually negative in 2009. </a:t>
            </a:r>
          </a:p>
          <a:p>
            <a:pPr marL="115888" indent="-115888">
              <a:lnSpc>
                <a:spcPct val="90000"/>
              </a:lnSpc>
              <a:spcBef>
                <a:spcPct val="50000"/>
              </a:spcBef>
              <a:buFontTx/>
              <a:buChar char="•"/>
            </a:pPr>
            <a:r>
              <a:rPr lang="en-US" sz="2200" dirty="0">
                <a:latin typeface="Times New Roman" pitchFamily="18" charset="0"/>
                <a:cs typeface="Times New Roman" pitchFamily="18" charset="0"/>
              </a:rPr>
              <a:t>This will adversely affect the supply of capital (equipment and tools) available to American workers in the years immediately ahead.</a:t>
            </a:r>
          </a:p>
        </p:txBody>
      </p:sp>
      <p:sp>
        <p:nvSpPr>
          <p:cNvPr id="49" name="Title 1"/>
          <p:cNvSpPr>
            <a:spLocks noGrp="1"/>
          </p:cNvSpPr>
          <p:nvPr>
            <p:ph type="title"/>
          </p:nvPr>
        </p:nvSpPr>
        <p:spPr>
          <a:xfrm>
            <a:off x="119569" y="395977"/>
            <a:ext cx="8904855" cy="628151"/>
          </a:xfrm>
        </p:spPr>
        <p:txBody>
          <a:bodyPr/>
          <a:lstStyle/>
          <a:p>
            <a:r>
              <a:rPr lang="en-US" sz="3400" dirty="0"/>
              <a:t>Net Investment and </a:t>
            </a:r>
            <a:r>
              <a:rPr lang="en-US" sz="3400" dirty="0" smtClean="0"/>
              <a:t>the </a:t>
            </a:r>
            <a:r>
              <a:rPr lang="en-US" sz="3400" dirty="0"/>
              <a:t>2008-09 Recovery</a:t>
            </a:r>
          </a:p>
        </p:txBody>
      </p:sp>
      <p:cxnSp>
        <p:nvCxnSpPr>
          <p:cNvPr id="50" name="Straight Connector 49"/>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flipH="1">
            <a:off x="4626736" y="1938528"/>
            <a:ext cx="1" cy="296014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a:off x="4626736" y="4443984"/>
            <a:ext cx="4242944"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54" name="Rectangle 55"/>
          <p:cNvSpPr>
            <a:spLocks noChangeAspect="1" noChangeArrowheads="1"/>
          </p:cNvSpPr>
          <p:nvPr/>
        </p:nvSpPr>
        <p:spPr bwMode="auto">
          <a:xfrm>
            <a:off x="4310993" y="4323266"/>
            <a:ext cx="256480"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dirty="0" smtClean="0">
                <a:solidFill>
                  <a:srgbClr val="000000"/>
                </a:solidFill>
                <a:latin typeface="Times New Roman"/>
                <a:cs typeface="Times New Roman"/>
              </a:rPr>
              <a:t>0%</a:t>
            </a:r>
            <a:endParaRPr kumimoji="0" lang="en-US" sz="1500" baseline="-25000" dirty="0">
              <a:solidFill>
                <a:schemeClr val="tx1"/>
              </a:solidFill>
              <a:latin typeface="Times New Roman"/>
              <a:cs typeface="Times New Roman"/>
            </a:endParaRPr>
          </a:p>
        </p:txBody>
      </p:sp>
      <p:sp>
        <p:nvSpPr>
          <p:cNvPr id="55" name="Rectangle 55"/>
          <p:cNvSpPr>
            <a:spLocks noChangeAspect="1" noChangeArrowheads="1"/>
          </p:cNvSpPr>
          <p:nvPr/>
        </p:nvSpPr>
        <p:spPr bwMode="auto">
          <a:xfrm>
            <a:off x="4310993" y="3701474"/>
            <a:ext cx="256480"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dirty="0" smtClean="0">
                <a:solidFill>
                  <a:srgbClr val="000000"/>
                </a:solidFill>
                <a:latin typeface="Times New Roman"/>
                <a:cs typeface="Times New Roman"/>
              </a:rPr>
              <a:t>2%</a:t>
            </a:r>
            <a:endParaRPr kumimoji="0" lang="en-US" sz="1500" baseline="-25000" dirty="0">
              <a:solidFill>
                <a:schemeClr val="tx1"/>
              </a:solidFill>
              <a:latin typeface="Times New Roman"/>
              <a:cs typeface="Times New Roman"/>
            </a:endParaRPr>
          </a:p>
        </p:txBody>
      </p:sp>
      <p:sp>
        <p:nvSpPr>
          <p:cNvPr id="57" name="Rectangle 55"/>
          <p:cNvSpPr>
            <a:spLocks noChangeAspect="1" noChangeArrowheads="1"/>
          </p:cNvSpPr>
          <p:nvPr/>
        </p:nvSpPr>
        <p:spPr bwMode="auto">
          <a:xfrm>
            <a:off x="4310993" y="3076634"/>
            <a:ext cx="256480"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dirty="0" smtClean="0">
                <a:solidFill>
                  <a:srgbClr val="000000"/>
                </a:solidFill>
                <a:latin typeface="Times New Roman"/>
                <a:cs typeface="Times New Roman"/>
              </a:rPr>
              <a:t>4%</a:t>
            </a:r>
            <a:endParaRPr kumimoji="0" lang="en-US" sz="1500" baseline="-25000" dirty="0">
              <a:solidFill>
                <a:schemeClr val="tx1"/>
              </a:solidFill>
              <a:latin typeface="Times New Roman"/>
              <a:cs typeface="Times New Roman"/>
            </a:endParaRPr>
          </a:p>
        </p:txBody>
      </p:sp>
      <p:sp>
        <p:nvSpPr>
          <p:cNvPr id="59" name="Rectangle 55"/>
          <p:cNvSpPr>
            <a:spLocks noChangeAspect="1" noChangeArrowheads="1"/>
          </p:cNvSpPr>
          <p:nvPr/>
        </p:nvSpPr>
        <p:spPr bwMode="auto">
          <a:xfrm>
            <a:off x="4310993" y="2436554"/>
            <a:ext cx="256480"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dirty="0" smtClean="0">
                <a:solidFill>
                  <a:srgbClr val="000000"/>
                </a:solidFill>
                <a:latin typeface="Times New Roman"/>
                <a:cs typeface="Times New Roman"/>
              </a:rPr>
              <a:t>6%</a:t>
            </a:r>
            <a:endParaRPr kumimoji="0" lang="en-US" sz="1500" baseline="-25000" dirty="0">
              <a:solidFill>
                <a:schemeClr val="tx1"/>
              </a:solidFill>
              <a:latin typeface="Times New Roman"/>
              <a:cs typeface="Times New Roman"/>
            </a:endParaRPr>
          </a:p>
        </p:txBody>
      </p:sp>
      <p:sp>
        <p:nvSpPr>
          <p:cNvPr id="60" name="Rectangle 55"/>
          <p:cNvSpPr>
            <a:spLocks noChangeAspect="1" noChangeArrowheads="1"/>
          </p:cNvSpPr>
          <p:nvPr/>
        </p:nvSpPr>
        <p:spPr bwMode="auto">
          <a:xfrm>
            <a:off x="4310993" y="1823906"/>
            <a:ext cx="256480"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dirty="0" smtClean="0">
                <a:solidFill>
                  <a:srgbClr val="000000"/>
                </a:solidFill>
                <a:latin typeface="Times New Roman"/>
                <a:cs typeface="Times New Roman"/>
              </a:rPr>
              <a:t>8%</a:t>
            </a:r>
            <a:endParaRPr kumimoji="0" lang="en-US" sz="1500" baseline="-25000" dirty="0">
              <a:solidFill>
                <a:schemeClr val="tx1"/>
              </a:solidFill>
              <a:latin typeface="Times New Roman"/>
              <a:cs typeface="Times New Roman"/>
            </a:endParaRPr>
          </a:p>
        </p:txBody>
      </p:sp>
      <p:sp>
        <p:nvSpPr>
          <p:cNvPr id="69" name="Freeform 68"/>
          <p:cNvSpPr/>
          <p:nvPr/>
        </p:nvSpPr>
        <p:spPr>
          <a:xfrm>
            <a:off x="4608576" y="2286000"/>
            <a:ext cx="4224528" cy="2331720"/>
          </a:xfrm>
          <a:custGeom>
            <a:avLst/>
            <a:gdLst>
              <a:gd name="connsiteX0" fmla="*/ 0 w 4224528"/>
              <a:gd name="connsiteY0" fmla="*/ 996696 h 2331720"/>
              <a:gd name="connsiteX1" fmla="*/ 100584 w 4224528"/>
              <a:gd name="connsiteY1" fmla="*/ 1097280 h 2331720"/>
              <a:gd name="connsiteX2" fmla="*/ 192024 w 4224528"/>
              <a:gd name="connsiteY2" fmla="*/ 804672 h 2331720"/>
              <a:gd name="connsiteX3" fmla="*/ 256032 w 4224528"/>
              <a:gd name="connsiteY3" fmla="*/ 768096 h 2331720"/>
              <a:gd name="connsiteX4" fmla="*/ 356616 w 4224528"/>
              <a:gd name="connsiteY4" fmla="*/ 658368 h 2331720"/>
              <a:gd name="connsiteX5" fmla="*/ 429768 w 4224528"/>
              <a:gd name="connsiteY5" fmla="*/ 256032 h 2331720"/>
              <a:gd name="connsiteX6" fmla="*/ 539496 w 4224528"/>
              <a:gd name="connsiteY6" fmla="*/ 0 h 2331720"/>
              <a:gd name="connsiteX7" fmla="*/ 603504 w 4224528"/>
              <a:gd name="connsiteY7" fmla="*/ 393192 h 2331720"/>
              <a:gd name="connsiteX8" fmla="*/ 685800 w 4224528"/>
              <a:gd name="connsiteY8" fmla="*/ 411480 h 2331720"/>
              <a:gd name="connsiteX9" fmla="*/ 786384 w 4224528"/>
              <a:gd name="connsiteY9" fmla="*/ 310896 h 2331720"/>
              <a:gd name="connsiteX10" fmla="*/ 877824 w 4224528"/>
              <a:gd name="connsiteY10" fmla="*/ 694944 h 2331720"/>
              <a:gd name="connsiteX11" fmla="*/ 1042416 w 4224528"/>
              <a:gd name="connsiteY11" fmla="*/ 420624 h 2331720"/>
              <a:gd name="connsiteX12" fmla="*/ 1115568 w 4224528"/>
              <a:gd name="connsiteY12" fmla="*/ 118872 h 2331720"/>
              <a:gd name="connsiteX13" fmla="*/ 1216152 w 4224528"/>
              <a:gd name="connsiteY13" fmla="*/ 347472 h 2331720"/>
              <a:gd name="connsiteX14" fmla="*/ 1280160 w 4224528"/>
              <a:gd name="connsiteY14" fmla="*/ 1298448 h 2331720"/>
              <a:gd name="connsiteX15" fmla="*/ 1335024 w 4224528"/>
              <a:gd name="connsiteY15" fmla="*/ 1106424 h 2331720"/>
              <a:gd name="connsiteX16" fmla="*/ 1536192 w 4224528"/>
              <a:gd name="connsiteY16" fmla="*/ 256032 h 2331720"/>
              <a:gd name="connsiteX17" fmla="*/ 1618488 w 4224528"/>
              <a:gd name="connsiteY17" fmla="*/ 128016 h 2331720"/>
              <a:gd name="connsiteX18" fmla="*/ 1700784 w 4224528"/>
              <a:gd name="connsiteY18" fmla="*/ 649224 h 2331720"/>
              <a:gd name="connsiteX19" fmla="*/ 1783080 w 4224528"/>
              <a:gd name="connsiteY19" fmla="*/ 246888 h 2331720"/>
              <a:gd name="connsiteX20" fmla="*/ 1874520 w 4224528"/>
              <a:gd name="connsiteY20" fmla="*/ 1051560 h 2331720"/>
              <a:gd name="connsiteX21" fmla="*/ 1947672 w 4224528"/>
              <a:gd name="connsiteY21" fmla="*/ 1188720 h 2331720"/>
              <a:gd name="connsiteX22" fmla="*/ 2002536 w 4224528"/>
              <a:gd name="connsiteY22" fmla="*/ 640080 h 2331720"/>
              <a:gd name="connsiteX23" fmla="*/ 2048256 w 4224528"/>
              <a:gd name="connsiteY23" fmla="*/ 228600 h 2331720"/>
              <a:gd name="connsiteX24" fmla="*/ 2212848 w 4224528"/>
              <a:gd name="connsiteY24" fmla="*/ 905256 h 2331720"/>
              <a:gd name="connsiteX25" fmla="*/ 2386584 w 4224528"/>
              <a:gd name="connsiteY25" fmla="*/ 1078992 h 2331720"/>
              <a:gd name="connsiteX26" fmla="*/ 2450592 w 4224528"/>
              <a:gd name="connsiteY26" fmla="*/ 1024128 h 2331720"/>
              <a:gd name="connsiteX27" fmla="*/ 2569464 w 4224528"/>
              <a:gd name="connsiteY27" fmla="*/ 1252728 h 2331720"/>
              <a:gd name="connsiteX28" fmla="*/ 2624328 w 4224528"/>
              <a:gd name="connsiteY28" fmla="*/ 1618488 h 2331720"/>
              <a:gd name="connsiteX29" fmla="*/ 2715768 w 4224528"/>
              <a:gd name="connsiteY29" fmla="*/ 1545336 h 2331720"/>
              <a:gd name="connsiteX30" fmla="*/ 2862072 w 4224528"/>
              <a:gd name="connsiteY30" fmla="*/ 1078992 h 2331720"/>
              <a:gd name="connsiteX31" fmla="*/ 3063240 w 4224528"/>
              <a:gd name="connsiteY31" fmla="*/ 996696 h 2331720"/>
              <a:gd name="connsiteX32" fmla="*/ 3145536 w 4224528"/>
              <a:gd name="connsiteY32" fmla="*/ 722376 h 2331720"/>
              <a:gd name="connsiteX33" fmla="*/ 3383280 w 4224528"/>
              <a:gd name="connsiteY33" fmla="*/ 621792 h 2331720"/>
              <a:gd name="connsiteX34" fmla="*/ 3456432 w 4224528"/>
              <a:gd name="connsiteY34" fmla="*/ 1170432 h 2331720"/>
              <a:gd name="connsiteX35" fmla="*/ 3547872 w 4224528"/>
              <a:gd name="connsiteY35" fmla="*/ 1554480 h 2331720"/>
              <a:gd name="connsiteX36" fmla="*/ 3639312 w 4224528"/>
              <a:gd name="connsiteY36" fmla="*/ 1581912 h 2331720"/>
              <a:gd name="connsiteX37" fmla="*/ 3712464 w 4224528"/>
              <a:gd name="connsiteY37" fmla="*/ 1371600 h 2331720"/>
              <a:gd name="connsiteX38" fmla="*/ 3803904 w 4224528"/>
              <a:gd name="connsiteY38" fmla="*/ 1298448 h 2331720"/>
              <a:gd name="connsiteX39" fmla="*/ 3886200 w 4224528"/>
              <a:gd name="connsiteY39" fmla="*/ 1152144 h 2331720"/>
              <a:gd name="connsiteX40" fmla="*/ 3950208 w 4224528"/>
              <a:gd name="connsiteY40" fmla="*/ 1179576 h 2331720"/>
              <a:gd name="connsiteX41" fmla="*/ 4078224 w 4224528"/>
              <a:gd name="connsiteY41" fmla="*/ 1481328 h 2331720"/>
              <a:gd name="connsiteX42" fmla="*/ 4142232 w 4224528"/>
              <a:gd name="connsiteY42" fmla="*/ 2331720 h 2331720"/>
              <a:gd name="connsiteX43" fmla="*/ 4224528 w 4224528"/>
              <a:gd name="connsiteY43" fmla="*/ 1746504 h 2331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4224528" h="2331720">
                <a:moveTo>
                  <a:pt x="0" y="996696"/>
                </a:moveTo>
                <a:lnTo>
                  <a:pt x="100584" y="1097280"/>
                </a:lnTo>
                <a:lnTo>
                  <a:pt x="192024" y="804672"/>
                </a:lnTo>
                <a:lnTo>
                  <a:pt x="256032" y="768096"/>
                </a:lnTo>
                <a:lnTo>
                  <a:pt x="356616" y="658368"/>
                </a:lnTo>
                <a:lnTo>
                  <a:pt x="429768" y="256032"/>
                </a:lnTo>
                <a:lnTo>
                  <a:pt x="539496" y="0"/>
                </a:lnTo>
                <a:lnTo>
                  <a:pt x="603504" y="393192"/>
                </a:lnTo>
                <a:lnTo>
                  <a:pt x="685800" y="411480"/>
                </a:lnTo>
                <a:lnTo>
                  <a:pt x="786384" y="310896"/>
                </a:lnTo>
                <a:lnTo>
                  <a:pt x="877824" y="694944"/>
                </a:lnTo>
                <a:lnTo>
                  <a:pt x="1042416" y="420624"/>
                </a:lnTo>
                <a:lnTo>
                  <a:pt x="1115568" y="118872"/>
                </a:lnTo>
                <a:lnTo>
                  <a:pt x="1216152" y="347472"/>
                </a:lnTo>
                <a:lnTo>
                  <a:pt x="1280160" y="1298448"/>
                </a:lnTo>
                <a:lnTo>
                  <a:pt x="1335024" y="1106424"/>
                </a:lnTo>
                <a:lnTo>
                  <a:pt x="1536192" y="256032"/>
                </a:lnTo>
                <a:lnTo>
                  <a:pt x="1618488" y="128016"/>
                </a:lnTo>
                <a:lnTo>
                  <a:pt x="1700784" y="649224"/>
                </a:lnTo>
                <a:lnTo>
                  <a:pt x="1783080" y="246888"/>
                </a:lnTo>
                <a:lnTo>
                  <a:pt x="1874520" y="1051560"/>
                </a:lnTo>
                <a:lnTo>
                  <a:pt x="1947672" y="1188720"/>
                </a:lnTo>
                <a:lnTo>
                  <a:pt x="2002536" y="640080"/>
                </a:lnTo>
                <a:lnTo>
                  <a:pt x="2048256" y="228600"/>
                </a:lnTo>
                <a:lnTo>
                  <a:pt x="2212848" y="905256"/>
                </a:lnTo>
                <a:lnTo>
                  <a:pt x="2386584" y="1078992"/>
                </a:lnTo>
                <a:lnTo>
                  <a:pt x="2450592" y="1024128"/>
                </a:lnTo>
                <a:lnTo>
                  <a:pt x="2569464" y="1252728"/>
                </a:lnTo>
                <a:lnTo>
                  <a:pt x="2624328" y="1618488"/>
                </a:lnTo>
                <a:lnTo>
                  <a:pt x="2715768" y="1545336"/>
                </a:lnTo>
                <a:lnTo>
                  <a:pt x="2862072" y="1078992"/>
                </a:lnTo>
                <a:lnTo>
                  <a:pt x="3063240" y="996696"/>
                </a:lnTo>
                <a:lnTo>
                  <a:pt x="3145536" y="722376"/>
                </a:lnTo>
                <a:lnTo>
                  <a:pt x="3383280" y="621792"/>
                </a:lnTo>
                <a:lnTo>
                  <a:pt x="3456432" y="1170432"/>
                </a:lnTo>
                <a:lnTo>
                  <a:pt x="3547872" y="1554480"/>
                </a:lnTo>
                <a:lnTo>
                  <a:pt x="3639312" y="1581912"/>
                </a:lnTo>
                <a:lnTo>
                  <a:pt x="3712464" y="1371600"/>
                </a:lnTo>
                <a:lnTo>
                  <a:pt x="3803904" y="1298448"/>
                </a:lnTo>
                <a:lnTo>
                  <a:pt x="3886200" y="1152144"/>
                </a:lnTo>
                <a:lnTo>
                  <a:pt x="3950208" y="1179576"/>
                </a:lnTo>
                <a:lnTo>
                  <a:pt x="4078224" y="1481328"/>
                </a:lnTo>
                <a:lnTo>
                  <a:pt x="4142232" y="2331720"/>
                </a:lnTo>
                <a:lnTo>
                  <a:pt x="4224528" y="1746504"/>
                </a:lnTo>
              </a:path>
            </a:pathLst>
          </a:custGeom>
          <a:noFill/>
          <a:ln w="57150">
            <a:solidFill>
              <a:schemeClr val="accent5">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Rectangle 55"/>
          <p:cNvSpPr>
            <a:spLocks noChangeAspect="1" noChangeArrowheads="1"/>
          </p:cNvSpPr>
          <p:nvPr/>
        </p:nvSpPr>
        <p:spPr bwMode="auto">
          <a:xfrm rot="16200000">
            <a:off x="4438055" y="5020591"/>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dirty="0" smtClean="0">
                <a:solidFill>
                  <a:srgbClr val="000000"/>
                </a:solidFill>
                <a:latin typeface="Times New Roman"/>
                <a:cs typeface="Times New Roman"/>
              </a:rPr>
              <a:t>1960</a:t>
            </a:r>
            <a:endParaRPr kumimoji="0" lang="en-US" sz="2400" baseline="-25000" dirty="0">
              <a:solidFill>
                <a:schemeClr val="tx1"/>
              </a:solidFill>
              <a:latin typeface="Times New Roman"/>
              <a:cs typeface="Times New Roman"/>
            </a:endParaRPr>
          </a:p>
        </p:txBody>
      </p:sp>
      <p:sp>
        <p:nvSpPr>
          <p:cNvPr id="83" name="Rectangle 55"/>
          <p:cNvSpPr>
            <a:spLocks noChangeAspect="1" noChangeArrowheads="1"/>
          </p:cNvSpPr>
          <p:nvPr/>
        </p:nvSpPr>
        <p:spPr bwMode="auto">
          <a:xfrm rot="16200000">
            <a:off x="4700183" y="5026687"/>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dirty="0" smtClean="0">
                <a:solidFill>
                  <a:srgbClr val="000000"/>
                </a:solidFill>
                <a:latin typeface="Times New Roman"/>
                <a:cs typeface="Times New Roman"/>
              </a:rPr>
              <a:t>1963</a:t>
            </a:r>
            <a:endParaRPr kumimoji="0" lang="en-US" sz="2400" baseline="-25000" dirty="0">
              <a:solidFill>
                <a:schemeClr val="tx1"/>
              </a:solidFill>
              <a:latin typeface="Times New Roman"/>
              <a:cs typeface="Times New Roman"/>
            </a:endParaRPr>
          </a:p>
        </p:txBody>
      </p:sp>
      <p:sp>
        <p:nvSpPr>
          <p:cNvPr id="84" name="Rectangle 55"/>
          <p:cNvSpPr>
            <a:spLocks noChangeAspect="1" noChangeArrowheads="1"/>
          </p:cNvSpPr>
          <p:nvPr/>
        </p:nvSpPr>
        <p:spPr bwMode="auto">
          <a:xfrm rot="16200000">
            <a:off x="4965359" y="5017543"/>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dirty="0" smtClean="0">
                <a:solidFill>
                  <a:srgbClr val="000000"/>
                </a:solidFill>
                <a:latin typeface="Times New Roman"/>
                <a:cs typeface="Times New Roman"/>
              </a:rPr>
              <a:t>1966</a:t>
            </a:r>
            <a:endParaRPr kumimoji="0" lang="en-US" sz="2400" baseline="-25000" dirty="0">
              <a:solidFill>
                <a:schemeClr val="tx1"/>
              </a:solidFill>
              <a:latin typeface="Times New Roman"/>
              <a:cs typeface="Times New Roman"/>
            </a:endParaRPr>
          </a:p>
        </p:txBody>
      </p:sp>
      <p:sp>
        <p:nvSpPr>
          <p:cNvPr id="85" name="Rectangle 55"/>
          <p:cNvSpPr>
            <a:spLocks noChangeAspect="1" noChangeArrowheads="1"/>
          </p:cNvSpPr>
          <p:nvPr/>
        </p:nvSpPr>
        <p:spPr bwMode="auto">
          <a:xfrm rot="16200000">
            <a:off x="5227487" y="5023639"/>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dirty="0" smtClean="0">
                <a:solidFill>
                  <a:srgbClr val="000000"/>
                </a:solidFill>
                <a:latin typeface="Times New Roman"/>
                <a:cs typeface="Times New Roman"/>
              </a:rPr>
              <a:t>1969</a:t>
            </a:r>
            <a:endParaRPr kumimoji="0" lang="en-US" sz="2400" baseline="-25000" dirty="0">
              <a:solidFill>
                <a:schemeClr val="tx1"/>
              </a:solidFill>
              <a:latin typeface="Times New Roman"/>
              <a:cs typeface="Times New Roman"/>
            </a:endParaRPr>
          </a:p>
        </p:txBody>
      </p:sp>
      <p:sp>
        <p:nvSpPr>
          <p:cNvPr id="86" name="Rectangle 55"/>
          <p:cNvSpPr>
            <a:spLocks noChangeAspect="1" noChangeArrowheads="1"/>
          </p:cNvSpPr>
          <p:nvPr/>
        </p:nvSpPr>
        <p:spPr bwMode="auto">
          <a:xfrm rot="16200000">
            <a:off x="5477423" y="5026687"/>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dirty="0" smtClean="0">
                <a:solidFill>
                  <a:srgbClr val="000000"/>
                </a:solidFill>
                <a:latin typeface="Times New Roman"/>
                <a:cs typeface="Times New Roman"/>
              </a:rPr>
              <a:t>1972</a:t>
            </a:r>
            <a:endParaRPr kumimoji="0" lang="en-US" sz="2400" baseline="-25000" dirty="0">
              <a:solidFill>
                <a:schemeClr val="tx1"/>
              </a:solidFill>
              <a:latin typeface="Times New Roman"/>
              <a:cs typeface="Times New Roman"/>
            </a:endParaRPr>
          </a:p>
        </p:txBody>
      </p:sp>
      <p:sp>
        <p:nvSpPr>
          <p:cNvPr id="87" name="Rectangle 55"/>
          <p:cNvSpPr>
            <a:spLocks noChangeAspect="1" noChangeArrowheads="1"/>
          </p:cNvSpPr>
          <p:nvPr/>
        </p:nvSpPr>
        <p:spPr bwMode="auto">
          <a:xfrm rot="16200000">
            <a:off x="5739551" y="5032783"/>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dirty="0" smtClean="0">
                <a:solidFill>
                  <a:srgbClr val="000000"/>
                </a:solidFill>
                <a:latin typeface="Times New Roman"/>
                <a:cs typeface="Times New Roman"/>
              </a:rPr>
              <a:t>1975</a:t>
            </a:r>
            <a:endParaRPr kumimoji="0" lang="en-US" sz="2400" baseline="-25000" dirty="0">
              <a:solidFill>
                <a:schemeClr val="tx1"/>
              </a:solidFill>
              <a:latin typeface="Times New Roman"/>
              <a:cs typeface="Times New Roman"/>
            </a:endParaRPr>
          </a:p>
        </p:txBody>
      </p:sp>
      <p:sp>
        <p:nvSpPr>
          <p:cNvPr id="88" name="Rectangle 55"/>
          <p:cNvSpPr>
            <a:spLocks noChangeAspect="1" noChangeArrowheads="1"/>
          </p:cNvSpPr>
          <p:nvPr/>
        </p:nvSpPr>
        <p:spPr bwMode="auto">
          <a:xfrm rot="16200000">
            <a:off x="6004727" y="5023639"/>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dirty="0" smtClean="0">
                <a:solidFill>
                  <a:srgbClr val="000000"/>
                </a:solidFill>
                <a:latin typeface="Times New Roman"/>
                <a:cs typeface="Times New Roman"/>
              </a:rPr>
              <a:t>1978</a:t>
            </a:r>
            <a:endParaRPr kumimoji="0" lang="en-US" sz="2400" baseline="-25000" dirty="0">
              <a:solidFill>
                <a:schemeClr val="tx1"/>
              </a:solidFill>
              <a:latin typeface="Times New Roman"/>
              <a:cs typeface="Times New Roman"/>
            </a:endParaRPr>
          </a:p>
        </p:txBody>
      </p:sp>
      <p:sp>
        <p:nvSpPr>
          <p:cNvPr id="89" name="Rectangle 55"/>
          <p:cNvSpPr>
            <a:spLocks noChangeAspect="1" noChangeArrowheads="1"/>
          </p:cNvSpPr>
          <p:nvPr/>
        </p:nvSpPr>
        <p:spPr bwMode="auto">
          <a:xfrm rot="16200000">
            <a:off x="6266855" y="5029735"/>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dirty="0" smtClean="0">
                <a:solidFill>
                  <a:srgbClr val="000000"/>
                </a:solidFill>
                <a:latin typeface="Times New Roman"/>
                <a:cs typeface="Times New Roman"/>
              </a:rPr>
              <a:t>1981</a:t>
            </a:r>
            <a:endParaRPr kumimoji="0" lang="en-US" sz="2400" baseline="-25000" dirty="0">
              <a:solidFill>
                <a:schemeClr val="tx1"/>
              </a:solidFill>
              <a:latin typeface="Times New Roman"/>
              <a:cs typeface="Times New Roman"/>
            </a:endParaRPr>
          </a:p>
        </p:txBody>
      </p:sp>
      <p:sp>
        <p:nvSpPr>
          <p:cNvPr id="90" name="Rectangle 55"/>
          <p:cNvSpPr>
            <a:spLocks noChangeAspect="1" noChangeArrowheads="1"/>
          </p:cNvSpPr>
          <p:nvPr/>
        </p:nvSpPr>
        <p:spPr bwMode="auto">
          <a:xfrm rot="16200000">
            <a:off x="6501551" y="5026687"/>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dirty="0" smtClean="0">
                <a:solidFill>
                  <a:srgbClr val="000000"/>
                </a:solidFill>
                <a:latin typeface="Times New Roman"/>
                <a:cs typeface="Times New Roman"/>
              </a:rPr>
              <a:t>1984</a:t>
            </a:r>
            <a:endParaRPr kumimoji="0" lang="en-US" sz="2400" baseline="-25000" dirty="0">
              <a:solidFill>
                <a:schemeClr val="tx1"/>
              </a:solidFill>
              <a:latin typeface="Times New Roman"/>
              <a:cs typeface="Times New Roman"/>
            </a:endParaRPr>
          </a:p>
        </p:txBody>
      </p:sp>
      <p:sp>
        <p:nvSpPr>
          <p:cNvPr id="91" name="Rectangle 55"/>
          <p:cNvSpPr>
            <a:spLocks noChangeAspect="1" noChangeArrowheads="1"/>
          </p:cNvSpPr>
          <p:nvPr/>
        </p:nvSpPr>
        <p:spPr bwMode="auto">
          <a:xfrm rot="16200000">
            <a:off x="6763679" y="5032783"/>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dirty="0" smtClean="0">
                <a:solidFill>
                  <a:srgbClr val="000000"/>
                </a:solidFill>
                <a:latin typeface="Times New Roman"/>
                <a:cs typeface="Times New Roman"/>
              </a:rPr>
              <a:t>1987</a:t>
            </a:r>
            <a:endParaRPr kumimoji="0" lang="en-US" sz="2400" baseline="-25000" dirty="0">
              <a:solidFill>
                <a:schemeClr val="tx1"/>
              </a:solidFill>
              <a:latin typeface="Times New Roman"/>
              <a:cs typeface="Times New Roman"/>
            </a:endParaRPr>
          </a:p>
        </p:txBody>
      </p:sp>
      <p:sp>
        <p:nvSpPr>
          <p:cNvPr id="93" name="Rectangle 55"/>
          <p:cNvSpPr>
            <a:spLocks noChangeAspect="1" noChangeArrowheads="1"/>
          </p:cNvSpPr>
          <p:nvPr/>
        </p:nvSpPr>
        <p:spPr bwMode="auto">
          <a:xfrm rot="16200000">
            <a:off x="7028855" y="5023639"/>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dirty="0" smtClean="0">
                <a:solidFill>
                  <a:srgbClr val="000000"/>
                </a:solidFill>
                <a:latin typeface="Times New Roman"/>
                <a:cs typeface="Times New Roman"/>
              </a:rPr>
              <a:t>1990</a:t>
            </a:r>
            <a:endParaRPr kumimoji="0" lang="en-US" sz="2400" baseline="-25000" dirty="0">
              <a:solidFill>
                <a:schemeClr val="tx1"/>
              </a:solidFill>
              <a:latin typeface="Times New Roman"/>
              <a:cs typeface="Times New Roman"/>
            </a:endParaRPr>
          </a:p>
        </p:txBody>
      </p:sp>
      <p:sp>
        <p:nvSpPr>
          <p:cNvPr id="94" name="Rectangle 55"/>
          <p:cNvSpPr>
            <a:spLocks noChangeAspect="1" noChangeArrowheads="1"/>
          </p:cNvSpPr>
          <p:nvPr/>
        </p:nvSpPr>
        <p:spPr bwMode="auto">
          <a:xfrm rot="16200000">
            <a:off x="7290983" y="5029735"/>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dirty="0" smtClean="0">
                <a:solidFill>
                  <a:srgbClr val="000000"/>
                </a:solidFill>
                <a:latin typeface="Times New Roman"/>
                <a:cs typeface="Times New Roman"/>
              </a:rPr>
              <a:t>1993</a:t>
            </a:r>
            <a:endParaRPr kumimoji="0" lang="en-US" sz="2400" baseline="-25000" dirty="0">
              <a:solidFill>
                <a:schemeClr val="tx1"/>
              </a:solidFill>
              <a:latin typeface="Times New Roman"/>
              <a:cs typeface="Times New Roman"/>
            </a:endParaRPr>
          </a:p>
        </p:txBody>
      </p:sp>
      <p:sp>
        <p:nvSpPr>
          <p:cNvPr id="95" name="Rectangle 55"/>
          <p:cNvSpPr>
            <a:spLocks noChangeAspect="1" noChangeArrowheads="1"/>
          </p:cNvSpPr>
          <p:nvPr/>
        </p:nvSpPr>
        <p:spPr bwMode="auto">
          <a:xfrm rot="16200000">
            <a:off x="7540919" y="5032783"/>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dirty="0" smtClean="0">
                <a:solidFill>
                  <a:srgbClr val="000000"/>
                </a:solidFill>
                <a:latin typeface="Times New Roman"/>
                <a:cs typeface="Times New Roman"/>
              </a:rPr>
              <a:t>1996</a:t>
            </a:r>
            <a:endParaRPr kumimoji="0" lang="en-US" sz="2400" baseline="-25000" dirty="0">
              <a:solidFill>
                <a:schemeClr val="tx1"/>
              </a:solidFill>
              <a:latin typeface="Times New Roman"/>
              <a:cs typeface="Times New Roman"/>
            </a:endParaRPr>
          </a:p>
        </p:txBody>
      </p:sp>
      <p:sp>
        <p:nvSpPr>
          <p:cNvPr id="96" name="Rectangle 55"/>
          <p:cNvSpPr>
            <a:spLocks noChangeAspect="1" noChangeArrowheads="1"/>
          </p:cNvSpPr>
          <p:nvPr/>
        </p:nvSpPr>
        <p:spPr bwMode="auto">
          <a:xfrm rot="16200000">
            <a:off x="7803047" y="5038879"/>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dirty="0" smtClean="0">
                <a:solidFill>
                  <a:srgbClr val="000000"/>
                </a:solidFill>
                <a:latin typeface="Times New Roman"/>
                <a:cs typeface="Times New Roman"/>
              </a:rPr>
              <a:t>1999</a:t>
            </a:r>
            <a:endParaRPr kumimoji="0" lang="en-US" sz="2400" baseline="-25000" dirty="0">
              <a:solidFill>
                <a:schemeClr val="tx1"/>
              </a:solidFill>
              <a:latin typeface="Times New Roman"/>
              <a:cs typeface="Times New Roman"/>
            </a:endParaRPr>
          </a:p>
        </p:txBody>
      </p:sp>
      <p:sp>
        <p:nvSpPr>
          <p:cNvPr id="97" name="Rectangle 55"/>
          <p:cNvSpPr>
            <a:spLocks noChangeAspect="1" noChangeArrowheads="1"/>
          </p:cNvSpPr>
          <p:nvPr/>
        </p:nvSpPr>
        <p:spPr bwMode="auto">
          <a:xfrm rot="16200000">
            <a:off x="8068223" y="5029735"/>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dirty="0" smtClean="0">
                <a:solidFill>
                  <a:srgbClr val="000000"/>
                </a:solidFill>
                <a:latin typeface="Times New Roman"/>
                <a:cs typeface="Times New Roman"/>
              </a:rPr>
              <a:t>2002</a:t>
            </a:r>
            <a:endParaRPr kumimoji="0" lang="en-US" sz="2400" baseline="-25000" dirty="0">
              <a:solidFill>
                <a:schemeClr val="tx1"/>
              </a:solidFill>
              <a:latin typeface="Times New Roman"/>
              <a:cs typeface="Times New Roman"/>
            </a:endParaRPr>
          </a:p>
        </p:txBody>
      </p:sp>
      <p:sp>
        <p:nvSpPr>
          <p:cNvPr id="98" name="Rectangle 55"/>
          <p:cNvSpPr>
            <a:spLocks noChangeAspect="1" noChangeArrowheads="1"/>
          </p:cNvSpPr>
          <p:nvPr/>
        </p:nvSpPr>
        <p:spPr bwMode="auto">
          <a:xfrm rot="16200000">
            <a:off x="8330351" y="5035831"/>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dirty="0" smtClean="0">
                <a:solidFill>
                  <a:srgbClr val="000000"/>
                </a:solidFill>
                <a:latin typeface="Times New Roman"/>
                <a:cs typeface="Times New Roman"/>
              </a:rPr>
              <a:t>2005</a:t>
            </a:r>
            <a:endParaRPr kumimoji="0" lang="en-US" sz="2400" baseline="-25000" dirty="0">
              <a:solidFill>
                <a:schemeClr val="tx1"/>
              </a:solidFill>
              <a:latin typeface="Times New Roman"/>
              <a:cs typeface="Times New Roman"/>
            </a:endParaRPr>
          </a:p>
        </p:txBody>
      </p:sp>
      <p:sp>
        <p:nvSpPr>
          <p:cNvPr id="99" name="Rectangle 55"/>
          <p:cNvSpPr>
            <a:spLocks noChangeAspect="1" noChangeArrowheads="1"/>
          </p:cNvSpPr>
          <p:nvPr/>
        </p:nvSpPr>
        <p:spPr bwMode="auto">
          <a:xfrm rot="16200000">
            <a:off x="8574191" y="5032783"/>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dirty="0" smtClean="0">
                <a:solidFill>
                  <a:srgbClr val="000000"/>
                </a:solidFill>
                <a:latin typeface="Times New Roman"/>
                <a:cs typeface="Times New Roman"/>
              </a:rPr>
              <a:t>2008</a:t>
            </a:r>
            <a:endParaRPr kumimoji="0" lang="en-US" sz="2400" baseline="-25000" dirty="0">
              <a:solidFill>
                <a:schemeClr val="tx1"/>
              </a:solidFill>
              <a:latin typeface="Times New Roman"/>
              <a:cs typeface="Times New Roman"/>
            </a:endParaRPr>
          </a:p>
        </p:txBody>
      </p:sp>
      <p:sp>
        <p:nvSpPr>
          <p:cNvPr id="100" name="Rectangle 55"/>
          <p:cNvSpPr>
            <a:spLocks noChangeAspect="1" noChangeArrowheads="1"/>
          </p:cNvSpPr>
          <p:nvPr/>
        </p:nvSpPr>
        <p:spPr bwMode="auto">
          <a:xfrm>
            <a:off x="5002700" y="1568540"/>
            <a:ext cx="3751027" cy="492443"/>
          </a:xfrm>
          <a:prstGeom prst="rect">
            <a:avLst/>
          </a:prstGeom>
          <a:noFill/>
          <a:ln w="9525">
            <a:noFill/>
            <a:miter lim="800000"/>
            <a:headEnd/>
            <a:tailEnd/>
          </a:ln>
        </p:spPr>
        <p:txBody>
          <a:bodyPr wrap="none" lIns="0" tIns="0" rIns="0" bIns="0">
            <a:prstTxWarp prst="textNoShape">
              <a:avLst/>
            </a:prstTxWarp>
            <a:spAutoFit/>
          </a:bodyPr>
          <a:lstStyle/>
          <a:p>
            <a:pPr algn="ctr"/>
            <a:r>
              <a:rPr kumimoji="0" lang="en-US" sz="1600" b="1" i="1" dirty="0" smtClean="0">
                <a:solidFill>
                  <a:srgbClr val="000000"/>
                </a:solidFill>
                <a:latin typeface="Times New Roman"/>
                <a:cs typeface="Times New Roman"/>
              </a:rPr>
              <a:t>Net Private Domestic Business Investment </a:t>
            </a:r>
          </a:p>
          <a:p>
            <a:pPr algn="ctr"/>
            <a:r>
              <a:rPr kumimoji="0" lang="en-US" sz="1600" b="1" i="1" dirty="0" smtClean="0">
                <a:solidFill>
                  <a:srgbClr val="000000"/>
                </a:solidFill>
                <a:latin typeface="Times New Roman"/>
                <a:cs typeface="Times New Roman"/>
              </a:rPr>
              <a:t>as a Share of GDP</a:t>
            </a:r>
            <a:endParaRPr kumimoji="0" lang="en-US" sz="2800" b="1" i="1" baseline="-25000" dirty="0">
              <a:solidFill>
                <a:schemeClr val="tx1"/>
              </a:solidFill>
              <a:latin typeface="Times New Roman"/>
              <a:cs typeface="Times New Roman"/>
            </a:endParaRPr>
          </a:p>
        </p:txBody>
      </p:sp>
      <p:sp>
        <p:nvSpPr>
          <p:cNvPr id="101" name="Rectangle 55"/>
          <p:cNvSpPr>
            <a:spLocks noChangeAspect="1" noChangeArrowheads="1"/>
          </p:cNvSpPr>
          <p:nvPr/>
        </p:nvSpPr>
        <p:spPr bwMode="auto">
          <a:xfrm>
            <a:off x="4246872" y="4661594"/>
            <a:ext cx="32060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dirty="0" smtClean="0">
                <a:solidFill>
                  <a:srgbClr val="000000"/>
                </a:solidFill>
                <a:latin typeface="Times New Roman"/>
                <a:cs typeface="Times New Roman"/>
              </a:rPr>
              <a:t>-1%</a:t>
            </a:r>
            <a:endParaRPr kumimoji="0" lang="en-US" sz="1500" baseline="-25000" dirty="0">
              <a:solidFill>
                <a:schemeClr val="tx1"/>
              </a:solidFill>
              <a:latin typeface="Times New Roman"/>
              <a:cs typeface="Times New Roman"/>
            </a:endParaRPr>
          </a:p>
        </p:txBody>
      </p:sp>
    </p:spTree>
    <p:extLst>
      <p:ext uri="{BB962C8B-B14F-4D97-AF65-F5344CB8AC3E}">
        <p14:creationId xmlns:p14="http://schemas.microsoft.com/office/powerpoint/2010/main" val="3778639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1">
                                            <p:txEl>
                                              <p:pRg st="1" end="1"/>
                                            </p:txEl>
                                          </p:spTgt>
                                        </p:tgtEl>
                                        <p:attrNameLst>
                                          <p:attrName>style.visibility</p:attrName>
                                        </p:attrNameLst>
                                      </p:cBhvr>
                                      <p:to>
                                        <p:strVal val="visible"/>
                                      </p:to>
                                    </p:set>
                                    <p:animEffect transition="in" filter="fade">
                                      <p:cBhvr>
                                        <p:cTn id="13" dur="500"/>
                                        <p:tgtEl>
                                          <p:spTgt spid="61">
                                            <p:txEl>
                                              <p:pRg st="1" end="1"/>
                                            </p:txEl>
                                          </p:spTgt>
                                        </p:tgtEl>
                                      </p:cBhvr>
                                    </p:animEffect>
                                    <p:anim calcmode="lin" valueType="num">
                                      <p:cBhvr>
                                        <p:cTn id="14"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1">
                                            <p:txEl>
                                              <p:pRg st="2" end="2"/>
                                            </p:txEl>
                                          </p:spTgt>
                                        </p:tgtEl>
                                        <p:attrNameLst>
                                          <p:attrName>style.visibility</p:attrName>
                                        </p:attrNameLst>
                                      </p:cBhvr>
                                      <p:to>
                                        <p:strVal val="visible"/>
                                      </p:to>
                                    </p:set>
                                    <p:animEffect transition="in" filter="fade">
                                      <p:cBhvr>
                                        <p:cTn id="19" dur="500"/>
                                        <p:tgtEl>
                                          <p:spTgt spid="61">
                                            <p:txEl>
                                              <p:pRg st="2" end="2"/>
                                            </p:txEl>
                                          </p:spTgt>
                                        </p:tgtEl>
                                      </p:cBhvr>
                                    </p:animEffect>
                                    <p:anim calcmode="lin" valueType="num">
                                      <p:cBhvr>
                                        <p:cTn id="20" dur="50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6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2" name="Title 1"/>
          <p:cNvSpPr>
            <a:spLocks noGrp="1"/>
          </p:cNvSpPr>
          <p:nvPr>
            <p:ph type="title"/>
          </p:nvPr>
        </p:nvSpPr>
        <p:spPr>
          <a:xfrm>
            <a:off x="119569" y="85081"/>
            <a:ext cx="8904855" cy="1125472"/>
          </a:xfrm>
        </p:spPr>
        <p:txBody>
          <a:bodyPr/>
          <a:lstStyle/>
          <a:p>
            <a:r>
              <a:rPr lang="en-US" sz="3400" dirty="0" smtClean="0"/>
              <a:t>Long-term Unemployment </a:t>
            </a:r>
            <a:br>
              <a:rPr lang="en-US" sz="3400" dirty="0" smtClean="0"/>
            </a:br>
            <a:r>
              <a:rPr lang="en-US" sz="3400" dirty="0" smtClean="0"/>
              <a:t>and </a:t>
            </a:r>
            <a:r>
              <a:rPr lang="en-US" sz="3400" dirty="0"/>
              <a:t>the 2008-09 Recovery</a:t>
            </a:r>
          </a:p>
        </p:txBody>
      </p:sp>
      <p:sp>
        <p:nvSpPr>
          <p:cNvPr id="61" name="Text Box 10"/>
          <p:cNvSpPr txBox="1">
            <a:spLocks noChangeArrowheads="1"/>
          </p:cNvSpPr>
          <p:nvPr/>
        </p:nvSpPr>
        <p:spPr bwMode="auto">
          <a:xfrm>
            <a:off x="73111" y="1375145"/>
            <a:ext cx="4054961" cy="4391972"/>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200" dirty="0">
                <a:latin typeface="Times New Roman" pitchFamily="18" charset="0"/>
                <a:cs typeface="Times New Roman" pitchFamily="18" charset="0"/>
              </a:rPr>
              <a:t>The long-term unemployment rate </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unemployed six months or more) soared to more than 4% in 2010-2011.</a:t>
            </a:r>
          </a:p>
          <a:p>
            <a:pPr marL="115888" indent="-115888">
              <a:lnSpc>
                <a:spcPct val="90000"/>
              </a:lnSpc>
              <a:spcBef>
                <a:spcPct val="50000"/>
              </a:spcBef>
              <a:buFontTx/>
              <a:buChar char="•"/>
            </a:pPr>
            <a:r>
              <a:rPr lang="en-US" sz="2200" dirty="0">
                <a:latin typeface="Times New Roman" pitchFamily="18" charset="0"/>
                <a:cs typeface="Times New Roman" pitchFamily="18" charset="0"/>
              </a:rPr>
              <a:t>This was </a:t>
            </a:r>
            <a:r>
              <a:rPr lang="en-US" sz="2200" dirty="0" smtClean="0">
                <a:latin typeface="Times New Roman" pitchFamily="18" charset="0"/>
                <a:cs typeface="Times New Roman" pitchFamily="18" charset="0"/>
              </a:rPr>
              <a:t>nearly </a:t>
            </a:r>
            <a:r>
              <a:rPr lang="en-US" sz="2200" dirty="0">
                <a:latin typeface="Times New Roman" pitchFamily="18" charset="0"/>
                <a:cs typeface="Times New Roman" pitchFamily="18" charset="0"/>
              </a:rPr>
              <a:t>twice the rate of even the most severe of the post WWII recessions.  </a:t>
            </a:r>
          </a:p>
          <a:p>
            <a:pPr marL="115888" indent="-115888">
              <a:lnSpc>
                <a:spcPct val="90000"/>
              </a:lnSpc>
              <a:spcBef>
                <a:spcPct val="50000"/>
              </a:spcBef>
              <a:buFontTx/>
              <a:buChar char="•"/>
            </a:pPr>
            <a:r>
              <a:rPr lang="en-US" sz="2200" dirty="0">
                <a:latin typeface="Times New Roman" pitchFamily="18" charset="0"/>
                <a:cs typeface="Times New Roman" pitchFamily="18" charset="0"/>
              </a:rPr>
              <a:t>Many economists believe that the extension of unemployment benefits to up to 99 weeks was an important contributing factor to this historically high long-term unemployment rate.</a:t>
            </a: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4681600" y="1911096"/>
            <a:ext cx="0" cy="293522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4681600" y="4846320"/>
            <a:ext cx="4242944"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49" name="Rectangle 55"/>
          <p:cNvSpPr>
            <a:spLocks noChangeAspect="1" noChangeArrowheads="1"/>
          </p:cNvSpPr>
          <p:nvPr/>
        </p:nvSpPr>
        <p:spPr bwMode="auto">
          <a:xfrm>
            <a:off x="4387733" y="4716458"/>
            <a:ext cx="238848"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dirty="0" smtClean="0">
                <a:solidFill>
                  <a:srgbClr val="000000"/>
                </a:solidFill>
                <a:latin typeface="Times New Roman"/>
                <a:cs typeface="Times New Roman"/>
              </a:rPr>
              <a:t>0%</a:t>
            </a:r>
            <a:endParaRPr kumimoji="0" lang="en-US" sz="1400" baseline="-25000" dirty="0">
              <a:solidFill>
                <a:schemeClr val="tx1"/>
              </a:solidFill>
              <a:latin typeface="Times New Roman"/>
              <a:cs typeface="Times New Roman"/>
            </a:endParaRPr>
          </a:p>
        </p:txBody>
      </p:sp>
      <p:sp>
        <p:nvSpPr>
          <p:cNvPr id="50" name="Rectangle 55"/>
          <p:cNvSpPr>
            <a:spLocks noChangeAspect="1" noChangeArrowheads="1"/>
          </p:cNvSpPr>
          <p:nvPr/>
        </p:nvSpPr>
        <p:spPr bwMode="auto">
          <a:xfrm>
            <a:off x="4253081" y="4076378"/>
            <a:ext cx="373500"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dirty="0" smtClean="0">
                <a:solidFill>
                  <a:srgbClr val="000000"/>
                </a:solidFill>
                <a:latin typeface="Times New Roman"/>
                <a:cs typeface="Times New Roman"/>
              </a:rPr>
              <a:t>1.0%</a:t>
            </a:r>
            <a:endParaRPr kumimoji="0" lang="en-US" sz="1400" baseline="-25000" dirty="0">
              <a:solidFill>
                <a:schemeClr val="tx1"/>
              </a:solidFill>
              <a:latin typeface="Times New Roman"/>
              <a:cs typeface="Times New Roman"/>
            </a:endParaRPr>
          </a:p>
        </p:txBody>
      </p:sp>
      <p:sp>
        <p:nvSpPr>
          <p:cNvPr id="51" name="Rectangle 55"/>
          <p:cNvSpPr>
            <a:spLocks noChangeAspect="1" noChangeArrowheads="1"/>
          </p:cNvSpPr>
          <p:nvPr/>
        </p:nvSpPr>
        <p:spPr bwMode="auto">
          <a:xfrm>
            <a:off x="4253081" y="3424106"/>
            <a:ext cx="373500"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dirty="0" smtClean="0">
                <a:solidFill>
                  <a:srgbClr val="000000"/>
                </a:solidFill>
                <a:latin typeface="Times New Roman"/>
                <a:cs typeface="Times New Roman"/>
              </a:rPr>
              <a:t>2.0%</a:t>
            </a:r>
            <a:endParaRPr kumimoji="0" lang="en-US" sz="1400" baseline="-25000" dirty="0">
              <a:solidFill>
                <a:schemeClr val="tx1"/>
              </a:solidFill>
              <a:latin typeface="Times New Roman"/>
              <a:cs typeface="Times New Roman"/>
            </a:endParaRPr>
          </a:p>
        </p:txBody>
      </p:sp>
      <p:sp>
        <p:nvSpPr>
          <p:cNvPr id="53" name="Rectangle 55"/>
          <p:cNvSpPr>
            <a:spLocks noChangeAspect="1" noChangeArrowheads="1"/>
          </p:cNvSpPr>
          <p:nvPr/>
        </p:nvSpPr>
        <p:spPr bwMode="auto">
          <a:xfrm>
            <a:off x="4253081" y="2774882"/>
            <a:ext cx="373500"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dirty="0" smtClean="0">
                <a:solidFill>
                  <a:srgbClr val="000000"/>
                </a:solidFill>
                <a:latin typeface="Times New Roman"/>
                <a:cs typeface="Times New Roman"/>
              </a:rPr>
              <a:t>3.0%</a:t>
            </a:r>
            <a:endParaRPr kumimoji="0" lang="en-US" sz="1400" baseline="-25000" dirty="0">
              <a:solidFill>
                <a:schemeClr val="tx1"/>
              </a:solidFill>
              <a:latin typeface="Times New Roman"/>
              <a:cs typeface="Times New Roman"/>
            </a:endParaRPr>
          </a:p>
        </p:txBody>
      </p:sp>
      <p:sp>
        <p:nvSpPr>
          <p:cNvPr id="54" name="Rectangle 55"/>
          <p:cNvSpPr>
            <a:spLocks noChangeAspect="1" noChangeArrowheads="1"/>
          </p:cNvSpPr>
          <p:nvPr/>
        </p:nvSpPr>
        <p:spPr bwMode="auto">
          <a:xfrm>
            <a:off x="4253081" y="2125658"/>
            <a:ext cx="373500" cy="215444"/>
          </a:xfrm>
          <a:prstGeom prst="rect">
            <a:avLst/>
          </a:prstGeom>
          <a:noFill/>
          <a:ln w="9525">
            <a:noFill/>
            <a:miter lim="800000"/>
            <a:headEnd/>
            <a:tailEnd/>
          </a:ln>
        </p:spPr>
        <p:txBody>
          <a:bodyPr wrap="none" lIns="0" tIns="0" rIns="0" bIns="0">
            <a:prstTxWarp prst="textNoShape">
              <a:avLst/>
            </a:prstTxWarp>
            <a:spAutoFit/>
          </a:bodyPr>
          <a:lstStyle/>
          <a:p>
            <a:pPr algn="r"/>
            <a:r>
              <a:rPr lang="en-US" sz="1400" dirty="0" smtClean="0">
                <a:solidFill>
                  <a:srgbClr val="000000"/>
                </a:solidFill>
                <a:latin typeface="Times New Roman"/>
                <a:cs typeface="Times New Roman"/>
              </a:rPr>
              <a:t>4.0</a:t>
            </a:r>
            <a:r>
              <a:rPr kumimoji="0" lang="en-US" sz="1400" dirty="0" smtClean="0">
                <a:solidFill>
                  <a:srgbClr val="000000"/>
                </a:solidFill>
                <a:latin typeface="Times New Roman"/>
                <a:cs typeface="Times New Roman"/>
              </a:rPr>
              <a:t>%</a:t>
            </a:r>
            <a:endParaRPr kumimoji="0" lang="en-US" sz="1400" baseline="-25000" dirty="0">
              <a:solidFill>
                <a:schemeClr val="tx1"/>
              </a:solidFill>
              <a:latin typeface="Times New Roman"/>
              <a:cs typeface="Times New Roman"/>
            </a:endParaRPr>
          </a:p>
        </p:txBody>
      </p:sp>
      <p:sp>
        <p:nvSpPr>
          <p:cNvPr id="55" name="Rectangle 55"/>
          <p:cNvSpPr>
            <a:spLocks noChangeAspect="1" noChangeArrowheads="1"/>
          </p:cNvSpPr>
          <p:nvPr/>
        </p:nvSpPr>
        <p:spPr bwMode="auto">
          <a:xfrm>
            <a:off x="4253081" y="3753290"/>
            <a:ext cx="373500"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dirty="0" smtClean="0">
                <a:solidFill>
                  <a:srgbClr val="000000"/>
                </a:solidFill>
                <a:latin typeface="Times New Roman"/>
                <a:cs typeface="Times New Roman"/>
              </a:rPr>
              <a:t>1.5%</a:t>
            </a:r>
            <a:endParaRPr kumimoji="0" lang="en-US" sz="1400" baseline="-25000" dirty="0">
              <a:solidFill>
                <a:schemeClr val="tx1"/>
              </a:solidFill>
              <a:latin typeface="Times New Roman"/>
              <a:cs typeface="Times New Roman"/>
            </a:endParaRPr>
          </a:p>
        </p:txBody>
      </p:sp>
      <p:sp>
        <p:nvSpPr>
          <p:cNvPr id="57" name="Rectangle 55"/>
          <p:cNvSpPr>
            <a:spLocks noChangeAspect="1" noChangeArrowheads="1"/>
          </p:cNvSpPr>
          <p:nvPr/>
        </p:nvSpPr>
        <p:spPr bwMode="auto">
          <a:xfrm>
            <a:off x="4253081" y="3101018"/>
            <a:ext cx="373500"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dirty="0" smtClean="0">
                <a:solidFill>
                  <a:srgbClr val="000000"/>
                </a:solidFill>
                <a:latin typeface="Times New Roman"/>
                <a:cs typeface="Times New Roman"/>
              </a:rPr>
              <a:t>2.5%</a:t>
            </a:r>
            <a:endParaRPr kumimoji="0" lang="en-US" sz="1400" baseline="-25000" dirty="0">
              <a:solidFill>
                <a:schemeClr val="tx1"/>
              </a:solidFill>
              <a:latin typeface="Times New Roman"/>
              <a:cs typeface="Times New Roman"/>
            </a:endParaRPr>
          </a:p>
        </p:txBody>
      </p:sp>
      <p:sp>
        <p:nvSpPr>
          <p:cNvPr id="59" name="Rectangle 55"/>
          <p:cNvSpPr>
            <a:spLocks noChangeAspect="1" noChangeArrowheads="1"/>
          </p:cNvSpPr>
          <p:nvPr/>
        </p:nvSpPr>
        <p:spPr bwMode="auto">
          <a:xfrm>
            <a:off x="4253081" y="2451794"/>
            <a:ext cx="373500"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dirty="0" smtClean="0">
                <a:solidFill>
                  <a:srgbClr val="000000"/>
                </a:solidFill>
                <a:latin typeface="Times New Roman"/>
                <a:cs typeface="Times New Roman"/>
              </a:rPr>
              <a:t>3.5%</a:t>
            </a:r>
            <a:endParaRPr kumimoji="0" lang="en-US" sz="1400" baseline="-25000" dirty="0">
              <a:solidFill>
                <a:schemeClr val="tx1"/>
              </a:solidFill>
              <a:latin typeface="Times New Roman"/>
              <a:cs typeface="Times New Roman"/>
            </a:endParaRPr>
          </a:p>
        </p:txBody>
      </p:sp>
      <p:sp>
        <p:nvSpPr>
          <p:cNvPr id="60" name="Rectangle 55"/>
          <p:cNvSpPr>
            <a:spLocks noChangeAspect="1" noChangeArrowheads="1"/>
          </p:cNvSpPr>
          <p:nvPr/>
        </p:nvSpPr>
        <p:spPr bwMode="auto">
          <a:xfrm>
            <a:off x="4253081" y="1802570"/>
            <a:ext cx="373500" cy="215444"/>
          </a:xfrm>
          <a:prstGeom prst="rect">
            <a:avLst/>
          </a:prstGeom>
          <a:noFill/>
          <a:ln w="9525">
            <a:noFill/>
            <a:miter lim="800000"/>
            <a:headEnd/>
            <a:tailEnd/>
          </a:ln>
        </p:spPr>
        <p:txBody>
          <a:bodyPr wrap="none" lIns="0" tIns="0" rIns="0" bIns="0">
            <a:prstTxWarp prst="textNoShape">
              <a:avLst/>
            </a:prstTxWarp>
            <a:spAutoFit/>
          </a:bodyPr>
          <a:lstStyle/>
          <a:p>
            <a:pPr algn="r"/>
            <a:r>
              <a:rPr lang="en-US" sz="1400" dirty="0" smtClean="0">
                <a:solidFill>
                  <a:srgbClr val="000000"/>
                </a:solidFill>
                <a:latin typeface="Times New Roman"/>
                <a:cs typeface="Times New Roman"/>
              </a:rPr>
              <a:t>4.5</a:t>
            </a:r>
            <a:r>
              <a:rPr kumimoji="0" lang="en-US" sz="1400" dirty="0" smtClean="0">
                <a:solidFill>
                  <a:srgbClr val="000000"/>
                </a:solidFill>
                <a:latin typeface="Times New Roman"/>
                <a:cs typeface="Times New Roman"/>
              </a:rPr>
              <a:t>%</a:t>
            </a:r>
            <a:endParaRPr kumimoji="0" lang="en-US" sz="1400" baseline="-25000" dirty="0">
              <a:solidFill>
                <a:schemeClr val="tx1"/>
              </a:solidFill>
              <a:latin typeface="Times New Roman"/>
              <a:cs typeface="Times New Roman"/>
            </a:endParaRPr>
          </a:p>
        </p:txBody>
      </p:sp>
      <p:sp>
        <p:nvSpPr>
          <p:cNvPr id="69" name="Rectangle 55"/>
          <p:cNvSpPr>
            <a:spLocks noChangeAspect="1" noChangeArrowheads="1"/>
          </p:cNvSpPr>
          <p:nvPr/>
        </p:nvSpPr>
        <p:spPr bwMode="auto">
          <a:xfrm>
            <a:off x="4253081" y="4402514"/>
            <a:ext cx="373500"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dirty="0" smtClean="0">
                <a:solidFill>
                  <a:srgbClr val="000000"/>
                </a:solidFill>
                <a:latin typeface="Times New Roman"/>
                <a:cs typeface="Times New Roman"/>
              </a:rPr>
              <a:t>0.5%</a:t>
            </a:r>
            <a:endParaRPr kumimoji="0" lang="en-US" sz="1400" baseline="-25000" dirty="0">
              <a:solidFill>
                <a:schemeClr val="tx1"/>
              </a:solidFill>
              <a:latin typeface="Times New Roman"/>
              <a:cs typeface="Times New Roman"/>
            </a:endParaRPr>
          </a:p>
        </p:txBody>
      </p:sp>
      <p:sp>
        <p:nvSpPr>
          <p:cNvPr id="80" name="Rectangle 55"/>
          <p:cNvSpPr>
            <a:spLocks noChangeAspect="1" noChangeArrowheads="1"/>
          </p:cNvSpPr>
          <p:nvPr/>
        </p:nvSpPr>
        <p:spPr bwMode="auto">
          <a:xfrm>
            <a:off x="5539720" y="1568540"/>
            <a:ext cx="2677015" cy="492443"/>
          </a:xfrm>
          <a:prstGeom prst="rect">
            <a:avLst/>
          </a:prstGeom>
          <a:noFill/>
          <a:ln w="9525">
            <a:noFill/>
            <a:miter lim="800000"/>
            <a:headEnd/>
            <a:tailEnd/>
          </a:ln>
        </p:spPr>
        <p:txBody>
          <a:bodyPr wrap="none" lIns="0" tIns="0" rIns="0" bIns="0">
            <a:prstTxWarp prst="textNoShape">
              <a:avLst/>
            </a:prstTxWarp>
            <a:spAutoFit/>
          </a:bodyPr>
          <a:lstStyle/>
          <a:p>
            <a:pPr algn="ctr"/>
            <a:r>
              <a:rPr kumimoji="0" lang="en-US" sz="1600" b="1" i="1" dirty="0" smtClean="0">
                <a:solidFill>
                  <a:srgbClr val="000000"/>
                </a:solidFill>
                <a:latin typeface="Times New Roman"/>
                <a:cs typeface="Times New Roman"/>
              </a:rPr>
              <a:t>Share of the Labor Force</a:t>
            </a:r>
          </a:p>
          <a:p>
            <a:pPr algn="ctr"/>
            <a:r>
              <a:rPr kumimoji="0" lang="en-US" sz="1600" b="1" i="1" dirty="0" smtClean="0">
                <a:solidFill>
                  <a:srgbClr val="000000"/>
                </a:solidFill>
                <a:latin typeface="Times New Roman"/>
                <a:cs typeface="Times New Roman"/>
              </a:rPr>
              <a:t>Unemployed 6-Months or More</a:t>
            </a:r>
            <a:endParaRPr kumimoji="0" lang="en-US" sz="2800" b="1" i="1" baseline="-25000" dirty="0">
              <a:solidFill>
                <a:schemeClr val="tx1"/>
              </a:solidFill>
              <a:latin typeface="Times New Roman"/>
              <a:cs typeface="Times New Roman"/>
            </a:endParaRPr>
          </a:p>
        </p:txBody>
      </p:sp>
      <p:sp>
        <p:nvSpPr>
          <p:cNvPr id="83" name="Rectangle 55"/>
          <p:cNvSpPr>
            <a:spLocks noChangeAspect="1" noChangeArrowheads="1"/>
          </p:cNvSpPr>
          <p:nvPr/>
        </p:nvSpPr>
        <p:spPr bwMode="auto">
          <a:xfrm rot="18986160">
            <a:off x="4540608" y="5033450"/>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dirty="0" smtClean="0">
                <a:solidFill>
                  <a:srgbClr val="000000"/>
                </a:solidFill>
                <a:latin typeface="Times New Roman"/>
                <a:cs typeface="Times New Roman"/>
              </a:rPr>
              <a:t>1960</a:t>
            </a:r>
            <a:endParaRPr kumimoji="0" lang="en-US" sz="1400" baseline="-25000" dirty="0">
              <a:solidFill>
                <a:schemeClr val="tx1"/>
              </a:solidFill>
              <a:latin typeface="Times New Roman"/>
              <a:cs typeface="Times New Roman"/>
            </a:endParaRPr>
          </a:p>
        </p:txBody>
      </p:sp>
      <p:sp>
        <p:nvSpPr>
          <p:cNvPr id="84" name="Rectangle 55"/>
          <p:cNvSpPr>
            <a:spLocks noChangeAspect="1" noChangeArrowheads="1"/>
          </p:cNvSpPr>
          <p:nvPr/>
        </p:nvSpPr>
        <p:spPr bwMode="auto">
          <a:xfrm rot="18986160">
            <a:off x="4857600" y="5030402"/>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dirty="0" smtClean="0">
                <a:solidFill>
                  <a:srgbClr val="000000"/>
                </a:solidFill>
                <a:latin typeface="Times New Roman"/>
                <a:cs typeface="Times New Roman"/>
              </a:rPr>
              <a:t>1964</a:t>
            </a:r>
            <a:endParaRPr kumimoji="0" lang="en-US" sz="1400" baseline="-25000" dirty="0">
              <a:solidFill>
                <a:schemeClr val="tx1"/>
              </a:solidFill>
              <a:latin typeface="Times New Roman"/>
              <a:cs typeface="Times New Roman"/>
            </a:endParaRPr>
          </a:p>
        </p:txBody>
      </p:sp>
      <p:sp>
        <p:nvSpPr>
          <p:cNvPr id="85" name="Rectangle 55"/>
          <p:cNvSpPr>
            <a:spLocks noChangeAspect="1" noChangeArrowheads="1"/>
          </p:cNvSpPr>
          <p:nvPr/>
        </p:nvSpPr>
        <p:spPr bwMode="auto">
          <a:xfrm rot="18986160">
            <a:off x="5205072" y="5030402"/>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dirty="0" smtClean="0">
                <a:solidFill>
                  <a:srgbClr val="000000"/>
                </a:solidFill>
                <a:latin typeface="Times New Roman"/>
                <a:cs typeface="Times New Roman"/>
              </a:rPr>
              <a:t>1968</a:t>
            </a:r>
            <a:endParaRPr kumimoji="0" lang="en-US" sz="1400" baseline="-25000" dirty="0">
              <a:solidFill>
                <a:schemeClr val="tx1"/>
              </a:solidFill>
              <a:latin typeface="Times New Roman"/>
              <a:cs typeface="Times New Roman"/>
            </a:endParaRPr>
          </a:p>
        </p:txBody>
      </p:sp>
      <p:sp>
        <p:nvSpPr>
          <p:cNvPr id="86" name="Rectangle 55"/>
          <p:cNvSpPr>
            <a:spLocks noChangeAspect="1" noChangeArrowheads="1"/>
          </p:cNvSpPr>
          <p:nvPr/>
        </p:nvSpPr>
        <p:spPr bwMode="auto">
          <a:xfrm rot="18986160">
            <a:off x="5522064" y="5027354"/>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dirty="0" smtClean="0">
                <a:solidFill>
                  <a:srgbClr val="000000"/>
                </a:solidFill>
                <a:latin typeface="Times New Roman"/>
                <a:cs typeface="Times New Roman"/>
              </a:rPr>
              <a:t>1972</a:t>
            </a:r>
            <a:endParaRPr kumimoji="0" lang="en-US" sz="1400" baseline="-25000" dirty="0">
              <a:solidFill>
                <a:schemeClr val="tx1"/>
              </a:solidFill>
              <a:latin typeface="Times New Roman"/>
              <a:cs typeface="Times New Roman"/>
            </a:endParaRPr>
          </a:p>
        </p:txBody>
      </p:sp>
      <p:sp>
        <p:nvSpPr>
          <p:cNvPr id="87" name="Rectangle 55"/>
          <p:cNvSpPr>
            <a:spLocks noChangeAspect="1" noChangeArrowheads="1"/>
          </p:cNvSpPr>
          <p:nvPr/>
        </p:nvSpPr>
        <p:spPr bwMode="auto">
          <a:xfrm rot="18986160">
            <a:off x="5900016" y="5030402"/>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dirty="0" smtClean="0">
                <a:solidFill>
                  <a:srgbClr val="000000"/>
                </a:solidFill>
                <a:latin typeface="Times New Roman"/>
                <a:cs typeface="Times New Roman"/>
              </a:rPr>
              <a:t>1976</a:t>
            </a:r>
            <a:endParaRPr kumimoji="0" lang="en-US" sz="1400" baseline="-25000" dirty="0">
              <a:solidFill>
                <a:schemeClr val="tx1"/>
              </a:solidFill>
              <a:latin typeface="Times New Roman"/>
              <a:cs typeface="Times New Roman"/>
            </a:endParaRPr>
          </a:p>
        </p:txBody>
      </p:sp>
      <p:sp>
        <p:nvSpPr>
          <p:cNvPr id="88" name="Rectangle 55"/>
          <p:cNvSpPr>
            <a:spLocks noChangeAspect="1" noChangeArrowheads="1"/>
          </p:cNvSpPr>
          <p:nvPr/>
        </p:nvSpPr>
        <p:spPr bwMode="auto">
          <a:xfrm rot="18986160">
            <a:off x="6217008" y="5027354"/>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dirty="0" smtClean="0">
                <a:solidFill>
                  <a:srgbClr val="000000"/>
                </a:solidFill>
                <a:latin typeface="Times New Roman"/>
                <a:cs typeface="Times New Roman"/>
              </a:rPr>
              <a:t>1980</a:t>
            </a:r>
            <a:endParaRPr kumimoji="0" lang="en-US" sz="1400" baseline="-25000" dirty="0">
              <a:solidFill>
                <a:schemeClr val="tx1"/>
              </a:solidFill>
              <a:latin typeface="Times New Roman"/>
              <a:cs typeface="Times New Roman"/>
            </a:endParaRPr>
          </a:p>
        </p:txBody>
      </p:sp>
      <p:sp>
        <p:nvSpPr>
          <p:cNvPr id="89" name="Rectangle 55"/>
          <p:cNvSpPr>
            <a:spLocks noChangeAspect="1" noChangeArrowheads="1"/>
          </p:cNvSpPr>
          <p:nvPr/>
        </p:nvSpPr>
        <p:spPr bwMode="auto">
          <a:xfrm rot="18986160">
            <a:off x="6564480" y="5027354"/>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dirty="0" smtClean="0">
                <a:solidFill>
                  <a:srgbClr val="000000"/>
                </a:solidFill>
                <a:latin typeface="Times New Roman"/>
                <a:cs typeface="Times New Roman"/>
              </a:rPr>
              <a:t>1984</a:t>
            </a:r>
            <a:endParaRPr kumimoji="0" lang="en-US" sz="1400" baseline="-25000" dirty="0">
              <a:solidFill>
                <a:schemeClr val="tx1"/>
              </a:solidFill>
              <a:latin typeface="Times New Roman"/>
              <a:cs typeface="Times New Roman"/>
            </a:endParaRPr>
          </a:p>
        </p:txBody>
      </p:sp>
      <p:sp>
        <p:nvSpPr>
          <p:cNvPr id="90" name="Rectangle 55"/>
          <p:cNvSpPr>
            <a:spLocks noChangeAspect="1" noChangeArrowheads="1"/>
          </p:cNvSpPr>
          <p:nvPr/>
        </p:nvSpPr>
        <p:spPr bwMode="auto">
          <a:xfrm rot="18986160">
            <a:off x="6881472" y="5024306"/>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dirty="0" smtClean="0">
                <a:solidFill>
                  <a:srgbClr val="000000"/>
                </a:solidFill>
                <a:latin typeface="Times New Roman"/>
                <a:cs typeface="Times New Roman"/>
              </a:rPr>
              <a:t>1988</a:t>
            </a:r>
            <a:endParaRPr kumimoji="0" lang="en-US" sz="1400" baseline="-25000" dirty="0">
              <a:solidFill>
                <a:schemeClr val="tx1"/>
              </a:solidFill>
              <a:latin typeface="Times New Roman"/>
              <a:cs typeface="Times New Roman"/>
            </a:endParaRPr>
          </a:p>
        </p:txBody>
      </p:sp>
      <p:sp>
        <p:nvSpPr>
          <p:cNvPr id="91" name="Rectangle 55"/>
          <p:cNvSpPr>
            <a:spLocks noChangeAspect="1" noChangeArrowheads="1"/>
          </p:cNvSpPr>
          <p:nvPr/>
        </p:nvSpPr>
        <p:spPr bwMode="auto">
          <a:xfrm rot="18986160">
            <a:off x="7280697" y="5023502"/>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dirty="0" smtClean="0">
                <a:solidFill>
                  <a:srgbClr val="000000"/>
                </a:solidFill>
                <a:latin typeface="Times New Roman"/>
                <a:cs typeface="Times New Roman"/>
              </a:rPr>
              <a:t>1992</a:t>
            </a:r>
            <a:endParaRPr kumimoji="0" lang="en-US" sz="1400" baseline="-25000" dirty="0">
              <a:solidFill>
                <a:schemeClr val="tx1"/>
              </a:solidFill>
              <a:latin typeface="Times New Roman"/>
              <a:cs typeface="Times New Roman"/>
            </a:endParaRPr>
          </a:p>
        </p:txBody>
      </p:sp>
      <p:sp>
        <p:nvSpPr>
          <p:cNvPr id="93" name="Rectangle 55"/>
          <p:cNvSpPr>
            <a:spLocks noChangeAspect="1" noChangeArrowheads="1"/>
          </p:cNvSpPr>
          <p:nvPr/>
        </p:nvSpPr>
        <p:spPr bwMode="auto">
          <a:xfrm rot="18986160">
            <a:off x="7658649" y="5026550"/>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dirty="0" smtClean="0">
                <a:solidFill>
                  <a:srgbClr val="000000"/>
                </a:solidFill>
                <a:latin typeface="Times New Roman"/>
                <a:cs typeface="Times New Roman"/>
              </a:rPr>
              <a:t>1996</a:t>
            </a:r>
            <a:endParaRPr kumimoji="0" lang="en-US" sz="1400" baseline="-25000" dirty="0">
              <a:solidFill>
                <a:schemeClr val="tx1"/>
              </a:solidFill>
              <a:latin typeface="Times New Roman"/>
              <a:cs typeface="Times New Roman"/>
            </a:endParaRPr>
          </a:p>
        </p:txBody>
      </p:sp>
      <p:sp>
        <p:nvSpPr>
          <p:cNvPr id="94" name="Rectangle 55"/>
          <p:cNvSpPr>
            <a:spLocks noChangeAspect="1" noChangeArrowheads="1"/>
          </p:cNvSpPr>
          <p:nvPr/>
        </p:nvSpPr>
        <p:spPr bwMode="auto">
          <a:xfrm rot="18986160">
            <a:off x="7975641" y="5023502"/>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dirty="0" smtClean="0">
                <a:solidFill>
                  <a:srgbClr val="000000"/>
                </a:solidFill>
                <a:latin typeface="Times New Roman"/>
                <a:cs typeface="Times New Roman"/>
              </a:rPr>
              <a:t>2000</a:t>
            </a:r>
            <a:endParaRPr kumimoji="0" lang="en-US" sz="1400" baseline="-25000" dirty="0">
              <a:solidFill>
                <a:schemeClr val="tx1"/>
              </a:solidFill>
              <a:latin typeface="Times New Roman"/>
              <a:cs typeface="Times New Roman"/>
            </a:endParaRPr>
          </a:p>
        </p:txBody>
      </p:sp>
      <p:sp>
        <p:nvSpPr>
          <p:cNvPr id="95" name="Rectangle 55"/>
          <p:cNvSpPr>
            <a:spLocks noChangeAspect="1" noChangeArrowheads="1"/>
          </p:cNvSpPr>
          <p:nvPr/>
        </p:nvSpPr>
        <p:spPr bwMode="auto">
          <a:xfrm rot="18986160">
            <a:off x="8323113" y="5023502"/>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dirty="0" smtClean="0">
                <a:solidFill>
                  <a:srgbClr val="000000"/>
                </a:solidFill>
                <a:latin typeface="Times New Roman"/>
                <a:cs typeface="Times New Roman"/>
              </a:rPr>
              <a:t>2004</a:t>
            </a:r>
            <a:endParaRPr kumimoji="0" lang="en-US" sz="1400" baseline="-25000" dirty="0">
              <a:solidFill>
                <a:schemeClr val="tx1"/>
              </a:solidFill>
              <a:latin typeface="Times New Roman"/>
              <a:cs typeface="Times New Roman"/>
            </a:endParaRPr>
          </a:p>
        </p:txBody>
      </p:sp>
      <p:sp>
        <p:nvSpPr>
          <p:cNvPr id="96" name="Rectangle 55"/>
          <p:cNvSpPr>
            <a:spLocks noChangeAspect="1" noChangeArrowheads="1"/>
          </p:cNvSpPr>
          <p:nvPr/>
        </p:nvSpPr>
        <p:spPr bwMode="auto">
          <a:xfrm rot="18986160">
            <a:off x="8640105" y="5020454"/>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dirty="0" smtClean="0">
                <a:solidFill>
                  <a:srgbClr val="000000"/>
                </a:solidFill>
                <a:latin typeface="Times New Roman"/>
                <a:cs typeface="Times New Roman"/>
              </a:rPr>
              <a:t>2008</a:t>
            </a:r>
            <a:endParaRPr kumimoji="0" lang="en-US" sz="1400" baseline="-25000" dirty="0">
              <a:solidFill>
                <a:schemeClr val="tx1"/>
              </a:solidFill>
              <a:latin typeface="Times New Roman"/>
              <a:cs typeface="Times New Roman"/>
            </a:endParaRPr>
          </a:p>
        </p:txBody>
      </p:sp>
      <p:cxnSp>
        <p:nvCxnSpPr>
          <p:cNvPr id="12" name="Straight Connector 11"/>
          <p:cNvCxnSpPr/>
          <p:nvPr/>
        </p:nvCxnSpPr>
        <p:spPr>
          <a:xfrm>
            <a:off x="4720144" y="4834128"/>
            <a:ext cx="0" cy="10097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p:nvCxnSpPr>
        <p:spPr>
          <a:xfrm>
            <a:off x="5064060" y="4834128"/>
            <a:ext cx="0" cy="10097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8" name="Straight Connector 97"/>
          <p:cNvCxnSpPr/>
          <p:nvPr/>
        </p:nvCxnSpPr>
        <p:spPr>
          <a:xfrm>
            <a:off x="5407976" y="4834128"/>
            <a:ext cx="0" cy="10097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9" name="Straight Connector 98"/>
          <p:cNvCxnSpPr/>
          <p:nvPr/>
        </p:nvCxnSpPr>
        <p:spPr>
          <a:xfrm>
            <a:off x="5751892" y="4834128"/>
            <a:ext cx="0" cy="10097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0" name="Straight Connector 99"/>
          <p:cNvCxnSpPr/>
          <p:nvPr/>
        </p:nvCxnSpPr>
        <p:spPr>
          <a:xfrm>
            <a:off x="6095808" y="4834128"/>
            <a:ext cx="0" cy="10097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1" name="Straight Connector 100"/>
          <p:cNvCxnSpPr/>
          <p:nvPr/>
        </p:nvCxnSpPr>
        <p:spPr>
          <a:xfrm>
            <a:off x="6439724" y="4834128"/>
            <a:ext cx="0" cy="10097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2" name="Straight Connector 101"/>
          <p:cNvCxnSpPr/>
          <p:nvPr/>
        </p:nvCxnSpPr>
        <p:spPr>
          <a:xfrm>
            <a:off x="6783640" y="4834128"/>
            <a:ext cx="0" cy="10097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3" name="Straight Connector 102"/>
          <p:cNvCxnSpPr/>
          <p:nvPr/>
        </p:nvCxnSpPr>
        <p:spPr>
          <a:xfrm>
            <a:off x="7127556" y="4834128"/>
            <a:ext cx="0" cy="10097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4" name="Straight Connector 103"/>
          <p:cNvCxnSpPr/>
          <p:nvPr/>
        </p:nvCxnSpPr>
        <p:spPr>
          <a:xfrm>
            <a:off x="7471472" y="4834128"/>
            <a:ext cx="0" cy="10097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5" name="Straight Connector 104"/>
          <p:cNvCxnSpPr/>
          <p:nvPr/>
        </p:nvCxnSpPr>
        <p:spPr>
          <a:xfrm>
            <a:off x="7815388" y="4834128"/>
            <a:ext cx="0" cy="10097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6" name="Straight Connector 105"/>
          <p:cNvCxnSpPr/>
          <p:nvPr/>
        </p:nvCxnSpPr>
        <p:spPr>
          <a:xfrm>
            <a:off x="8159304" y="4834128"/>
            <a:ext cx="0" cy="10097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7" name="Straight Connector 106"/>
          <p:cNvCxnSpPr/>
          <p:nvPr/>
        </p:nvCxnSpPr>
        <p:spPr>
          <a:xfrm>
            <a:off x="8503220" y="4834128"/>
            <a:ext cx="0" cy="10097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8" name="Straight Connector 107"/>
          <p:cNvCxnSpPr/>
          <p:nvPr/>
        </p:nvCxnSpPr>
        <p:spPr>
          <a:xfrm>
            <a:off x="8847136" y="4834128"/>
            <a:ext cx="0" cy="10097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3" name="Freeform 12"/>
          <p:cNvSpPr/>
          <p:nvPr/>
        </p:nvSpPr>
        <p:spPr>
          <a:xfrm>
            <a:off x="4700016" y="2139696"/>
            <a:ext cx="4224528" cy="2615184"/>
          </a:xfrm>
          <a:custGeom>
            <a:avLst/>
            <a:gdLst>
              <a:gd name="connsiteX0" fmla="*/ 0 w 4224528"/>
              <a:gd name="connsiteY0" fmla="*/ 2240280 h 2615184"/>
              <a:gd name="connsiteX1" fmla="*/ 73152 w 4224528"/>
              <a:gd name="connsiteY1" fmla="*/ 1975104 h 2615184"/>
              <a:gd name="connsiteX2" fmla="*/ 146304 w 4224528"/>
              <a:gd name="connsiteY2" fmla="*/ 2203704 h 2615184"/>
              <a:gd name="connsiteX3" fmla="*/ 301752 w 4224528"/>
              <a:gd name="connsiteY3" fmla="*/ 2267712 h 2615184"/>
              <a:gd name="connsiteX4" fmla="*/ 484632 w 4224528"/>
              <a:gd name="connsiteY4" fmla="*/ 2505456 h 2615184"/>
              <a:gd name="connsiteX5" fmla="*/ 722376 w 4224528"/>
              <a:gd name="connsiteY5" fmla="*/ 2615184 h 2615184"/>
              <a:gd name="connsiteX6" fmla="*/ 813816 w 4224528"/>
              <a:gd name="connsiteY6" fmla="*/ 2523744 h 2615184"/>
              <a:gd name="connsiteX7" fmla="*/ 896112 w 4224528"/>
              <a:gd name="connsiteY7" fmla="*/ 2322576 h 2615184"/>
              <a:gd name="connsiteX8" fmla="*/ 978408 w 4224528"/>
              <a:gd name="connsiteY8" fmla="*/ 2304288 h 2615184"/>
              <a:gd name="connsiteX9" fmla="*/ 1088136 w 4224528"/>
              <a:gd name="connsiteY9" fmla="*/ 2478024 h 2615184"/>
              <a:gd name="connsiteX10" fmla="*/ 1143000 w 4224528"/>
              <a:gd name="connsiteY10" fmla="*/ 2441448 h 2615184"/>
              <a:gd name="connsiteX11" fmla="*/ 1234440 w 4224528"/>
              <a:gd name="connsiteY11" fmla="*/ 1874520 h 2615184"/>
              <a:gd name="connsiteX12" fmla="*/ 1335024 w 4224528"/>
              <a:gd name="connsiteY12" fmla="*/ 1810512 h 2615184"/>
              <a:gd name="connsiteX13" fmla="*/ 1408176 w 4224528"/>
              <a:gd name="connsiteY13" fmla="*/ 2048256 h 2615184"/>
              <a:gd name="connsiteX14" fmla="*/ 1481328 w 4224528"/>
              <a:gd name="connsiteY14" fmla="*/ 2322576 h 2615184"/>
              <a:gd name="connsiteX15" fmla="*/ 1563624 w 4224528"/>
              <a:gd name="connsiteY15" fmla="*/ 2395728 h 2615184"/>
              <a:gd name="connsiteX16" fmla="*/ 1673352 w 4224528"/>
              <a:gd name="connsiteY16" fmla="*/ 2157984 h 2615184"/>
              <a:gd name="connsiteX17" fmla="*/ 1728216 w 4224528"/>
              <a:gd name="connsiteY17" fmla="*/ 2020824 h 2615184"/>
              <a:gd name="connsiteX18" fmla="*/ 1892808 w 4224528"/>
              <a:gd name="connsiteY18" fmla="*/ 1261872 h 2615184"/>
              <a:gd name="connsiteX19" fmla="*/ 1965960 w 4224528"/>
              <a:gd name="connsiteY19" fmla="*/ 1783080 h 2615184"/>
              <a:gd name="connsiteX20" fmla="*/ 2066544 w 4224528"/>
              <a:gd name="connsiteY20" fmla="*/ 2011680 h 2615184"/>
              <a:gd name="connsiteX21" fmla="*/ 2212848 w 4224528"/>
              <a:gd name="connsiteY21" fmla="*/ 2121408 h 2615184"/>
              <a:gd name="connsiteX22" fmla="*/ 2386584 w 4224528"/>
              <a:gd name="connsiteY22" fmla="*/ 2395728 h 2615184"/>
              <a:gd name="connsiteX23" fmla="*/ 2478024 w 4224528"/>
              <a:gd name="connsiteY23" fmla="*/ 2350008 h 2615184"/>
              <a:gd name="connsiteX24" fmla="*/ 2578608 w 4224528"/>
              <a:gd name="connsiteY24" fmla="*/ 2084832 h 2615184"/>
              <a:gd name="connsiteX25" fmla="*/ 2642616 w 4224528"/>
              <a:gd name="connsiteY25" fmla="*/ 1709928 h 2615184"/>
              <a:gd name="connsiteX26" fmla="*/ 2788920 w 4224528"/>
              <a:gd name="connsiteY26" fmla="*/ 1865376 h 2615184"/>
              <a:gd name="connsiteX27" fmla="*/ 2889504 w 4224528"/>
              <a:gd name="connsiteY27" fmla="*/ 2112264 h 2615184"/>
              <a:gd name="connsiteX28" fmla="*/ 2953512 w 4224528"/>
              <a:gd name="connsiteY28" fmla="*/ 2121408 h 2615184"/>
              <a:gd name="connsiteX29" fmla="*/ 3136392 w 4224528"/>
              <a:gd name="connsiteY29" fmla="*/ 2313432 h 2615184"/>
              <a:gd name="connsiteX30" fmla="*/ 3209544 w 4224528"/>
              <a:gd name="connsiteY30" fmla="*/ 2368296 h 2615184"/>
              <a:gd name="connsiteX31" fmla="*/ 3328416 w 4224528"/>
              <a:gd name="connsiteY31" fmla="*/ 2423160 h 2615184"/>
              <a:gd name="connsiteX32" fmla="*/ 3401568 w 4224528"/>
              <a:gd name="connsiteY32" fmla="*/ 2350008 h 2615184"/>
              <a:gd name="connsiteX33" fmla="*/ 3438144 w 4224528"/>
              <a:gd name="connsiteY33" fmla="*/ 2093976 h 2615184"/>
              <a:gd name="connsiteX34" fmla="*/ 3557016 w 4224528"/>
              <a:gd name="connsiteY34" fmla="*/ 1874520 h 2615184"/>
              <a:gd name="connsiteX35" fmla="*/ 3621024 w 4224528"/>
              <a:gd name="connsiteY35" fmla="*/ 1911096 h 2615184"/>
              <a:gd name="connsiteX36" fmla="*/ 3803904 w 4224528"/>
              <a:gd name="connsiteY36" fmla="*/ 2185416 h 2615184"/>
              <a:gd name="connsiteX37" fmla="*/ 3886200 w 4224528"/>
              <a:gd name="connsiteY37" fmla="*/ 2185416 h 2615184"/>
              <a:gd name="connsiteX38" fmla="*/ 3986784 w 4224528"/>
              <a:gd name="connsiteY38" fmla="*/ 1965960 h 2615184"/>
              <a:gd name="connsiteX39" fmla="*/ 4023360 w 4224528"/>
              <a:gd name="connsiteY39" fmla="*/ 1335024 h 2615184"/>
              <a:gd name="connsiteX40" fmla="*/ 4059936 w 4224528"/>
              <a:gd name="connsiteY40" fmla="*/ 758952 h 2615184"/>
              <a:gd name="connsiteX41" fmla="*/ 4114800 w 4224528"/>
              <a:gd name="connsiteY41" fmla="*/ 274320 h 2615184"/>
              <a:gd name="connsiteX42" fmla="*/ 4123944 w 4224528"/>
              <a:gd name="connsiteY42" fmla="*/ 0 h 2615184"/>
              <a:gd name="connsiteX43" fmla="*/ 4224528 w 4224528"/>
              <a:gd name="connsiteY43" fmla="*/ 118872 h 2615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4224528" h="2615184">
                <a:moveTo>
                  <a:pt x="0" y="2240280"/>
                </a:moveTo>
                <a:lnTo>
                  <a:pt x="73152" y="1975104"/>
                </a:lnTo>
                <a:lnTo>
                  <a:pt x="146304" y="2203704"/>
                </a:lnTo>
                <a:lnTo>
                  <a:pt x="301752" y="2267712"/>
                </a:lnTo>
                <a:lnTo>
                  <a:pt x="484632" y="2505456"/>
                </a:lnTo>
                <a:lnTo>
                  <a:pt x="722376" y="2615184"/>
                </a:lnTo>
                <a:lnTo>
                  <a:pt x="813816" y="2523744"/>
                </a:lnTo>
                <a:lnTo>
                  <a:pt x="896112" y="2322576"/>
                </a:lnTo>
                <a:lnTo>
                  <a:pt x="978408" y="2304288"/>
                </a:lnTo>
                <a:lnTo>
                  <a:pt x="1088136" y="2478024"/>
                </a:lnTo>
                <a:lnTo>
                  <a:pt x="1143000" y="2441448"/>
                </a:lnTo>
                <a:lnTo>
                  <a:pt x="1234440" y="1874520"/>
                </a:lnTo>
                <a:lnTo>
                  <a:pt x="1335024" y="1810512"/>
                </a:lnTo>
                <a:lnTo>
                  <a:pt x="1408176" y="2048256"/>
                </a:lnTo>
                <a:lnTo>
                  <a:pt x="1481328" y="2322576"/>
                </a:lnTo>
                <a:lnTo>
                  <a:pt x="1563624" y="2395728"/>
                </a:lnTo>
                <a:lnTo>
                  <a:pt x="1673352" y="2157984"/>
                </a:lnTo>
                <a:lnTo>
                  <a:pt x="1728216" y="2020824"/>
                </a:lnTo>
                <a:lnTo>
                  <a:pt x="1892808" y="1261872"/>
                </a:lnTo>
                <a:lnTo>
                  <a:pt x="1965960" y="1783080"/>
                </a:lnTo>
                <a:lnTo>
                  <a:pt x="2066544" y="2011680"/>
                </a:lnTo>
                <a:lnTo>
                  <a:pt x="2212848" y="2121408"/>
                </a:lnTo>
                <a:lnTo>
                  <a:pt x="2386584" y="2395728"/>
                </a:lnTo>
                <a:lnTo>
                  <a:pt x="2478024" y="2350008"/>
                </a:lnTo>
                <a:lnTo>
                  <a:pt x="2578608" y="2084832"/>
                </a:lnTo>
                <a:lnTo>
                  <a:pt x="2642616" y="1709928"/>
                </a:lnTo>
                <a:lnTo>
                  <a:pt x="2788920" y="1865376"/>
                </a:lnTo>
                <a:lnTo>
                  <a:pt x="2889504" y="2112264"/>
                </a:lnTo>
                <a:lnTo>
                  <a:pt x="2953512" y="2121408"/>
                </a:lnTo>
                <a:lnTo>
                  <a:pt x="3136392" y="2313432"/>
                </a:lnTo>
                <a:lnTo>
                  <a:pt x="3209544" y="2368296"/>
                </a:lnTo>
                <a:lnTo>
                  <a:pt x="3328416" y="2423160"/>
                </a:lnTo>
                <a:lnTo>
                  <a:pt x="3401568" y="2350008"/>
                </a:lnTo>
                <a:lnTo>
                  <a:pt x="3438144" y="2093976"/>
                </a:lnTo>
                <a:lnTo>
                  <a:pt x="3557016" y="1874520"/>
                </a:lnTo>
                <a:lnTo>
                  <a:pt x="3621024" y="1911096"/>
                </a:lnTo>
                <a:lnTo>
                  <a:pt x="3803904" y="2185416"/>
                </a:lnTo>
                <a:lnTo>
                  <a:pt x="3886200" y="2185416"/>
                </a:lnTo>
                <a:lnTo>
                  <a:pt x="3986784" y="1965960"/>
                </a:lnTo>
                <a:lnTo>
                  <a:pt x="4023360" y="1335024"/>
                </a:lnTo>
                <a:lnTo>
                  <a:pt x="4059936" y="758952"/>
                </a:lnTo>
                <a:lnTo>
                  <a:pt x="4114800" y="274320"/>
                </a:lnTo>
                <a:lnTo>
                  <a:pt x="4123944" y="0"/>
                </a:lnTo>
                <a:lnTo>
                  <a:pt x="4224528" y="118872"/>
                </a:lnTo>
              </a:path>
            </a:pathLst>
          </a:custGeom>
          <a:noFill/>
          <a:ln w="57150">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370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1">
                                            <p:txEl>
                                              <p:pRg st="1" end="1"/>
                                            </p:txEl>
                                          </p:spTgt>
                                        </p:tgtEl>
                                        <p:attrNameLst>
                                          <p:attrName>style.visibility</p:attrName>
                                        </p:attrNameLst>
                                      </p:cBhvr>
                                      <p:to>
                                        <p:strVal val="visible"/>
                                      </p:to>
                                    </p:set>
                                    <p:animEffect transition="in" filter="fade">
                                      <p:cBhvr>
                                        <p:cTn id="13" dur="500"/>
                                        <p:tgtEl>
                                          <p:spTgt spid="61">
                                            <p:txEl>
                                              <p:pRg st="1" end="1"/>
                                            </p:txEl>
                                          </p:spTgt>
                                        </p:tgtEl>
                                      </p:cBhvr>
                                    </p:animEffect>
                                    <p:anim calcmode="lin" valueType="num">
                                      <p:cBhvr>
                                        <p:cTn id="14"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1">
                                            <p:txEl>
                                              <p:pRg st="2" end="2"/>
                                            </p:txEl>
                                          </p:spTgt>
                                        </p:tgtEl>
                                        <p:attrNameLst>
                                          <p:attrName>style.visibility</p:attrName>
                                        </p:attrNameLst>
                                      </p:cBhvr>
                                      <p:to>
                                        <p:strVal val="visible"/>
                                      </p:to>
                                    </p:set>
                                    <p:animEffect transition="in" filter="fade">
                                      <p:cBhvr>
                                        <p:cTn id="19" dur="500"/>
                                        <p:tgtEl>
                                          <p:spTgt spid="61">
                                            <p:txEl>
                                              <p:pRg st="2" end="2"/>
                                            </p:txEl>
                                          </p:spTgt>
                                        </p:tgtEl>
                                      </p:cBhvr>
                                    </p:animEffect>
                                    <p:anim calcmode="lin" valueType="num">
                                      <p:cBhvr>
                                        <p:cTn id="20" dur="50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6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610504"/>
            <a:ext cx="8932985" cy="427635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610505"/>
            <a:ext cx="8883750" cy="3482703"/>
          </a:xfrm>
        </p:spPr>
        <p:txBody>
          <a:bodyPr/>
          <a:lstStyle/>
          <a:p>
            <a:pPr marL="231775" indent="-231775"/>
            <a:r>
              <a:rPr lang="en-US" sz="2500" dirty="0">
                <a:solidFill>
                  <a:srgbClr val="32302A"/>
                </a:solidFill>
              </a:rPr>
              <a:t>The fiscal stimulus spending was largely temporary.  </a:t>
            </a:r>
          </a:p>
          <a:p>
            <a:pPr marL="631825" lvl="1" indent="-231775"/>
            <a:r>
              <a:rPr lang="en-US" sz="2500" dirty="0">
                <a:solidFill>
                  <a:srgbClr val="32302A"/>
                </a:solidFill>
              </a:rPr>
              <a:t>Programs of this type exert less impact on aggregate demand and output because they </a:t>
            </a:r>
            <a:r>
              <a:rPr lang="en-US" sz="2500" dirty="0" smtClean="0">
                <a:solidFill>
                  <a:srgbClr val="32302A"/>
                </a:solidFill>
              </a:rPr>
              <a:t>fail </a:t>
            </a:r>
            <a:r>
              <a:rPr lang="en-US" sz="2500" dirty="0">
                <a:solidFill>
                  <a:srgbClr val="32302A"/>
                </a:solidFill>
              </a:rPr>
              <a:t>to provide recipients with income they </a:t>
            </a:r>
            <a:r>
              <a:rPr lang="en-US" sz="2500" dirty="0" smtClean="0">
                <a:solidFill>
                  <a:srgbClr val="32302A"/>
                </a:solidFill>
              </a:rPr>
              <a:t>can </a:t>
            </a:r>
            <a:r>
              <a:rPr lang="en-US" sz="2500" dirty="0">
                <a:solidFill>
                  <a:srgbClr val="32302A"/>
                </a:solidFill>
              </a:rPr>
              <a:t>count on in the future.</a:t>
            </a:r>
          </a:p>
          <a:p>
            <a:pPr marL="231775" indent="-231775"/>
            <a:r>
              <a:rPr lang="en-US" sz="2500" dirty="0">
                <a:solidFill>
                  <a:srgbClr val="32302A"/>
                </a:solidFill>
              </a:rPr>
              <a:t>Politically directed spending will result in counterproductive programs (e.g. ethanol subsidies, wind and solar energy, and </a:t>
            </a:r>
            <a:r>
              <a:rPr lang="en-US" sz="2500" dirty="0" smtClean="0">
                <a:solidFill>
                  <a:srgbClr val="32302A"/>
                </a:solidFill>
              </a:rPr>
              <a:t/>
            </a:r>
            <a:br>
              <a:rPr lang="en-US" sz="2500" dirty="0" smtClean="0">
                <a:solidFill>
                  <a:srgbClr val="32302A"/>
                </a:solidFill>
              </a:rPr>
            </a:br>
            <a:r>
              <a:rPr lang="en-US" sz="2500" dirty="0" smtClean="0">
                <a:solidFill>
                  <a:srgbClr val="32302A"/>
                </a:solidFill>
              </a:rPr>
              <a:t>high-speed </a:t>
            </a:r>
            <a:r>
              <a:rPr lang="en-US" sz="2500" dirty="0">
                <a:solidFill>
                  <a:srgbClr val="32302A"/>
                </a:solidFill>
              </a:rPr>
              <a:t>rail). </a:t>
            </a:r>
          </a:p>
          <a:p>
            <a:pPr marL="631825" lvl="1" indent="-231775"/>
            <a:r>
              <a:rPr lang="en-US" sz="2500" dirty="0">
                <a:solidFill>
                  <a:srgbClr val="32302A"/>
                </a:solidFill>
              </a:rPr>
              <a:t>The political process does not have anything like profit and loss that will consistently direct resources towards productive projects.</a:t>
            </a:r>
          </a:p>
        </p:txBody>
      </p:sp>
      <p:sp>
        <p:nvSpPr>
          <p:cNvPr id="6" name="Title 1"/>
          <p:cNvSpPr>
            <a:spLocks noGrp="1"/>
          </p:cNvSpPr>
          <p:nvPr>
            <p:ph type="title"/>
          </p:nvPr>
        </p:nvSpPr>
        <p:spPr>
          <a:xfrm>
            <a:off x="119569" y="211684"/>
            <a:ext cx="8904855" cy="1159916"/>
          </a:xfrm>
        </p:spPr>
        <p:txBody>
          <a:bodyPr/>
          <a:lstStyle/>
          <a:p>
            <a:r>
              <a:rPr lang="en-US" sz="3600" dirty="0"/>
              <a:t>Why </a:t>
            </a:r>
            <a:r>
              <a:rPr lang="en-US" sz="3600" dirty="0" smtClean="0"/>
              <a:t>Has </a:t>
            </a:r>
            <a:r>
              <a:rPr lang="en-US" sz="3600" dirty="0"/>
              <a:t>the </a:t>
            </a:r>
            <a:r>
              <a:rPr lang="en-US" sz="3600" dirty="0" smtClean="0"/>
              <a:t>Fiscal ‘Stimulus</a:t>
            </a:r>
            <a:r>
              <a:rPr lang="en-US" sz="3600" dirty="0"/>
              <a:t>’ </a:t>
            </a:r>
            <a:r>
              <a:rPr lang="en-US" sz="3600" dirty="0" smtClean="0"/>
              <a:t>Failed </a:t>
            </a:r>
            <a:br>
              <a:rPr lang="en-US" sz="3600" dirty="0" smtClean="0"/>
            </a:br>
            <a:r>
              <a:rPr lang="en-US" sz="3600" dirty="0" smtClean="0"/>
              <a:t>to Promote </a:t>
            </a:r>
            <a:r>
              <a:rPr lang="en-US" sz="3600" dirty="0"/>
              <a:t>a </a:t>
            </a:r>
            <a:r>
              <a:rPr lang="en-US" sz="3600" dirty="0" smtClean="0"/>
              <a:t>Stronger Recovery</a:t>
            </a:r>
            <a:r>
              <a:rPr lang="en-US" sz="3600" dirty="0"/>
              <a:t>?</a:t>
            </a:r>
          </a:p>
        </p:txBody>
      </p:sp>
    </p:spTree>
    <p:extLst>
      <p:ext uri="{BB962C8B-B14F-4D97-AF65-F5344CB8AC3E}">
        <p14:creationId xmlns:p14="http://schemas.microsoft.com/office/powerpoint/2010/main" val="2737273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610504"/>
            <a:ext cx="8932985" cy="427635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610505"/>
            <a:ext cx="8883750" cy="3482703"/>
          </a:xfrm>
        </p:spPr>
        <p:txBody>
          <a:bodyPr/>
          <a:lstStyle/>
          <a:p>
            <a:pPr marL="231775" indent="-231775"/>
            <a:r>
              <a:rPr lang="en-US" sz="2500" dirty="0">
                <a:solidFill>
                  <a:srgbClr val="32302A"/>
                </a:solidFill>
              </a:rPr>
              <a:t>Expansionary fiscal policy and the accompanying large budget deficits drove the federal debt to dangerously high and unsustainable levels generating uncertainty and fear of another financial collapse.</a:t>
            </a:r>
          </a:p>
          <a:p>
            <a:pPr marL="231775" indent="-231775"/>
            <a:r>
              <a:rPr lang="en-US" sz="2500" dirty="0">
                <a:solidFill>
                  <a:srgbClr val="32302A"/>
                </a:solidFill>
              </a:rPr>
              <a:t>Constant policy changes create uncertainty, undermining investment.  Robert Higgs refers to this as ‘</a:t>
            </a:r>
            <a:r>
              <a:rPr lang="en-US" sz="2500" b="1" i="1" dirty="0">
                <a:solidFill>
                  <a:srgbClr val="32302A"/>
                </a:solidFill>
              </a:rPr>
              <a:t>regime change</a:t>
            </a:r>
            <a:r>
              <a:rPr lang="en-US" sz="2500" dirty="0" smtClean="0">
                <a:solidFill>
                  <a:srgbClr val="32302A"/>
                </a:solidFill>
              </a:rPr>
              <a:t>.’</a:t>
            </a:r>
            <a:endParaRPr lang="en-US" sz="2500" dirty="0">
              <a:solidFill>
                <a:srgbClr val="32302A"/>
              </a:solidFill>
            </a:endParaRPr>
          </a:p>
        </p:txBody>
      </p:sp>
      <p:sp>
        <p:nvSpPr>
          <p:cNvPr id="6" name="Title 1"/>
          <p:cNvSpPr>
            <a:spLocks noGrp="1"/>
          </p:cNvSpPr>
          <p:nvPr>
            <p:ph type="title"/>
          </p:nvPr>
        </p:nvSpPr>
        <p:spPr>
          <a:xfrm>
            <a:off x="119569" y="211684"/>
            <a:ext cx="8904855" cy="1159916"/>
          </a:xfrm>
        </p:spPr>
        <p:txBody>
          <a:bodyPr/>
          <a:lstStyle/>
          <a:p>
            <a:r>
              <a:rPr lang="en-US" sz="3600" dirty="0"/>
              <a:t>Why </a:t>
            </a:r>
            <a:r>
              <a:rPr lang="en-US" sz="3600" dirty="0" smtClean="0"/>
              <a:t>Has </a:t>
            </a:r>
            <a:r>
              <a:rPr lang="en-US" sz="3600" dirty="0"/>
              <a:t>the </a:t>
            </a:r>
            <a:r>
              <a:rPr lang="en-US" sz="3600" dirty="0" smtClean="0"/>
              <a:t>Fiscal ‘Stimulus</a:t>
            </a:r>
            <a:r>
              <a:rPr lang="en-US" sz="3600" dirty="0"/>
              <a:t>’ </a:t>
            </a:r>
            <a:r>
              <a:rPr lang="en-US" sz="3600" dirty="0" smtClean="0"/>
              <a:t>Failed </a:t>
            </a:r>
            <a:br>
              <a:rPr lang="en-US" sz="3600" dirty="0" smtClean="0"/>
            </a:br>
            <a:r>
              <a:rPr lang="en-US" sz="3600" dirty="0" smtClean="0"/>
              <a:t>to Promote </a:t>
            </a:r>
            <a:r>
              <a:rPr lang="en-US" sz="3600" dirty="0"/>
              <a:t>a </a:t>
            </a:r>
            <a:r>
              <a:rPr lang="en-US" sz="3600" dirty="0" smtClean="0"/>
              <a:t>Stronger Recovery</a:t>
            </a:r>
            <a:r>
              <a:rPr lang="en-US" sz="3600" dirty="0"/>
              <a:t>?</a:t>
            </a:r>
          </a:p>
        </p:txBody>
      </p:sp>
    </p:spTree>
    <p:extLst>
      <p:ext uri="{BB962C8B-B14F-4D97-AF65-F5344CB8AC3E}">
        <p14:creationId xmlns:p14="http://schemas.microsoft.com/office/powerpoint/2010/main" val="1283665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12"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610504"/>
            <a:ext cx="8932985" cy="427635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610505"/>
            <a:ext cx="8729005" cy="4177647"/>
          </a:xfrm>
        </p:spPr>
        <p:txBody>
          <a:bodyPr/>
          <a:lstStyle/>
          <a:p>
            <a:pPr marL="231775" indent="-231775"/>
            <a:r>
              <a:rPr lang="en-US" sz="2500" dirty="0">
                <a:solidFill>
                  <a:srgbClr val="32302A"/>
                </a:solidFill>
              </a:rPr>
              <a:t>Huge increases in bank reserves led to fear and uncertainty about future inflation.</a:t>
            </a:r>
          </a:p>
          <a:p>
            <a:pPr marL="231775" indent="-231775"/>
            <a:r>
              <a:rPr lang="en-US" sz="2500" dirty="0">
                <a:solidFill>
                  <a:srgbClr val="32302A"/>
                </a:solidFill>
              </a:rPr>
              <a:t>The actual rate of inflation for 2009-2011 may well have been less than the expected rate.  </a:t>
            </a:r>
          </a:p>
          <a:p>
            <a:pPr marL="631825" lvl="1" indent="-231775"/>
            <a:r>
              <a:rPr lang="en-US" sz="2500" dirty="0">
                <a:solidFill>
                  <a:srgbClr val="32302A"/>
                </a:solidFill>
              </a:rPr>
              <a:t>Recall the Phillip’s Curve analysis indicates this would lead to output below potential.</a:t>
            </a:r>
          </a:p>
          <a:p>
            <a:pPr marL="231775" indent="-231775"/>
            <a:r>
              <a:rPr lang="en-US" sz="2500" dirty="0">
                <a:solidFill>
                  <a:srgbClr val="32302A"/>
                </a:solidFill>
              </a:rPr>
              <a:t>Household spending was not very responsive to the fed’s low interest rate policy </a:t>
            </a:r>
            <a:r>
              <a:rPr lang="en-US" sz="2500" dirty="0" smtClean="0">
                <a:solidFill>
                  <a:srgbClr val="32302A"/>
                </a:solidFill>
              </a:rPr>
              <a:t>both because </a:t>
            </a:r>
            <a:r>
              <a:rPr lang="en-US" sz="2500" dirty="0">
                <a:solidFill>
                  <a:srgbClr val="32302A"/>
                </a:solidFill>
              </a:rPr>
              <a:t>of their large outstanding debt and </a:t>
            </a:r>
            <a:r>
              <a:rPr lang="en-US" sz="2500" dirty="0" smtClean="0">
                <a:solidFill>
                  <a:srgbClr val="32302A"/>
                </a:solidFill>
              </a:rPr>
              <a:t>their substantial </a:t>
            </a:r>
            <a:r>
              <a:rPr lang="en-US" sz="2500" dirty="0">
                <a:solidFill>
                  <a:srgbClr val="32302A"/>
                </a:solidFill>
              </a:rPr>
              <a:t>wealth reductions </a:t>
            </a:r>
            <a:r>
              <a:rPr lang="en-US" sz="2500" dirty="0" smtClean="0">
                <a:solidFill>
                  <a:srgbClr val="32302A"/>
                </a:solidFill>
              </a:rPr>
              <a:t>that accompanied </a:t>
            </a:r>
            <a:r>
              <a:rPr lang="en-US" sz="2500" dirty="0">
                <a:solidFill>
                  <a:srgbClr val="32302A"/>
                </a:solidFill>
              </a:rPr>
              <a:t>the decline in housing prices.</a:t>
            </a:r>
          </a:p>
        </p:txBody>
      </p:sp>
      <p:sp>
        <p:nvSpPr>
          <p:cNvPr id="6" name="Title 1"/>
          <p:cNvSpPr>
            <a:spLocks noGrp="1"/>
          </p:cNvSpPr>
          <p:nvPr>
            <p:ph type="title"/>
          </p:nvPr>
        </p:nvSpPr>
        <p:spPr>
          <a:xfrm>
            <a:off x="119569" y="211684"/>
            <a:ext cx="8904855" cy="1159916"/>
          </a:xfrm>
        </p:spPr>
        <p:txBody>
          <a:bodyPr/>
          <a:lstStyle/>
          <a:p>
            <a:r>
              <a:rPr lang="en-US" sz="3600" dirty="0"/>
              <a:t>Why </a:t>
            </a:r>
            <a:r>
              <a:rPr lang="en-US" sz="3600" dirty="0" smtClean="0"/>
              <a:t>Has </a:t>
            </a:r>
            <a:r>
              <a:rPr lang="en-US" sz="3600" dirty="0"/>
              <a:t>the </a:t>
            </a:r>
            <a:r>
              <a:rPr lang="en-US" sz="3600" dirty="0" smtClean="0"/>
              <a:t>Fiscal ‘Stimulus</a:t>
            </a:r>
            <a:r>
              <a:rPr lang="en-US" sz="3600" dirty="0"/>
              <a:t>’ </a:t>
            </a:r>
            <a:r>
              <a:rPr lang="en-US" sz="3600" dirty="0" smtClean="0"/>
              <a:t>Failed </a:t>
            </a:r>
            <a:br>
              <a:rPr lang="en-US" sz="3600" dirty="0" smtClean="0"/>
            </a:br>
            <a:r>
              <a:rPr lang="en-US" sz="3600" dirty="0" smtClean="0"/>
              <a:t>to Promote </a:t>
            </a:r>
            <a:r>
              <a:rPr lang="en-US" sz="3600" dirty="0"/>
              <a:t>a </a:t>
            </a:r>
            <a:r>
              <a:rPr lang="en-US" sz="3600" dirty="0" smtClean="0"/>
              <a:t>Stronger Recovery</a:t>
            </a:r>
            <a:r>
              <a:rPr lang="en-US" sz="3600" dirty="0"/>
              <a:t>?</a:t>
            </a:r>
          </a:p>
        </p:txBody>
      </p:sp>
    </p:spTree>
    <p:extLst>
      <p:ext uri="{BB962C8B-B14F-4D97-AF65-F5344CB8AC3E}">
        <p14:creationId xmlns:p14="http://schemas.microsoft.com/office/powerpoint/2010/main" val="3452176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9"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9"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9"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610504"/>
            <a:ext cx="8932985" cy="427635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610505"/>
            <a:ext cx="8729005" cy="4177647"/>
          </a:xfrm>
        </p:spPr>
        <p:txBody>
          <a:bodyPr/>
          <a:lstStyle/>
          <a:p>
            <a:pPr marL="231775" indent="-231775"/>
            <a:r>
              <a:rPr lang="en-US" sz="2500" dirty="0">
                <a:solidFill>
                  <a:srgbClr val="32302A"/>
                </a:solidFill>
              </a:rPr>
              <a:t>Low interest rates reduced household earnings from savings making it more difficult to accumulate a down payment for </a:t>
            </a:r>
            <a:r>
              <a:rPr lang="en-US" sz="2500" dirty="0" smtClean="0">
                <a:solidFill>
                  <a:srgbClr val="32302A"/>
                </a:solidFill>
              </a:rPr>
              <a:t/>
            </a:r>
            <a:br>
              <a:rPr lang="en-US" sz="2500" dirty="0" smtClean="0">
                <a:solidFill>
                  <a:srgbClr val="32302A"/>
                </a:solidFill>
              </a:rPr>
            </a:br>
            <a:r>
              <a:rPr lang="en-US" sz="2500" dirty="0" smtClean="0">
                <a:solidFill>
                  <a:srgbClr val="32302A"/>
                </a:solidFill>
              </a:rPr>
              <a:t>big-ticket </a:t>
            </a:r>
            <a:r>
              <a:rPr lang="en-US" sz="2500" dirty="0">
                <a:solidFill>
                  <a:srgbClr val="32302A"/>
                </a:solidFill>
              </a:rPr>
              <a:t>purchases such as automobiles and houses.</a:t>
            </a:r>
          </a:p>
          <a:p>
            <a:pPr marL="231775" indent="-231775"/>
            <a:r>
              <a:rPr lang="en-US" sz="2500" dirty="0">
                <a:solidFill>
                  <a:srgbClr val="32302A"/>
                </a:solidFill>
              </a:rPr>
              <a:t>Low interest rates fueled the growth of government and politically driven spending. </a:t>
            </a:r>
            <a:r>
              <a:rPr lang="en-US" sz="2500" dirty="0" smtClean="0">
                <a:solidFill>
                  <a:srgbClr val="32302A"/>
                </a:solidFill>
              </a:rPr>
              <a:t> But</a:t>
            </a:r>
            <a:r>
              <a:rPr lang="en-US" sz="2500" dirty="0">
                <a:solidFill>
                  <a:srgbClr val="32302A"/>
                </a:solidFill>
              </a:rPr>
              <a:t>, predictably, interest rates will rise as the economy recovers.  This will mean higher future interest payments and taxes. </a:t>
            </a:r>
          </a:p>
        </p:txBody>
      </p:sp>
      <p:sp>
        <p:nvSpPr>
          <p:cNvPr id="6" name="Title 1"/>
          <p:cNvSpPr>
            <a:spLocks noGrp="1"/>
          </p:cNvSpPr>
          <p:nvPr>
            <p:ph type="title"/>
          </p:nvPr>
        </p:nvSpPr>
        <p:spPr>
          <a:xfrm>
            <a:off x="119569" y="211684"/>
            <a:ext cx="8904855" cy="1159916"/>
          </a:xfrm>
        </p:spPr>
        <p:txBody>
          <a:bodyPr/>
          <a:lstStyle/>
          <a:p>
            <a:r>
              <a:rPr lang="en-US" sz="3600" dirty="0"/>
              <a:t>Why </a:t>
            </a:r>
            <a:r>
              <a:rPr lang="en-US" sz="3600" dirty="0" smtClean="0"/>
              <a:t>Has </a:t>
            </a:r>
            <a:r>
              <a:rPr lang="en-US" sz="3600" dirty="0"/>
              <a:t>the </a:t>
            </a:r>
            <a:r>
              <a:rPr lang="en-US" sz="3600" dirty="0" smtClean="0"/>
              <a:t>Fiscal ‘Stimulus</a:t>
            </a:r>
            <a:r>
              <a:rPr lang="en-US" sz="3600" dirty="0"/>
              <a:t>’ </a:t>
            </a:r>
            <a:r>
              <a:rPr lang="en-US" sz="3600" dirty="0" smtClean="0"/>
              <a:t>Failed </a:t>
            </a:r>
            <a:br>
              <a:rPr lang="en-US" sz="3600" dirty="0" smtClean="0"/>
            </a:br>
            <a:r>
              <a:rPr lang="en-US" sz="3600" dirty="0" smtClean="0"/>
              <a:t>to Promote </a:t>
            </a:r>
            <a:r>
              <a:rPr lang="en-US" sz="3600" dirty="0"/>
              <a:t>a </a:t>
            </a:r>
            <a:r>
              <a:rPr lang="en-US" sz="3600" dirty="0" smtClean="0"/>
              <a:t>Stronger Recovery</a:t>
            </a:r>
            <a:r>
              <a:rPr lang="en-US" sz="3600" dirty="0"/>
              <a:t>?</a:t>
            </a:r>
          </a:p>
        </p:txBody>
      </p:sp>
    </p:spTree>
    <p:extLst>
      <p:ext uri="{BB962C8B-B14F-4D97-AF65-F5344CB8AC3E}">
        <p14:creationId xmlns:p14="http://schemas.microsoft.com/office/powerpoint/2010/main" val="3440242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2" name="Title 1"/>
          <p:cNvSpPr>
            <a:spLocks noGrp="1"/>
          </p:cNvSpPr>
          <p:nvPr>
            <p:ph type="title"/>
          </p:nvPr>
        </p:nvSpPr>
        <p:spPr>
          <a:xfrm>
            <a:off x="119569" y="441697"/>
            <a:ext cx="8904855" cy="596684"/>
          </a:xfrm>
        </p:spPr>
        <p:txBody>
          <a:bodyPr/>
          <a:lstStyle/>
          <a:p>
            <a:r>
              <a:rPr lang="en-US" sz="3400" dirty="0"/>
              <a:t>Stimulus with Adaptive Expectations</a:t>
            </a:r>
          </a:p>
        </p:txBody>
      </p:sp>
      <p:sp>
        <p:nvSpPr>
          <p:cNvPr id="61" name="Text Box 10"/>
          <p:cNvSpPr txBox="1">
            <a:spLocks noChangeArrowheads="1"/>
          </p:cNvSpPr>
          <p:nvPr/>
        </p:nvSpPr>
        <p:spPr bwMode="auto">
          <a:xfrm>
            <a:off x="73112" y="2007641"/>
            <a:ext cx="3749080" cy="3308598"/>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200" dirty="0">
                <a:latin typeface="Times New Roman" pitchFamily="18" charset="0"/>
                <a:cs typeface="Times New Roman" pitchFamily="18" charset="0"/>
              </a:rPr>
              <a:t>While reflecting on current problems we must not forget the relative stability of recent decades.</a:t>
            </a:r>
          </a:p>
          <a:p>
            <a:pPr marL="115888" indent="-115888">
              <a:lnSpc>
                <a:spcPct val="90000"/>
              </a:lnSpc>
              <a:spcBef>
                <a:spcPct val="50000"/>
              </a:spcBef>
              <a:buFontTx/>
              <a:buChar char="•"/>
            </a:pPr>
            <a:r>
              <a:rPr lang="en-US" sz="2200" dirty="0">
                <a:latin typeface="Times New Roman" pitchFamily="18" charset="0"/>
                <a:cs typeface="Times New Roman" pitchFamily="18" charset="0"/>
              </a:rPr>
              <a:t>The U.S. economy was in recession 32.8% of the time during the 1910-59 period and 22.8% of the time between 1960-82, but only 10.4% of the time from 1983-2010. </a:t>
            </a: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39" name="Line 23"/>
          <p:cNvSpPr>
            <a:spLocks noChangeAspect="1" noChangeShapeType="1"/>
          </p:cNvSpPr>
          <p:nvPr/>
        </p:nvSpPr>
        <p:spPr bwMode="auto">
          <a:xfrm flipV="1">
            <a:off x="4595812" y="5177823"/>
            <a:ext cx="3983038" cy="4762"/>
          </a:xfrm>
          <a:prstGeom prst="line">
            <a:avLst/>
          </a:prstGeom>
          <a:noFill/>
          <a:ln w="28575">
            <a:solidFill>
              <a:srgbClr val="000000"/>
            </a:solidFill>
            <a:round/>
            <a:headEnd/>
            <a:tailEnd/>
          </a:ln>
        </p:spPr>
        <p:txBody>
          <a:bodyPr wrap="none" lIns="0" tIns="0" rIns="0" bIns="0">
            <a:prstTxWarp prst="textNoShape">
              <a:avLst/>
            </a:prstTxWarp>
            <a:spAutoFit/>
          </a:bodyPr>
          <a:lstStyle/>
          <a:p>
            <a:endParaRPr lang="en-US" sz="1600">
              <a:latin typeface="Times New Roman" pitchFamily="18" charset="0"/>
              <a:cs typeface="Times New Roman" pitchFamily="18" charset="0"/>
            </a:endParaRPr>
          </a:p>
        </p:txBody>
      </p:sp>
      <p:sp>
        <p:nvSpPr>
          <p:cNvPr id="40" name="Rectangle 24"/>
          <p:cNvSpPr>
            <a:spLocks noChangeArrowheads="1"/>
          </p:cNvSpPr>
          <p:nvPr/>
        </p:nvSpPr>
        <p:spPr bwMode="auto">
          <a:xfrm>
            <a:off x="4325937" y="5576285"/>
            <a:ext cx="4122924" cy="221599"/>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lang="en-US" sz="900">
                <a:latin typeface="Times New Roman" pitchFamily="18" charset="0"/>
                <a:cs typeface="Times New Roman" pitchFamily="18" charset="0"/>
              </a:rPr>
              <a:t>Sources:  </a:t>
            </a:r>
            <a:r>
              <a:rPr lang="en-US" sz="900" b="0" i="1">
                <a:latin typeface="Times New Roman" pitchFamily="18" charset="0"/>
                <a:cs typeface="Times New Roman" pitchFamily="18" charset="0"/>
              </a:rPr>
              <a:t>R.E. Lipsey and D. Preston, Source Book of Statistics Relating to Construction </a:t>
            </a:r>
            <a:br>
              <a:rPr lang="en-US" sz="900" b="0" i="1">
                <a:latin typeface="Times New Roman" pitchFamily="18" charset="0"/>
                <a:cs typeface="Times New Roman" pitchFamily="18" charset="0"/>
              </a:rPr>
            </a:br>
            <a:r>
              <a:rPr lang="en-US" sz="900" b="0" i="1">
                <a:latin typeface="Times New Roman" pitchFamily="18" charset="0"/>
                <a:cs typeface="Times New Roman" pitchFamily="18" charset="0"/>
              </a:rPr>
              <a:t>                (1966);  and National Bureau of Economic Research, http://www.nber.org.</a:t>
            </a:r>
          </a:p>
        </p:txBody>
      </p:sp>
      <p:sp>
        <p:nvSpPr>
          <p:cNvPr id="41" name="Rectangle 25"/>
          <p:cNvSpPr>
            <a:spLocks noChangeAspect="1" noChangeArrowheads="1"/>
          </p:cNvSpPr>
          <p:nvPr/>
        </p:nvSpPr>
        <p:spPr bwMode="auto">
          <a:xfrm>
            <a:off x="4784725" y="5185760"/>
            <a:ext cx="923330"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1910–1959</a:t>
            </a:r>
            <a:endParaRPr kumimoji="0" lang="en-US" sz="1600" b="0">
              <a:solidFill>
                <a:schemeClr val="tx1"/>
              </a:solidFill>
              <a:latin typeface="Times New Roman" pitchFamily="18" charset="0"/>
              <a:cs typeface="Times New Roman" pitchFamily="18" charset="0"/>
            </a:endParaRPr>
          </a:p>
        </p:txBody>
      </p:sp>
      <p:sp>
        <p:nvSpPr>
          <p:cNvPr id="42" name="Rectangle 26"/>
          <p:cNvSpPr>
            <a:spLocks noChangeAspect="1" noChangeArrowheads="1"/>
          </p:cNvSpPr>
          <p:nvPr/>
        </p:nvSpPr>
        <p:spPr bwMode="auto">
          <a:xfrm>
            <a:off x="6094412" y="5185760"/>
            <a:ext cx="923330"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1960–1982</a:t>
            </a:r>
            <a:endParaRPr kumimoji="0" lang="en-US" sz="1600" b="0">
              <a:solidFill>
                <a:schemeClr val="tx1"/>
              </a:solidFill>
              <a:latin typeface="Times New Roman" pitchFamily="18" charset="0"/>
              <a:cs typeface="Times New Roman" pitchFamily="18" charset="0"/>
            </a:endParaRPr>
          </a:p>
        </p:txBody>
      </p:sp>
      <p:sp>
        <p:nvSpPr>
          <p:cNvPr id="43" name="Rectangle 27"/>
          <p:cNvSpPr>
            <a:spLocks noChangeAspect="1" noChangeArrowheads="1"/>
          </p:cNvSpPr>
          <p:nvPr/>
        </p:nvSpPr>
        <p:spPr bwMode="auto">
          <a:xfrm>
            <a:off x="7377112" y="5185760"/>
            <a:ext cx="923330"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1983–2010</a:t>
            </a:r>
            <a:endParaRPr kumimoji="0" lang="en-US" sz="1600" b="0" dirty="0">
              <a:solidFill>
                <a:schemeClr val="tx1"/>
              </a:solidFill>
              <a:latin typeface="Times New Roman" pitchFamily="18" charset="0"/>
              <a:cs typeface="Times New Roman" pitchFamily="18" charset="0"/>
            </a:endParaRPr>
          </a:p>
        </p:txBody>
      </p:sp>
      <p:grpSp>
        <p:nvGrpSpPr>
          <p:cNvPr id="44" name="Group 163"/>
          <p:cNvGrpSpPr>
            <a:grpSpLocks/>
          </p:cNvGrpSpPr>
          <p:nvPr/>
        </p:nvGrpSpPr>
        <p:grpSpPr bwMode="auto">
          <a:xfrm>
            <a:off x="4840287" y="1948641"/>
            <a:ext cx="914400" cy="3184726"/>
            <a:chOff x="2248" y="1024"/>
            <a:chExt cx="576" cy="2071"/>
          </a:xfrm>
        </p:grpSpPr>
        <p:sp>
          <p:nvSpPr>
            <p:cNvPr id="45" name="Freeform 48"/>
            <p:cNvSpPr>
              <a:spLocks/>
            </p:cNvSpPr>
            <p:nvPr/>
          </p:nvSpPr>
          <p:spPr bwMode="auto">
            <a:xfrm>
              <a:off x="2248" y="1206"/>
              <a:ext cx="576" cy="1889"/>
            </a:xfrm>
            <a:custGeom>
              <a:avLst/>
              <a:gdLst>
                <a:gd name="T0" fmla="*/ 0 w 1960"/>
                <a:gd name="T1" fmla="*/ 0 h 8291"/>
                <a:gd name="T2" fmla="*/ 576 w 1960"/>
                <a:gd name="T3" fmla="*/ 0 h 8291"/>
                <a:gd name="T4" fmla="*/ 576 w 1960"/>
                <a:gd name="T5" fmla="*/ 1889 h 8291"/>
                <a:gd name="T6" fmla="*/ 0 w 1960"/>
                <a:gd name="T7" fmla="*/ 1889 h 8291"/>
                <a:gd name="T8" fmla="*/ 0 w 1960"/>
                <a:gd name="T9" fmla="*/ 0 h 8291"/>
                <a:gd name="T10" fmla="*/ 0 w 1960"/>
                <a:gd name="T11" fmla="*/ 0 h 8291"/>
                <a:gd name="T12" fmla="*/ 0 60000 65536"/>
                <a:gd name="T13" fmla="*/ 0 60000 65536"/>
                <a:gd name="T14" fmla="*/ 0 60000 65536"/>
                <a:gd name="T15" fmla="*/ 0 60000 65536"/>
                <a:gd name="T16" fmla="*/ 0 60000 65536"/>
                <a:gd name="T17" fmla="*/ 0 60000 65536"/>
                <a:gd name="T18" fmla="*/ 0 w 1960"/>
                <a:gd name="T19" fmla="*/ 0 h 8291"/>
                <a:gd name="T20" fmla="*/ 1960 w 1960"/>
                <a:gd name="T21" fmla="*/ 8291 h 8291"/>
              </a:gdLst>
              <a:ahLst/>
              <a:cxnLst>
                <a:cxn ang="T12">
                  <a:pos x="T0" y="T1"/>
                </a:cxn>
                <a:cxn ang="T13">
                  <a:pos x="T2" y="T3"/>
                </a:cxn>
                <a:cxn ang="T14">
                  <a:pos x="T4" y="T5"/>
                </a:cxn>
                <a:cxn ang="T15">
                  <a:pos x="T6" y="T7"/>
                </a:cxn>
                <a:cxn ang="T16">
                  <a:pos x="T8" y="T9"/>
                </a:cxn>
                <a:cxn ang="T17">
                  <a:pos x="T10" y="T11"/>
                </a:cxn>
              </a:cxnLst>
              <a:rect l="T18" t="T19" r="T20" b="T21"/>
              <a:pathLst>
                <a:path w="1960" h="8291">
                  <a:moveTo>
                    <a:pt x="0" y="0"/>
                  </a:moveTo>
                  <a:lnTo>
                    <a:pt x="1960" y="0"/>
                  </a:lnTo>
                  <a:lnTo>
                    <a:pt x="1960" y="8291"/>
                  </a:lnTo>
                  <a:lnTo>
                    <a:pt x="0" y="8291"/>
                  </a:lnTo>
                  <a:lnTo>
                    <a:pt x="0" y="0"/>
                  </a:lnTo>
                  <a:close/>
                </a:path>
              </a:pathLst>
            </a:custGeom>
            <a:solidFill>
              <a:srgbClr val="769FF0"/>
            </a:solidFill>
            <a:ln w="19050">
              <a:solidFill>
                <a:schemeClr val="tx1"/>
              </a:solidFill>
              <a:round/>
              <a:headEnd/>
              <a:tailEnd/>
            </a:ln>
            <a:effectLst>
              <a:outerShdw blurRad="50800" dist="38100" dir="2700000" algn="tl" rotWithShape="0">
                <a:prstClr val="black">
                  <a:alpha val="40000"/>
                </a:prstClr>
              </a:outerShdw>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46" name="Rectangle 67"/>
            <p:cNvSpPr>
              <a:spLocks noChangeAspect="1" noChangeArrowheads="1"/>
            </p:cNvSpPr>
            <p:nvPr/>
          </p:nvSpPr>
          <p:spPr bwMode="auto">
            <a:xfrm>
              <a:off x="2367" y="1024"/>
              <a:ext cx="367" cy="160"/>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32.8 %</a:t>
              </a:r>
              <a:endParaRPr kumimoji="0" lang="en-US" sz="1600" b="0" dirty="0">
                <a:solidFill>
                  <a:schemeClr val="tx1"/>
                </a:solidFill>
                <a:latin typeface="Times New Roman" pitchFamily="18" charset="0"/>
                <a:cs typeface="Times New Roman" pitchFamily="18" charset="0"/>
              </a:endParaRPr>
            </a:p>
          </p:txBody>
        </p:sp>
      </p:grpSp>
      <p:grpSp>
        <p:nvGrpSpPr>
          <p:cNvPr id="47" name="Group 162"/>
          <p:cNvGrpSpPr>
            <a:grpSpLocks/>
          </p:cNvGrpSpPr>
          <p:nvPr/>
        </p:nvGrpSpPr>
        <p:grpSpPr bwMode="auto">
          <a:xfrm>
            <a:off x="6124575" y="2837641"/>
            <a:ext cx="914400" cy="2295732"/>
            <a:chOff x="3057" y="1602"/>
            <a:chExt cx="576" cy="1493"/>
          </a:xfrm>
        </p:grpSpPr>
        <p:sp>
          <p:nvSpPr>
            <p:cNvPr id="48" name="Freeform 89"/>
            <p:cNvSpPr>
              <a:spLocks/>
            </p:cNvSpPr>
            <p:nvPr/>
          </p:nvSpPr>
          <p:spPr bwMode="auto">
            <a:xfrm>
              <a:off x="3057" y="1782"/>
              <a:ext cx="576" cy="1313"/>
            </a:xfrm>
            <a:custGeom>
              <a:avLst/>
              <a:gdLst>
                <a:gd name="T0" fmla="*/ 0 w 1959"/>
                <a:gd name="T1" fmla="*/ 0 h 5774"/>
                <a:gd name="T2" fmla="*/ 576 w 1959"/>
                <a:gd name="T3" fmla="*/ 0 h 5774"/>
                <a:gd name="T4" fmla="*/ 576 w 1959"/>
                <a:gd name="T5" fmla="*/ 1313 h 5774"/>
                <a:gd name="T6" fmla="*/ 0 w 1959"/>
                <a:gd name="T7" fmla="*/ 1313 h 5774"/>
                <a:gd name="T8" fmla="*/ 0 w 1959"/>
                <a:gd name="T9" fmla="*/ 0 h 5774"/>
                <a:gd name="T10" fmla="*/ 0 w 1959"/>
                <a:gd name="T11" fmla="*/ 0 h 5774"/>
                <a:gd name="T12" fmla="*/ 0 60000 65536"/>
                <a:gd name="T13" fmla="*/ 0 60000 65536"/>
                <a:gd name="T14" fmla="*/ 0 60000 65536"/>
                <a:gd name="T15" fmla="*/ 0 60000 65536"/>
                <a:gd name="T16" fmla="*/ 0 60000 65536"/>
                <a:gd name="T17" fmla="*/ 0 60000 65536"/>
                <a:gd name="T18" fmla="*/ 0 w 1959"/>
                <a:gd name="T19" fmla="*/ 0 h 5774"/>
                <a:gd name="T20" fmla="*/ 1959 w 1959"/>
                <a:gd name="T21" fmla="*/ 5774 h 5774"/>
              </a:gdLst>
              <a:ahLst/>
              <a:cxnLst>
                <a:cxn ang="T12">
                  <a:pos x="T0" y="T1"/>
                </a:cxn>
                <a:cxn ang="T13">
                  <a:pos x="T2" y="T3"/>
                </a:cxn>
                <a:cxn ang="T14">
                  <a:pos x="T4" y="T5"/>
                </a:cxn>
                <a:cxn ang="T15">
                  <a:pos x="T6" y="T7"/>
                </a:cxn>
                <a:cxn ang="T16">
                  <a:pos x="T8" y="T9"/>
                </a:cxn>
                <a:cxn ang="T17">
                  <a:pos x="T10" y="T11"/>
                </a:cxn>
              </a:cxnLst>
              <a:rect l="T18" t="T19" r="T20" b="T21"/>
              <a:pathLst>
                <a:path w="1959" h="5774">
                  <a:moveTo>
                    <a:pt x="0" y="0"/>
                  </a:moveTo>
                  <a:lnTo>
                    <a:pt x="1959" y="0"/>
                  </a:lnTo>
                  <a:lnTo>
                    <a:pt x="1959" y="5774"/>
                  </a:lnTo>
                  <a:lnTo>
                    <a:pt x="0" y="5774"/>
                  </a:lnTo>
                  <a:lnTo>
                    <a:pt x="0" y="0"/>
                  </a:lnTo>
                  <a:close/>
                </a:path>
              </a:pathLst>
            </a:custGeom>
            <a:solidFill>
              <a:srgbClr val="769FF0"/>
            </a:solidFill>
            <a:ln w="19050">
              <a:solidFill>
                <a:schemeClr val="tx1"/>
              </a:solidFill>
              <a:round/>
              <a:headEnd/>
              <a:tailEnd/>
            </a:ln>
            <a:effectLst>
              <a:outerShdw blurRad="50800" dist="38100" dir="2700000" algn="tl" rotWithShape="0">
                <a:prstClr val="black">
                  <a:alpha val="40000"/>
                </a:prstClr>
              </a:outerShdw>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49" name="Rectangle 108"/>
            <p:cNvSpPr>
              <a:spLocks noChangeAspect="1" noChangeArrowheads="1"/>
            </p:cNvSpPr>
            <p:nvPr/>
          </p:nvSpPr>
          <p:spPr bwMode="auto">
            <a:xfrm>
              <a:off x="3193" y="1602"/>
              <a:ext cx="367" cy="160"/>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22.8 %</a:t>
              </a:r>
              <a:endParaRPr kumimoji="0" lang="en-US" sz="1600" b="0" dirty="0">
                <a:solidFill>
                  <a:schemeClr val="tx1"/>
                </a:solidFill>
                <a:latin typeface="Times New Roman" pitchFamily="18" charset="0"/>
                <a:cs typeface="Times New Roman" pitchFamily="18" charset="0"/>
              </a:endParaRPr>
            </a:p>
          </p:txBody>
        </p:sp>
      </p:grpSp>
      <p:grpSp>
        <p:nvGrpSpPr>
          <p:cNvPr id="50" name="Group 161"/>
          <p:cNvGrpSpPr>
            <a:grpSpLocks/>
          </p:cNvGrpSpPr>
          <p:nvPr/>
        </p:nvGrpSpPr>
        <p:grpSpPr bwMode="auto">
          <a:xfrm>
            <a:off x="7408862" y="3925421"/>
            <a:ext cx="914400" cy="1207952"/>
            <a:chOff x="3866" y="2309"/>
            <a:chExt cx="576" cy="786"/>
          </a:xfrm>
        </p:grpSpPr>
        <p:sp>
          <p:nvSpPr>
            <p:cNvPr id="51" name="Freeform 130"/>
            <p:cNvSpPr>
              <a:spLocks/>
            </p:cNvSpPr>
            <p:nvPr/>
          </p:nvSpPr>
          <p:spPr bwMode="auto">
            <a:xfrm>
              <a:off x="3866" y="2483"/>
              <a:ext cx="576" cy="612"/>
            </a:xfrm>
            <a:custGeom>
              <a:avLst/>
              <a:gdLst>
                <a:gd name="T0" fmla="*/ 0 w 1960"/>
                <a:gd name="T1" fmla="*/ 0 h 1057"/>
                <a:gd name="T2" fmla="*/ 576 w 1960"/>
                <a:gd name="T3" fmla="*/ 0 h 1057"/>
                <a:gd name="T4" fmla="*/ 576 w 1960"/>
                <a:gd name="T5" fmla="*/ 351 h 1057"/>
                <a:gd name="T6" fmla="*/ 0 w 1960"/>
                <a:gd name="T7" fmla="*/ 351 h 1057"/>
                <a:gd name="T8" fmla="*/ 0 w 1960"/>
                <a:gd name="T9" fmla="*/ 0 h 1057"/>
                <a:gd name="T10" fmla="*/ 0 w 1960"/>
                <a:gd name="T11" fmla="*/ 0 h 1057"/>
                <a:gd name="T12" fmla="*/ 0 60000 65536"/>
                <a:gd name="T13" fmla="*/ 0 60000 65536"/>
                <a:gd name="T14" fmla="*/ 0 60000 65536"/>
                <a:gd name="T15" fmla="*/ 0 60000 65536"/>
                <a:gd name="T16" fmla="*/ 0 60000 65536"/>
                <a:gd name="T17" fmla="*/ 0 60000 65536"/>
                <a:gd name="T18" fmla="*/ 0 w 1960"/>
                <a:gd name="T19" fmla="*/ 0 h 1057"/>
                <a:gd name="T20" fmla="*/ 1960 w 1960"/>
                <a:gd name="T21" fmla="*/ 1057 h 1057"/>
              </a:gdLst>
              <a:ahLst/>
              <a:cxnLst>
                <a:cxn ang="T12">
                  <a:pos x="T0" y="T1"/>
                </a:cxn>
                <a:cxn ang="T13">
                  <a:pos x="T2" y="T3"/>
                </a:cxn>
                <a:cxn ang="T14">
                  <a:pos x="T4" y="T5"/>
                </a:cxn>
                <a:cxn ang="T15">
                  <a:pos x="T6" y="T7"/>
                </a:cxn>
                <a:cxn ang="T16">
                  <a:pos x="T8" y="T9"/>
                </a:cxn>
                <a:cxn ang="T17">
                  <a:pos x="T10" y="T11"/>
                </a:cxn>
              </a:cxnLst>
              <a:rect l="T18" t="T19" r="T20" b="T21"/>
              <a:pathLst>
                <a:path w="1960" h="1057">
                  <a:moveTo>
                    <a:pt x="0" y="0"/>
                  </a:moveTo>
                  <a:lnTo>
                    <a:pt x="1960" y="0"/>
                  </a:lnTo>
                  <a:lnTo>
                    <a:pt x="1960" y="1057"/>
                  </a:lnTo>
                  <a:lnTo>
                    <a:pt x="0" y="1057"/>
                  </a:lnTo>
                  <a:lnTo>
                    <a:pt x="0" y="0"/>
                  </a:lnTo>
                  <a:close/>
                </a:path>
              </a:pathLst>
            </a:custGeom>
            <a:solidFill>
              <a:srgbClr val="769FF0"/>
            </a:solidFill>
            <a:ln w="19050">
              <a:solidFill>
                <a:schemeClr val="tx1"/>
              </a:solidFill>
              <a:round/>
              <a:headEnd/>
              <a:tailEnd/>
            </a:ln>
            <a:effectLst>
              <a:outerShdw blurRad="50800" dist="38100" dir="2700000" algn="tl" rotWithShape="0">
                <a:prstClr val="black">
                  <a:alpha val="40000"/>
                </a:prstClr>
              </a:outerShdw>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53" name="Rectangle 149"/>
            <p:cNvSpPr>
              <a:spLocks noChangeAspect="1" noChangeArrowheads="1"/>
            </p:cNvSpPr>
            <p:nvPr/>
          </p:nvSpPr>
          <p:spPr bwMode="auto">
            <a:xfrm>
              <a:off x="3980" y="2309"/>
              <a:ext cx="367" cy="160"/>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10.4 </a:t>
              </a:r>
              <a:r>
                <a:rPr kumimoji="0" lang="en-US" sz="1600" b="0" dirty="0">
                  <a:solidFill>
                    <a:srgbClr val="000000"/>
                  </a:solidFill>
                  <a:latin typeface="Times New Roman" pitchFamily="18" charset="0"/>
                  <a:cs typeface="Times New Roman" pitchFamily="18" charset="0"/>
                </a:rPr>
                <a:t>%</a:t>
              </a:r>
              <a:endParaRPr kumimoji="0" lang="en-US" sz="1600" b="0" dirty="0">
                <a:solidFill>
                  <a:schemeClr val="tx1"/>
                </a:solidFill>
                <a:latin typeface="Times New Roman" pitchFamily="18" charset="0"/>
                <a:cs typeface="Times New Roman" pitchFamily="18" charset="0"/>
              </a:endParaRPr>
            </a:p>
          </p:txBody>
        </p:sp>
      </p:grpSp>
      <p:sp>
        <p:nvSpPr>
          <p:cNvPr id="54" name="Rectangle 157"/>
          <p:cNvSpPr>
            <a:spLocks noChangeAspect="1" noChangeArrowheads="1"/>
          </p:cNvSpPr>
          <p:nvPr/>
        </p:nvSpPr>
        <p:spPr bwMode="auto">
          <a:xfrm>
            <a:off x="5130165" y="1629189"/>
            <a:ext cx="3018455"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0000"/>
                </a:solidFill>
                <a:latin typeface="Times New Roman" pitchFamily="18" charset="0"/>
                <a:cs typeface="Times New Roman" pitchFamily="18" charset="0"/>
              </a:rPr>
              <a:t>Percent of </a:t>
            </a:r>
            <a:r>
              <a:rPr kumimoji="0" lang="en-US" sz="1600" b="1" i="1" dirty="0" smtClean="0">
                <a:solidFill>
                  <a:srgbClr val="000000"/>
                </a:solidFill>
                <a:latin typeface="Times New Roman" pitchFamily="18" charset="0"/>
                <a:cs typeface="Times New Roman" pitchFamily="18" charset="0"/>
              </a:rPr>
              <a:t>Period </a:t>
            </a:r>
            <a:r>
              <a:rPr kumimoji="0" lang="en-US" sz="1600" b="1" i="1" dirty="0">
                <a:solidFill>
                  <a:srgbClr val="000000"/>
                </a:solidFill>
                <a:latin typeface="Times New Roman" pitchFamily="18" charset="0"/>
                <a:cs typeface="Times New Roman" pitchFamily="18" charset="0"/>
              </a:rPr>
              <a:t>U.S. in Recession</a:t>
            </a:r>
            <a:endParaRPr kumimoji="0" lang="en-US" sz="1600" b="1" i="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556225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1">
                                            <p:txEl>
                                              <p:pRg st="1" end="1"/>
                                            </p:txEl>
                                          </p:spTgt>
                                        </p:tgtEl>
                                        <p:attrNameLst>
                                          <p:attrName>style.visibility</p:attrName>
                                        </p:attrNameLst>
                                      </p:cBhvr>
                                      <p:to>
                                        <p:strVal val="visible"/>
                                      </p:to>
                                    </p:set>
                                    <p:animEffect transition="in" filter="fade">
                                      <p:cBhvr>
                                        <p:cTn id="13" dur="500"/>
                                        <p:tgtEl>
                                          <p:spTgt spid="61">
                                            <p:txEl>
                                              <p:pRg st="1" end="1"/>
                                            </p:txEl>
                                          </p:spTgt>
                                        </p:tgtEl>
                                      </p:cBhvr>
                                    </p:animEffect>
                                    <p:anim calcmode="lin" valueType="num">
                                      <p:cBhvr>
                                        <p:cTn id="14"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17" presetClass="entr" presetSubtype="4" fill="hold" nodeType="afterEffect">
                                  <p:stCondLst>
                                    <p:cond delay="0"/>
                                  </p:stCondLst>
                                  <p:childTnLst>
                                    <p:set>
                                      <p:cBhvr>
                                        <p:cTn id="18" dur="1" fill="hold">
                                          <p:stCondLst>
                                            <p:cond delay="0"/>
                                          </p:stCondLst>
                                        </p:cTn>
                                        <p:tgtEl>
                                          <p:spTgt spid="44"/>
                                        </p:tgtEl>
                                        <p:attrNameLst>
                                          <p:attrName>style.visibility</p:attrName>
                                        </p:attrNameLst>
                                      </p:cBhvr>
                                      <p:to>
                                        <p:strVal val="visible"/>
                                      </p:to>
                                    </p:set>
                                    <p:anim calcmode="lin" valueType="num">
                                      <p:cBhvr>
                                        <p:cTn id="19" dur="500" fill="hold"/>
                                        <p:tgtEl>
                                          <p:spTgt spid="44"/>
                                        </p:tgtEl>
                                        <p:attrNameLst>
                                          <p:attrName>ppt_x</p:attrName>
                                        </p:attrNameLst>
                                      </p:cBhvr>
                                      <p:tavLst>
                                        <p:tav tm="0">
                                          <p:val>
                                            <p:strVal val="#ppt_x"/>
                                          </p:val>
                                        </p:tav>
                                        <p:tav tm="100000">
                                          <p:val>
                                            <p:strVal val="#ppt_x"/>
                                          </p:val>
                                        </p:tav>
                                      </p:tavLst>
                                    </p:anim>
                                    <p:anim calcmode="lin" valueType="num">
                                      <p:cBhvr>
                                        <p:cTn id="20" dur="500" fill="hold"/>
                                        <p:tgtEl>
                                          <p:spTgt spid="44"/>
                                        </p:tgtEl>
                                        <p:attrNameLst>
                                          <p:attrName>ppt_y</p:attrName>
                                        </p:attrNameLst>
                                      </p:cBhvr>
                                      <p:tavLst>
                                        <p:tav tm="0">
                                          <p:val>
                                            <p:strVal val="#ppt_y+#ppt_h/2"/>
                                          </p:val>
                                        </p:tav>
                                        <p:tav tm="100000">
                                          <p:val>
                                            <p:strVal val="#ppt_y"/>
                                          </p:val>
                                        </p:tav>
                                      </p:tavLst>
                                    </p:anim>
                                    <p:anim calcmode="lin" valueType="num">
                                      <p:cBhvr>
                                        <p:cTn id="21" dur="500" fill="hold"/>
                                        <p:tgtEl>
                                          <p:spTgt spid="44"/>
                                        </p:tgtEl>
                                        <p:attrNameLst>
                                          <p:attrName>ppt_w</p:attrName>
                                        </p:attrNameLst>
                                      </p:cBhvr>
                                      <p:tavLst>
                                        <p:tav tm="0">
                                          <p:val>
                                            <p:strVal val="#ppt_w"/>
                                          </p:val>
                                        </p:tav>
                                        <p:tav tm="100000">
                                          <p:val>
                                            <p:strVal val="#ppt_w"/>
                                          </p:val>
                                        </p:tav>
                                      </p:tavLst>
                                    </p:anim>
                                    <p:anim calcmode="lin" valueType="num">
                                      <p:cBhvr>
                                        <p:cTn id="22" dur="500" fill="hold"/>
                                        <p:tgtEl>
                                          <p:spTgt spid="44"/>
                                        </p:tgtEl>
                                        <p:attrNameLst>
                                          <p:attrName>ppt_h</p:attrName>
                                        </p:attrNameLst>
                                      </p:cBhvr>
                                      <p:tavLst>
                                        <p:tav tm="0">
                                          <p:val>
                                            <p:fltVal val="0"/>
                                          </p:val>
                                        </p:tav>
                                        <p:tav tm="100000">
                                          <p:val>
                                            <p:strVal val="#ppt_h"/>
                                          </p:val>
                                        </p:tav>
                                      </p:tavLst>
                                    </p:anim>
                                  </p:childTnLst>
                                </p:cTn>
                              </p:par>
                            </p:childTnLst>
                          </p:cTn>
                        </p:par>
                        <p:par>
                          <p:cTn id="23" fill="hold">
                            <p:stCondLst>
                              <p:cond delay="1500"/>
                            </p:stCondLst>
                            <p:childTnLst>
                              <p:par>
                                <p:cTn id="24" presetID="17" presetClass="entr" presetSubtype="4" fill="hold" nodeType="afterEffect">
                                  <p:stCondLst>
                                    <p:cond delay="0"/>
                                  </p:stCondLst>
                                  <p:childTnLst>
                                    <p:set>
                                      <p:cBhvr>
                                        <p:cTn id="25" dur="1" fill="hold">
                                          <p:stCondLst>
                                            <p:cond delay="0"/>
                                          </p:stCondLst>
                                        </p:cTn>
                                        <p:tgtEl>
                                          <p:spTgt spid="47"/>
                                        </p:tgtEl>
                                        <p:attrNameLst>
                                          <p:attrName>style.visibility</p:attrName>
                                        </p:attrNameLst>
                                      </p:cBhvr>
                                      <p:to>
                                        <p:strVal val="visible"/>
                                      </p:to>
                                    </p:set>
                                    <p:anim calcmode="lin" valueType="num">
                                      <p:cBhvr>
                                        <p:cTn id="26" dur="500" fill="hold"/>
                                        <p:tgtEl>
                                          <p:spTgt spid="47"/>
                                        </p:tgtEl>
                                        <p:attrNameLst>
                                          <p:attrName>ppt_x</p:attrName>
                                        </p:attrNameLst>
                                      </p:cBhvr>
                                      <p:tavLst>
                                        <p:tav tm="0">
                                          <p:val>
                                            <p:strVal val="#ppt_x"/>
                                          </p:val>
                                        </p:tav>
                                        <p:tav tm="100000">
                                          <p:val>
                                            <p:strVal val="#ppt_x"/>
                                          </p:val>
                                        </p:tav>
                                      </p:tavLst>
                                    </p:anim>
                                    <p:anim calcmode="lin" valueType="num">
                                      <p:cBhvr>
                                        <p:cTn id="27" dur="500" fill="hold"/>
                                        <p:tgtEl>
                                          <p:spTgt spid="47"/>
                                        </p:tgtEl>
                                        <p:attrNameLst>
                                          <p:attrName>ppt_y</p:attrName>
                                        </p:attrNameLst>
                                      </p:cBhvr>
                                      <p:tavLst>
                                        <p:tav tm="0">
                                          <p:val>
                                            <p:strVal val="#ppt_y+#ppt_h/2"/>
                                          </p:val>
                                        </p:tav>
                                        <p:tav tm="100000">
                                          <p:val>
                                            <p:strVal val="#ppt_y"/>
                                          </p:val>
                                        </p:tav>
                                      </p:tavLst>
                                    </p:anim>
                                    <p:anim calcmode="lin" valueType="num">
                                      <p:cBhvr>
                                        <p:cTn id="28" dur="500" fill="hold"/>
                                        <p:tgtEl>
                                          <p:spTgt spid="47"/>
                                        </p:tgtEl>
                                        <p:attrNameLst>
                                          <p:attrName>ppt_w</p:attrName>
                                        </p:attrNameLst>
                                      </p:cBhvr>
                                      <p:tavLst>
                                        <p:tav tm="0">
                                          <p:val>
                                            <p:strVal val="#ppt_w"/>
                                          </p:val>
                                        </p:tav>
                                        <p:tav tm="100000">
                                          <p:val>
                                            <p:strVal val="#ppt_w"/>
                                          </p:val>
                                        </p:tav>
                                      </p:tavLst>
                                    </p:anim>
                                    <p:anim calcmode="lin" valueType="num">
                                      <p:cBhvr>
                                        <p:cTn id="29" dur="500" fill="hold"/>
                                        <p:tgtEl>
                                          <p:spTgt spid="47"/>
                                        </p:tgtEl>
                                        <p:attrNameLst>
                                          <p:attrName>ppt_h</p:attrName>
                                        </p:attrNameLst>
                                      </p:cBhvr>
                                      <p:tavLst>
                                        <p:tav tm="0">
                                          <p:val>
                                            <p:fltVal val="0"/>
                                          </p:val>
                                        </p:tav>
                                        <p:tav tm="100000">
                                          <p:val>
                                            <p:strVal val="#ppt_h"/>
                                          </p:val>
                                        </p:tav>
                                      </p:tavLst>
                                    </p:anim>
                                  </p:childTnLst>
                                </p:cTn>
                              </p:par>
                            </p:childTnLst>
                          </p:cTn>
                        </p:par>
                        <p:par>
                          <p:cTn id="30" fill="hold">
                            <p:stCondLst>
                              <p:cond delay="2000"/>
                            </p:stCondLst>
                            <p:childTnLst>
                              <p:par>
                                <p:cTn id="31" presetID="17" presetClass="entr" presetSubtype="4" fill="hold" nodeType="afterEffect">
                                  <p:stCondLst>
                                    <p:cond delay="0"/>
                                  </p:stCondLst>
                                  <p:childTnLst>
                                    <p:set>
                                      <p:cBhvr>
                                        <p:cTn id="32" dur="1" fill="hold">
                                          <p:stCondLst>
                                            <p:cond delay="0"/>
                                          </p:stCondLst>
                                        </p:cTn>
                                        <p:tgtEl>
                                          <p:spTgt spid="50"/>
                                        </p:tgtEl>
                                        <p:attrNameLst>
                                          <p:attrName>style.visibility</p:attrName>
                                        </p:attrNameLst>
                                      </p:cBhvr>
                                      <p:to>
                                        <p:strVal val="visible"/>
                                      </p:to>
                                    </p:set>
                                    <p:anim calcmode="lin" valueType="num">
                                      <p:cBhvr>
                                        <p:cTn id="33" dur="500" fill="hold"/>
                                        <p:tgtEl>
                                          <p:spTgt spid="50"/>
                                        </p:tgtEl>
                                        <p:attrNameLst>
                                          <p:attrName>ppt_x</p:attrName>
                                        </p:attrNameLst>
                                      </p:cBhvr>
                                      <p:tavLst>
                                        <p:tav tm="0">
                                          <p:val>
                                            <p:strVal val="#ppt_x"/>
                                          </p:val>
                                        </p:tav>
                                        <p:tav tm="100000">
                                          <p:val>
                                            <p:strVal val="#ppt_x"/>
                                          </p:val>
                                        </p:tav>
                                      </p:tavLst>
                                    </p:anim>
                                    <p:anim calcmode="lin" valueType="num">
                                      <p:cBhvr>
                                        <p:cTn id="34" dur="500" fill="hold"/>
                                        <p:tgtEl>
                                          <p:spTgt spid="50"/>
                                        </p:tgtEl>
                                        <p:attrNameLst>
                                          <p:attrName>ppt_y</p:attrName>
                                        </p:attrNameLst>
                                      </p:cBhvr>
                                      <p:tavLst>
                                        <p:tav tm="0">
                                          <p:val>
                                            <p:strVal val="#ppt_y+#ppt_h/2"/>
                                          </p:val>
                                        </p:tav>
                                        <p:tav tm="100000">
                                          <p:val>
                                            <p:strVal val="#ppt_y"/>
                                          </p:val>
                                        </p:tav>
                                      </p:tavLst>
                                    </p:anim>
                                    <p:anim calcmode="lin" valueType="num">
                                      <p:cBhvr>
                                        <p:cTn id="35" dur="500" fill="hold"/>
                                        <p:tgtEl>
                                          <p:spTgt spid="50"/>
                                        </p:tgtEl>
                                        <p:attrNameLst>
                                          <p:attrName>ppt_w</p:attrName>
                                        </p:attrNameLst>
                                      </p:cBhvr>
                                      <p:tavLst>
                                        <p:tav tm="0">
                                          <p:val>
                                            <p:strVal val="#ppt_w"/>
                                          </p:val>
                                        </p:tav>
                                        <p:tav tm="100000">
                                          <p:val>
                                            <p:strVal val="#ppt_w"/>
                                          </p:val>
                                        </p:tav>
                                      </p:tavLst>
                                    </p:anim>
                                    <p:anim calcmode="lin" valueType="num">
                                      <p:cBhvr>
                                        <p:cTn id="36" dur="500" fill="hold"/>
                                        <p:tgtEl>
                                          <p:spTgt spid="5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56476"/>
            <a:ext cx="8941332" cy="4403479"/>
          </a:xfrm>
        </p:spPr>
        <p:txBody>
          <a:bodyPr/>
          <a:lstStyle/>
          <a:p>
            <a:pPr marL="401638" indent="-401638">
              <a:buNone/>
            </a:pPr>
            <a:r>
              <a:rPr lang="en-US" sz="2400" dirty="0" smtClean="0">
                <a:solidFill>
                  <a:srgbClr val="32302A"/>
                </a:solidFill>
              </a:rPr>
              <a:t>1.  What was the dominant view of the Phillips curve during the 1960s?  Was this view correct? Did this view exert an impact on macro policy? How does the modern view differ?</a:t>
            </a:r>
          </a:p>
          <a:p>
            <a:pPr marL="0" indent="0">
              <a:buNone/>
            </a:pPr>
            <a:r>
              <a:rPr lang="en-US" sz="2400" dirty="0" smtClean="0">
                <a:solidFill>
                  <a:srgbClr val="32302A"/>
                </a:solidFill>
              </a:rPr>
              <a:t>2. Are the following statements true or false?</a:t>
            </a:r>
          </a:p>
          <a:p>
            <a:pPr marL="685800" indent="-338138">
              <a:buNone/>
            </a:pPr>
            <a:r>
              <a:rPr lang="en-US" sz="2400" dirty="0" smtClean="0">
                <a:solidFill>
                  <a:srgbClr val="32302A"/>
                </a:solidFill>
              </a:rPr>
              <a:t>a. Decision makers are likely to underestimate sharp and abrupt reductions in the inflation rate.</a:t>
            </a:r>
          </a:p>
          <a:p>
            <a:pPr marL="685800" indent="-338138">
              <a:buNone/>
            </a:pPr>
            <a:r>
              <a:rPr lang="en-US" sz="2400" dirty="0" smtClean="0">
                <a:solidFill>
                  <a:srgbClr val="32302A"/>
                </a:solidFill>
              </a:rPr>
              <a:t>b. Demand stimulus policies introduce inflation without permanently reducing unemployment.</a:t>
            </a:r>
          </a:p>
          <a:p>
            <a:pPr marL="685800" indent="-338138">
              <a:buNone/>
            </a:pPr>
            <a:r>
              <a:rPr lang="en-US" sz="2400" dirty="0" smtClean="0">
                <a:solidFill>
                  <a:srgbClr val="32302A"/>
                </a:solidFill>
              </a:rPr>
              <a:t>c. Demand stimulus policies that result in inflation that is higher than anticipated will temporarily reduce unemployment below the natural rate.</a:t>
            </a:r>
            <a:endParaRPr lang="en-US" sz="2400" dirty="0">
              <a:solidFill>
                <a:srgbClr val="32302A"/>
              </a:solidFill>
            </a:endParaRPr>
          </a:p>
        </p:txBody>
      </p:sp>
    </p:spTree>
    <p:extLst>
      <p:ext uri="{BB962C8B-B14F-4D97-AF65-F5344CB8AC3E}">
        <p14:creationId xmlns:p14="http://schemas.microsoft.com/office/powerpoint/2010/main" val="63687115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341313" indent="-341313">
              <a:buNone/>
            </a:pPr>
            <a:r>
              <a:rPr lang="en-US" sz="2500" dirty="0">
                <a:solidFill>
                  <a:srgbClr val="32302A"/>
                </a:solidFill>
              </a:rPr>
              <a:t>3.	True, false, or uncertain: </a:t>
            </a:r>
          </a:p>
          <a:p>
            <a:pPr marL="630238" indent="-282575">
              <a:buNone/>
            </a:pPr>
            <a:r>
              <a:rPr lang="en-US" sz="2500" dirty="0">
                <a:solidFill>
                  <a:srgbClr val="32302A"/>
                </a:solidFill>
              </a:rPr>
              <a:t>a. A temporary spending increase will not exert much impact on aggregate demand.</a:t>
            </a:r>
          </a:p>
          <a:p>
            <a:pPr marL="630238" indent="-282575">
              <a:buNone/>
            </a:pPr>
            <a:r>
              <a:rPr lang="en-US" sz="2500" dirty="0">
                <a:solidFill>
                  <a:srgbClr val="32302A"/>
                </a:solidFill>
              </a:rPr>
              <a:t>b. Constant policy changes during a recession will give people confidence that policy makers are actively working to fix the problem.</a:t>
            </a:r>
          </a:p>
          <a:p>
            <a:pPr marL="630238" indent="-282575">
              <a:buNone/>
            </a:pPr>
            <a:r>
              <a:rPr lang="en-US" sz="2500" dirty="0">
                <a:solidFill>
                  <a:srgbClr val="32302A"/>
                </a:solidFill>
              </a:rPr>
              <a:t>c. The Fed’s low interest rate policy has helped promote recovery from recession.</a:t>
            </a:r>
          </a:p>
        </p:txBody>
      </p:sp>
    </p:spTree>
    <p:extLst>
      <p:ext uri="{BB962C8B-B14F-4D97-AF65-F5344CB8AC3E}">
        <p14:creationId xmlns:p14="http://schemas.microsoft.com/office/powerpoint/2010/main" val="62220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Can Discretionary Policy</a:t>
            </a:r>
            <a:br>
              <a:rPr lang="en-US" dirty="0"/>
            </a:br>
            <a:r>
              <a:rPr lang="en-US" dirty="0"/>
              <a:t>Promote Economic Stability?</a:t>
            </a:r>
          </a:p>
        </p:txBody>
      </p:sp>
    </p:spTree>
    <p:extLst>
      <p:ext uri="{BB962C8B-B14F-4D97-AF65-F5344CB8AC3E}">
        <p14:creationId xmlns:p14="http://schemas.microsoft.com/office/powerpoint/2010/main" val="151181426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type="body" idx="1"/>
          </p:nvPr>
        </p:nvSpPr>
        <p:spPr>
          <a:xfrm>
            <a:off x="2378995" y="2285998"/>
            <a:ext cx="4083798" cy="2151897"/>
          </a:xfrm>
        </p:spPr>
        <p:txBody>
          <a:bodyPr/>
          <a:lstStyle/>
          <a:p>
            <a:pPr marL="511175" indent="-511175" algn="ctr">
              <a:lnSpc>
                <a:spcPct val="80000"/>
              </a:lnSpc>
              <a:buClr>
                <a:schemeClr val="hlink"/>
              </a:buClr>
              <a:buNone/>
            </a:pPr>
            <a:r>
              <a:rPr lang="en-US" sz="6600" b="1" i="1" dirty="0" smtClean="0">
                <a:solidFill>
                  <a:srgbClr val="32302A"/>
                </a:solidFill>
                <a:latin typeface="Times New Roman" pitchFamily="18" charset="0"/>
                <a:cs typeface="Times New Roman" pitchFamily="18" charset="0"/>
              </a:rPr>
              <a:t>End of</a:t>
            </a:r>
          </a:p>
          <a:p>
            <a:pPr marL="511175" indent="-511175" algn="ctr">
              <a:lnSpc>
                <a:spcPct val="80000"/>
              </a:lnSpc>
              <a:buClr>
                <a:schemeClr val="hlink"/>
              </a:buClr>
              <a:buNone/>
            </a:pPr>
            <a:r>
              <a:rPr lang="en-US" sz="6600" b="1" i="1" dirty="0" smtClean="0">
                <a:solidFill>
                  <a:srgbClr val="32302A"/>
                </a:solidFill>
                <a:latin typeface="Times New Roman" pitchFamily="18" charset="0"/>
                <a:cs typeface="Times New Roman" pitchFamily="18" charset="0"/>
              </a:rPr>
              <a:t>Chapter 15</a:t>
            </a:r>
            <a:endParaRPr lang="en-US" sz="6600" b="1" i="1" dirty="0">
              <a:solidFill>
                <a:srgbClr val="32302A"/>
              </a:solidFill>
              <a:latin typeface="Times New Roman" pitchFamily="18" charset="0"/>
              <a:cs typeface="Times New Roman" pitchFamily="18" charset="0"/>
            </a:endParaRPr>
          </a:p>
        </p:txBody>
      </p:sp>
    </p:spTree>
    <p:extLst>
      <p:ext uri="{BB962C8B-B14F-4D97-AF65-F5344CB8AC3E}">
        <p14:creationId xmlns:p14="http://schemas.microsoft.com/office/powerpoint/2010/main" val="5465461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68064"/>
            <a:ext cx="8932985" cy="431843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84632"/>
            <a:ext cx="8904855" cy="835763"/>
          </a:xfrm>
        </p:spPr>
        <p:txBody>
          <a:bodyPr/>
          <a:lstStyle/>
          <a:p>
            <a:r>
              <a:rPr lang="en-US" dirty="0"/>
              <a:t>The Goals of Stabilization Policy</a:t>
            </a:r>
          </a:p>
        </p:txBody>
      </p:sp>
      <p:sp>
        <p:nvSpPr>
          <p:cNvPr id="3" name="Content Placeholder 2"/>
          <p:cNvSpPr>
            <a:spLocks noGrp="1"/>
          </p:cNvSpPr>
          <p:nvPr>
            <p:ph idx="1"/>
          </p:nvPr>
        </p:nvSpPr>
        <p:spPr>
          <a:xfrm>
            <a:off x="140675" y="1530707"/>
            <a:ext cx="8883750" cy="4097642"/>
          </a:xfrm>
        </p:spPr>
        <p:txBody>
          <a:bodyPr/>
          <a:lstStyle/>
          <a:p>
            <a:pPr marL="231775" indent="-231775"/>
            <a:r>
              <a:rPr lang="en-US" sz="2600" dirty="0">
                <a:solidFill>
                  <a:srgbClr val="32302A"/>
                </a:solidFill>
              </a:rPr>
              <a:t>Economists of almost all persuasions favor the following goals:</a:t>
            </a:r>
          </a:p>
          <a:p>
            <a:pPr marL="631825" lvl="1" indent="-231775"/>
            <a:r>
              <a:rPr lang="en-US" dirty="0">
                <a:solidFill>
                  <a:srgbClr val="32302A"/>
                </a:solidFill>
              </a:rPr>
              <a:t>a stable growth of real GDP</a:t>
            </a:r>
          </a:p>
          <a:p>
            <a:pPr marL="631825" lvl="1" indent="-231775"/>
            <a:r>
              <a:rPr lang="en-US" dirty="0">
                <a:solidFill>
                  <a:srgbClr val="32302A"/>
                </a:solidFill>
              </a:rPr>
              <a:t>a relatively stable level of prices</a:t>
            </a:r>
          </a:p>
          <a:p>
            <a:pPr marL="631825" lvl="1" indent="-231775"/>
            <a:r>
              <a:rPr lang="en-US" dirty="0">
                <a:solidFill>
                  <a:srgbClr val="32302A"/>
                </a:solidFill>
              </a:rPr>
              <a:t>a high level of employment </a:t>
            </a:r>
            <a:r>
              <a:rPr lang="en-US" dirty="0" smtClean="0">
                <a:solidFill>
                  <a:srgbClr val="32302A"/>
                </a:solidFill>
              </a:rPr>
              <a:t>(</a:t>
            </a:r>
            <a:r>
              <a:rPr lang="en-US" dirty="0">
                <a:solidFill>
                  <a:srgbClr val="32302A"/>
                </a:solidFill>
              </a:rPr>
              <a:t>low unemployment) </a:t>
            </a:r>
          </a:p>
          <a:p>
            <a:pPr marL="231775" indent="-231775"/>
            <a:r>
              <a:rPr lang="en-US" sz="2600" dirty="0" smtClean="0">
                <a:solidFill>
                  <a:srgbClr val="32302A"/>
                </a:solidFill>
              </a:rPr>
              <a:t>Even with agreement on these goals, </a:t>
            </a:r>
            <a:r>
              <a:rPr lang="en-US" sz="2600" dirty="0">
                <a:solidFill>
                  <a:srgbClr val="32302A"/>
                </a:solidFill>
              </a:rPr>
              <a:t>there is disagreement about how </a:t>
            </a:r>
            <a:r>
              <a:rPr lang="en-US" sz="2600" dirty="0" smtClean="0">
                <a:solidFill>
                  <a:srgbClr val="32302A"/>
                </a:solidFill>
              </a:rPr>
              <a:t>these </a:t>
            </a:r>
            <a:r>
              <a:rPr lang="en-US" sz="2600" dirty="0">
                <a:solidFill>
                  <a:srgbClr val="32302A"/>
                </a:solidFill>
              </a:rPr>
              <a:t>goals can </a:t>
            </a:r>
            <a:r>
              <a:rPr lang="en-US" sz="2600" dirty="0" smtClean="0">
                <a:solidFill>
                  <a:srgbClr val="32302A"/>
                </a:solidFill>
              </a:rPr>
              <a:t>be </a:t>
            </a:r>
            <a:r>
              <a:rPr lang="en-US" sz="2600" dirty="0">
                <a:solidFill>
                  <a:srgbClr val="32302A"/>
                </a:solidFill>
              </a:rPr>
              <a:t>achieved.</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par>
                          <p:cTn id="8" fill="hold">
                            <p:stCondLst>
                              <p:cond delay="500"/>
                            </p:stCondLst>
                            <p:childTnLst>
                              <p:par>
                                <p:cTn id="9" presetID="16" presetClass="entr" presetSubtype="2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Horizont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6"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Horizont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6"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Horizontal)">
                                      <p:cBhvr>
                                        <p:cTn id="19" dur="500"/>
                                        <p:tgtEl>
                                          <p:spTgt spid="3">
                                            <p:txEl>
                                              <p:pRg st="3" end="3"/>
                                            </p:txEl>
                                          </p:spTgt>
                                        </p:tgtEl>
                                      </p:cBhvr>
                                    </p:animEffect>
                                  </p:childTnLst>
                                </p:cTn>
                              </p:par>
                            </p:childTnLst>
                          </p:cTn>
                        </p:par>
                        <p:par>
                          <p:cTn id="20" fill="hold">
                            <p:stCondLst>
                              <p:cond delay="2000"/>
                            </p:stCondLst>
                            <p:childTnLst>
                              <p:par>
                                <p:cTn id="21" presetID="16" presetClass="entr" presetSubtype="26"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Horizont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859196"/>
            <a:ext cx="8932985" cy="504565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73048"/>
            <a:ext cx="8904855" cy="689368"/>
          </a:xfrm>
        </p:spPr>
        <p:txBody>
          <a:bodyPr/>
          <a:lstStyle/>
          <a:p>
            <a:r>
              <a:rPr lang="en-US" sz="3600" dirty="0"/>
              <a:t>Activist and Non-activist Views</a:t>
            </a:r>
          </a:p>
        </p:txBody>
      </p:sp>
      <p:sp>
        <p:nvSpPr>
          <p:cNvPr id="3" name="Content Placeholder 2"/>
          <p:cNvSpPr>
            <a:spLocks noGrp="1"/>
          </p:cNvSpPr>
          <p:nvPr>
            <p:ph idx="1"/>
          </p:nvPr>
        </p:nvSpPr>
        <p:spPr>
          <a:xfrm>
            <a:off x="140675" y="908136"/>
            <a:ext cx="8883750" cy="4583071"/>
          </a:xfrm>
        </p:spPr>
        <p:txBody>
          <a:bodyPr/>
          <a:lstStyle/>
          <a:p>
            <a:pPr marL="231775" indent="-231775"/>
            <a:r>
              <a:rPr lang="en-US" sz="2600" dirty="0">
                <a:solidFill>
                  <a:srgbClr val="32302A"/>
                </a:solidFill>
              </a:rPr>
              <a:t>If monetary and fiscal policies could inject stimulus during economic slowdowns and apply restraint during inflationary booms, </a:t>
            </a:r>
            <a:r>
              <a:rPr lang="en-US" sz="2600" dirty="0" smtClean="0">
                <a:solidFill>
                  <a:srgbClr val="32302A"/>
                </a:solidFill>
              </a:rPr>
              <a:t>this </a:t>
            </a:r>
            <a:r>
              <a:rPr lang="en-US" sz="2600" dirty="0">
                <a:solidFill>
                  <a:srgbClr val="32302A"/>
                </a:solidFill>
              </a:rPr>
              <a:t>would help reduce the ups and downs </a:t>
            </a:r>
            <a:r>
              <a:rPr lang="en-US" sz="2600" dirty="0" smtClean="0">
                <a:solidFill>
                  <a:srgbClr val="32302A"/>
                </a:solidFill>
              </a:rPr>
              <a:t>of </a:t>
            </a:r>
            <a:r>
              <a:rPr lang="en-US" sz="2600" dirty="0">
                <a:solidFill>
                  <a:srgbClr val="32302A"/>
                </a:solidFill>
              </a:rPr>
              <a:t>the business cycle.</a:t>
            </a:r>
          </a:p>
          <a:p>
            <a:pPr marL="631825" lvl="1" indent="-231775"/>
            <a:r>
              <a:rPr lang="en-US" sz="2400" b="1" i="1" dirty="0">
                <a:solidFill>
                  <a:srgbClr val="32302A"/>
                </a:solidFill>
              </a:rPr>
              <a:t>Activists</a:t>
            </a:r>
            <a:r>
              <a:rPr lang="en-US" sz="2400" dirty="0">
                <a:solidFill>
                  <a:srgbClr val="32302A"/>
                </a:solidFill>
              </a:rPr>
              <a:t> believe that policy-makers can respond to changing economic conditions and institute policy in a manner that will promote economic stability.</a:t>
            </a:r>
          </a:p>
          <a:p>
            <a:pPr marL="631825" lvl="1" indent="-231775"/>
            <a:r>
              <a:rPr lang="en-US" sz="2400" b="1" i="1" dirty="0">
                <a:solidFill>
                  <a:srgbClr val="32302A"/>
                </a:solidFill>
              </a:rPr>
              <a:t>Non-activists </a:t>
            </a:r>
            <a:r>
              <a:rPr lang="en-US" sz="2400" dirty="0">
                <a:solidFill>
                  <a:srgbClr val="32302A"/>
                </a:solidFill>
              </a:rPr>
              <a:t>argue that the discretionary use of monetary and fiscal policy in response to changing economic conditions is likely to do more harm than good.</a:t>
            </a:r>
          </a:p>
          <a:p>
            <a:pPr marL="231775" indent="-231775"/>
            <a:r>
              <a:rPr lang="en-US" sz="2600" dirty="0">
                <a:solidFill>
                  <a:srgbClr val="32302A"/>
                </a:solidFill>
              </a:rPr>
              <a:t>Both activists and non-activists recognize that conducting macro policy in a stabilizing manner is not an easy task.</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859196"/>
            <a:ext cx="8932985" cy="504565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73048"/>
            <a:ext cx="8904855" cy="689368"/>
          </a:xfrm>
        </p:spPr>
        <p:txBody>
          <a:bodyPr/>
          <a:lstStyle/>
          <a:p>
            <a:r>
              <a:rPr lang="en-US" sz="3600" dirty="0"/>
              <a:t>Practical Problems with Timing</a:t>
            </a:r>
          </a:p>
        </p:txBody>
      </p:sp>
      <p:sp>
        <p:nvSpPr>
          <p:cNvPr id="3" name="Content Placeholder 2"/>
          <p:cNvSpPr>
            <a:spLocks noGrp="1"/>
          </p:cNvSpPr>
          <p:nvPr>
            <p:ph idx="1"/>
          </p:nvPr>
        </p:nvSpPr>
        <p:spPr>
          <a:xfrm>
            <a:off x="140675" y="853272"/>
            <a:ext cx="8883750" cy="5051582"/>
          </a:xfrm>
        </p:spPr>
        <p:txBody>
          <a:bodyPr/>
          <a:lstStyle/>
          <a:p>
            <a:pPr marL="231775" indent="-231775"/>
            <a:r>
              <a:rPr lang="en-US" sz="2400" dirty="0">
                <a:solidFill>
                  <a:srgbClr val="32302A"/>
                </a:solidFill>
              </a:rPr>
              <a:t>The </a:t>
            </a:r>
            <a:r>
              <a:rPr lang="en-US" sz="2400" b="1" i="1" dirty="0">
                <a:solidFill>
                  <a:srgbClr val="32302A"/>
                </a:solidFill>
              </a:rPr>
              <a:t>time lag problem</a:t>
            </a:r>
            <a:r>
              <a:rPr lang="en-US" sz="2400" dirty="0">
                <a:solidFill>
                  <a:srgbClr val="32302A"/>
                </a:solidFill>
              </a:rPr>
              <a:t>:  </a:t>
            </a:r>
            <a:br>
              <a:rPr lang="en-US" sz="2400" dirty="0">
                <a:solidFill>
                  <a:srgbClr val="32302A"/>
                </a:solidFill>
              </a:rPr>
            </a:br>
            <a:r>
              <a:rPr lang="en-US" sz="2400" dirty="0">
                <a:solidFill>
                  <a:srgbClr val="32302A"/>
                </a:solidFill>
              </a:rPr>
              <a:t>It takes time to identify when a policy change </a:t>
            </a:r>
            <a:r>
              <a:rPr lang="en-US" sz="2400" dirty="0" smtClean="0">
                <a:solidFill>
                  <a:srgbClr val="32302A"/>
                </a:solidFill>
              </a:rPr>
              <a:t>is </a:t>
            </a:r>
            <a:r>
              <a:rPr lang="en-US" sz="2400" dirty="0">
                <a:solidFill>
                  <a:srgbClr val="32302A"/>
                </a:solidFill>
              </a:rPr>
              <a:t>needed, additional time to institute the policy change, and still more time before the change begins to exert an impact on the economy.</a:t>
            </a:r>
          </a:p>
          <a:p>
            <a:pPr marL="231775" indent="-231775"/>
            <a:r>
              <a:rPr lang="en-US" sz="2400" dirty="0">
                <a:solidFill>
                  <a:srgbClr val="32302A"/>
                </a:solidFill>
              </a:rPr>
              <a:t>The </a:t>
            </a:r>
            <a:r>
              <a:rPr lang="en-US" sz="2400" b="1" i="1" dirty="0">
                <a:solidFill>
                  <a:srgbClr val="32302A"/>
                </a:solidFill>
              </a:rPr>
              <a:t>forecasting problem</a:t>
            </a:r>
            <a:r>
              <a:rPr lang="en-US" sz="2400" dirty="0">
                <a:solidFill>
                  <a:srgbClr val="32302A"/>
                </a:solidFill>
              </a:rPr>
              <a:t>:  </a:t>
            </a:r>
            <a:br>
              <a:rPr lang="en-US" sz="2400" dirty="0">
                <a:solidFill>
                  <a:srgbClr val="32302A"/>
                </a:solidFill>
              </a:rPr>
            </a:br>
            <a:r>
              <a:rPr lang="en-US" sz="2400" dirty="0">
                <a:solidFill>
                  <a:srgbClr val="32302A"/>
                </a:solidFill>
              </a:rPr>
              <a:t>Because of the </a:t>
            </a:r>
            <a:r>
              <a:rPr lang="en-US" sz="2400" i="1" dirty="0">
                <a:solidFill>
                  <a:srgbClr val="32302A"/>
                </a:solidFill>
              </a:rPr>
              <a:t>time lag problem</a:t>
            </a:r>
            <a:r>
              <a:rPr lang="en-US" sz="2400" dirty="0">
                <a:solidFill>
                  <a:srgbClr val="32302A"/>
                </a:solidFill>
              </a:rPr>
              <a:t>, policy makers need to know what economic conditions will be like 12 to 24 months in the future. But, our ability to forecast future economic conditions is limited.</a:t>
            </a:r>
          </a:p>
          <a:p>
            <a:pPr marL="231775" indent="-231775"/>
            <a:r>
              <a:rPr lang="en-US" sz="2400" dirty="0">
                <a:solidFill>
                  <a:srgbClr val="32302A"/>
                </a:solidFill>
              </a:rPr>
              <a:t>Forecasting tools like the index of leading indicators can help, but they sometimes give incorrect signals.</a:t>
            </a:r>
          </a:p>
          <a:p>
            <a:pPr marL="231775" indent="-231775"/>
            <a:r>
              <a:rPr lang="en-US" sz="2400" dirty="0">
                <a:solidFill>
                  <a:srgbClr val="32302A"/>
                </a:solidFill>
              </a:rPr>
              <a:t>The </a:t>
            </a:r>
            <a:r>
              <a:rPr lang="en-US" sz="2400" b="1" i="1" dirty="0">
                <a:solidFill>
                  <a:srgbClr val="32302A"/>
                </a:solidFill>
              </a:rPr>
              <a:t>political problem</a:t>
            </a:r>
            <a:r>
              <a:rPr lang="en-US" sz="2400" dirty="0">
                <a:solidFill>
                  <a:srgbClr val="32302A"/>
                </a:solidFill>
              </a:rPr>
              <a:t>:</a:t>
            </a:r>
            <a:br>
              <a:rPr lang="en-US" sz="2400" dirty="0">
                <a:solidFill>
                  <a:srgbClr val="32302A"/>
                </a:solidFill>
              </a:rPr>
            </a:br>
            <a:r>
              <a:rPr lang="en-US" sz="2400" dirty="0">
                <a:solidFill>
                  <a:srgbClr val="32302A"/>
                </a:solidFill>
              </a:rPr>
              <a:t>Policy changes may be driven by political considerations rather than stabilization needs.</a:t>
            </a:r>
          </a:p>
        </p:txBody>
      </p:sp>
    </p:spTree>
    <p:extLst>
      <p:ext uri="{BB962C8B-B14F-4D97-AF65-F5344CB8AC3E}">
        <p14:creationId xmlns:p14="http://schemas.microsoft.com/office/powerpoint/2010/main" val="1316128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par>
                          <p:cTn id="8" fill="hold">
                            <p:stCondLst>
                              <p:cond delay="500"/>
                            </p:stCondLst>
                            <p:childTnLst>
                              <p:par>
                                <p:cTn id="9" presetID="16" presetClass="entr" presetSubtype="2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Horizont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6"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Horizont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6"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Horizont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Forecasting Tools </a:t>
            </a:r>
            <a:br>
              <a:rPr lang="en-US" dirty="0"/>
            </a:br>
            <a:r>
              <a:rPr lang="en-US" dirty="0"/>
              <a:t>and Macro Policy</a:t>
            </a:r>
          </a:p>
        </p:txBody>
      </p:sp>
    </p:spTree>
    <p:extLst>
      <p:ext uri="{BB962C8B-B14F-4D97-AF65-F5344CB8AC3E}">
        <p14:creationId xmlns:p14="http://schemas.microsoft.com/office/powerpoint/2010/main" val="6338709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wartney PPT 2011">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19945</TotalTime>
  <Words>2733</Words>
  <Application>Microsoft Office PowerPoint</Application>
  <PresentationFormat>On-screen Show (4:3)</PresentationFormat>
  <Paragraphs>468</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Stabilization Policy,  Output, and Employment</vt:lpstr>
      <vt:lpstr>Economic Fluctuations -- The Historical Record </vt:lpstr>
      <vt:lpstr>Economic Fluctuations – the Historical Record</vt:lpstr>
      <vt:lpstr>Economic Instability  During the Last 100 Years</vt:lpstr>
      <vt:lpstr>Can Discretionary Policy Promote Economic Stability?</vt:lpstr>
      <vt:lpstr>The Goals of Stabilization Policy</vt:lpstr>
      <vt:lpstr>Activist and Non-activist Views</vt:lpstr>
      <vt:lpstr>Practical Problems with Timing</vt:lpstr>
      <vt:lpstr>Forecasting Tools  and Macro Policy</vt:lpstr>
      <vt:lpstr>Index of Leading Indicators</vt:lpstr>
      <vt:lpstr>Questions for Thought: </vt:lpstr>
      <vt:lpstr>How Are  Expectations Formed?</vt:lpstr>
      <vt:lpstr>Two Theories of How  Expectations are Formed</vt:lpstr>
      <vt:lpstr>Adaptive Expectations Theory</vt:lpstr>
      <vt:lpstr>Rational Expectations Theory</vt:lpstr>
      <vt:lpstr>The Major Differences  Between the Two Theories</vt:lpstr>
      <vt:lpstr>Macro Policy Implications  of Adaptive and  Rational Expectations</vt:lpstr>
      <vt:lpstr>The Implications of Adaptive  and Rational Expectations</vt:lpstr>
      <vt:lpstr>Stimulus with Adaptive Expectations</vt:lpstr>
      <vt:lpstr>Stimulus with Rational Expectations</vt:lpstr>
      <vt:lpstr>Questions for Thought: </vt:lpstr>
      <vt:lpstr>The Phillips Curve: The View of the 1960s versus Today</vt:lpstr>
      <vt:lpstr>Phillips Curve View of the 1960s &amp; 70s</vt:lpstr>
      <vt:lpstr>Restrictive Monetary Policy</vt:lpstr>
      <vt:lpstr>Expectations &amp; Modern View of Phillips Curve</vt:lpstr>
      <vt:lpstr>Modern Expectational Phillips Curve</vt:lpstr>
      <vt:lpstr>Index of Leading Indicators</vt:lpstr>
      <vt:lpstr>What Have We Learned About Macroeconomic Policy</vt:lpstr>
      <vt:lpstr>What Have We Learned  About Macro Policy?</vt:lpstr>
      <vt:lpstr>What Have We Learned  About Macro Policy?</vt:lpstr>
      <vt:lpstr>Areas of Agreement</vt:lpstr>
      <vt:lpstr>Areas of Continued Debate</vt:lpstr>
      <vt:lpstr>Areas of Continued Debate</vt:lpstr>
      <vt:lpstr>Areas of Continued Debate</vt:lpstr>
      <vt:lpstr>Current policy and Implications for the future </vt:lpstr>
      <vt:lpstr>Macroeconomic policy in the  Aftermath of the Crisis of 2008 </vt:lpstr>
      <vt:lpstr>Macroeconomic policy in the  Aftermath of the Crisis of 2008 </vt:lpstr>
      <vt:lpstr>Impact of 2008-2011 Expansionary Policy</vt:lpstr>
      <vt:lpstr>PowerPoint Presentation</vt:lpstr>
      <vt:lpstr>PowerPoint Presentation</vt:lpstr>
      <vt:lpstr>Net Investment and the 2008-09 Recovery</vt:lpstr>
      <vt:lpstr>Long-term Unemployment  and the 2008-09 Recovery</vt:lpstr>
      <vt:lpstr>Why Has the Fiscal ‘Stimulus’ Failed  to Promote a Stronger Recovery?</vt:lpstr>
      <vt:lpstr>Why Has the Fiscal ‘Stimulus’ Failed  to Promote a Stronger Recovery?</vt:lpstr>
      <vt:lpstr>Why Has the Fiscal ‘Stimulus’ Failed  to Promote a Stronger Recovery?</vt:lpstr>
      <vt:lpstr>Why Has the Fiscal ‘Stimulus’ Failed  to Promote a Stronger Recovery?</vt:lpstr>
      <vt:lpstr>Stimulus with Adaptive Expectations</vt:lpstr>
      <vt:lpstr>Questions for Thought: </vt:lpstr>
      <vt:lpstr>Questions for Thought: </vt:lpstr>
      <vt:lpstr>PowerPoint Presentation</vt:lpstr>
    </vt:vector>
  </TitlesOfParts>
  <Company>University Of Tampa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15</dc:title>
  <dc:subject>Money and the Banking System</dc:subject>
  <dc:creator>Dr. Chuck D. Skipton</dc:creator>
  <cp:keywords>Stabilization Policy, Output, and Employment</cp:keywords>
  <cp:lastModifiedBy>Todd Myers</cp:lastModifiedBy>
  <cp:revision>796</cp:revision>
  <cp:lastPrinted>2011-12-29T00:01:54Z</cp:lastPrinted>
  <dcterms:created xsi:type="dcterms:W3CDTF">2011-12-23T16:39:02Z</dcterms:created>
  <dcterms:modified xsi:type="dcterms:W3CDTF">2012-08-20T18:55:51Z</dcterms:modified>
</cp:coreProperties>
</file>